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</p:sldMasterIdLst>
  <p:notesMasterIdLst>
    <p:notesMasterId r:id="rId16"/>
  </p:notesMasterIdLst>
  <p:sldIdLst>
    <p:sldId id="256" r:id="rId4"/>
    <p:sldId id="286" r:id="rId5"/>
    <p:sldId id="304" r:id="rId6"/>
    <p:sldId id="288" r:id="rId7"/>
    <p:sldId id="257" r:id="rId8"/>
    <p:sldId id="320" r:id="rId9"/>
    <p:sldId id="311" r:id="rId10"/>
    <p:sldId id="321" r:id="rId11"/>
    <p:sldId id="282" r:id="rId12"/>
    <p:sldId id="310" r:id="rId13"/>
    <p:sldId id="295" r:id="rId14"/>
    <p:sldId id="274" r:id="rId1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7A7"/>
    <a:srgbClr val="FFFF99"/>
    <a:srgbClr val="FEF0EC"/>
    <a:srgbClr val="FBB39D"/>
    <a:srgbClr val="CC66FF"/>
    <a:srgbClr val="A9C1DF"/>
    <a:srgbClr val="FFFFCC"/>
    <a:srgbClr val="FF7C80"/>
    <a:srgbClr val="FFFF79"/>
    <a:srgbClr val="CCF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87276" autoAdjust="0"/>
  </p:normalViewPr>
  <p:slideViewPr>
    <p:cSldViewPr>
      <p:cViewPr varScale="1">
        <p:scale>
          <a:sx n="64" d="100"/>
          <a:sy n="64" d="100"/>
        </p:scale>
        <p:origin x="154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799" cy="497364"/>
          </a:xfrm>
          <a:prstGeom prst="rect">
            <a:avLst/>
          </a:prstGeom>
        </p:spPr>
        <p:txBody>
          <a:bodyPr vert="horz" lIns="91969" tIns="45985" rIns="91969" bIns="4598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799" cy="497364"/>
          </a:xfrm>
          <a:prstGeom prst="rect">
            <a:avLst/>
          </a:prstGeom>
        </p:spPr>
        <p:txBody>
          <a:bodyPr vert="horz" lIns="91969" tIns="45985" rIns="91969" bIns="45985" rtlCol="0"/>
          <a:lstStyle>
            <a:lvl1pPr algn="r">
              <a:defRPr sz="1200"/>
            </a:lvl1pPr>
          </a:lstStyle>
          <a:p>
            <a:fld id="{8EDCD4A8-14BE-44DB-9A0B-1DA1B6551E15}" type="datetimeFigureOut">
              <a:rPr lang="ru-RU" smtClean="0"/>
              <a:pPr/>
              <a:t>чт 25.10.18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4563" y="747713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69" tIns="45985" rIns="91969" bIns="4598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969" tIns="45985" rIns="91969" bIns="459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5"/>
            <a:ext cx="2971799" cy="497364"/>
          </a:xfrm>
          <a:prstGeom prst="rect">
            <a:avLst/>
          </a:prstGeom>
        </p:spPr>
        <p:txBody>
          <a:bodyPr vert="horz" lIns="91969" tIns="45985" rIns="91969" bIns="4598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5" y="9448185"/>
            <a:ext cx="2971799" cy="497364"/>
          </a:xfrm>
          <a:prstGeom prst="rect">
            <a:avLst/>
          </a:prstGeom>
        </p:spPr>
        <p:txBody>
          <a:bodyPr vert="horz" lIns="91969" tIns="45985" rIns="91969" bIns="45985" rtlCol="0" anchor="b"/>
          <a:lstStyle>
            <a:lvl1pPr algn="r">
              <a:defRPr sz="1200"/>
            </a:lvl1pPr>
          </a:lstStyle>
          <a:p>
            <a:fld id="{6D4DA060-83B5-4FE8-86D7-9A897D3340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07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DA060-83B5-4FE8-86D7-9A897D3340B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02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E40E-C5F2-46BE-AF66-2C84A06E69A3}" type="datetime1">
              <a:rPr lang="ru-RU" smtClean="0"/>
              <a:pPr/>
              <a:t>чт 25.10.18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0280-E88F-4615-9AD8-320DC8C6AB72}" type="datetime1">
              <a:rPr lang="ru-RU" smtClean="0"/>
              <a:pPr/>
              <a:t>чт 25.10.18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E505-2F91-4ACB-BDED-61EA3CCF74A4}" type="datetime1">
              <a:rPr lang="ru-RU" smtClean="0"/>
              <a:pPr/>
              <a:t>чт 25.10.18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DDE6E-3011-454E-93E4-4945199897C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C03BF-9F3C-4AEA-A141-42EDE00E03B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591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0C79C-3965-47BE-BD5B-790FA82749E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27C96-1671-4819-BD7E-79D4D196E20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730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454ABB-FA8D-4B77-80FB-531454CEE65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BD180-1BEE-489C-A397-5DF39698C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640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242A96-3046-4A25-900C-B32B1BC178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949BB7-28C1-4DD3-8566-F4D5C37C3F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014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8B0AE9-FEBF-4C81-835D-2B519014252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2C62C-3E7C-4603-AFE6-BC37F04351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533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C0B688-8201-496E-B997-72B2A4D283F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F8507-1797-4C8B-9F7D-0C46B9760B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346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A18514-3E11-46DE-90CD-80CD8547F6F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DFFD1-E916-48BB-9E32-5A37989FBB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6182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3D118-4555-4442-83D8-5B9D9345FD2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4C6E6-FEDC-4599-92AA-E3E50522AA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15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7397-BF2A-4B5B-A1FB-CC6959F76578}" type="datetime1">
              <a:rPr lang="ru-RU" smtClean="0"/>
              <a:pPr/>
              <a:t>чт 25.10.18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7E1DD1-FA72-461B-8BA8-D19EAB3034C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9AA3F-516C-4268-A34A-5AE3EFF179E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4174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76390A-26ED-4ECF-8D29-21F9BE5568A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5FC52-56BB-4B81-BA0B-6DB0B06CB2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362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7FB1F6-90C2-4FA5-9CA2-333930FF930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8D6C4-F612-4D9E-AB9E-15A9B9DE55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4845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B086A7-4A63-4577-87B3-CD6F4B486BE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C7335-D016-4919-B8D1-285FED75EC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006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7F32C-0AC1-4EEA-895C-F4A1A79D6C9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C03BF-9F3C-4AEA-A141-42EDE00E03B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357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489A-5C4B-47B7-AE38-D4CB711560D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98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3B61-6BAF-4E4B-8826-8A234493996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3632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22F0-FB39-4B5F-81C2-8B807A89DA5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2159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EF7F-05C3-4BFC-A804-9551A947DC7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5419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462E-9599-42C8-84FB-B04BD4FDC03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094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84BF-952C-4B0A-AA6D-619F0EEF0CBF}" type="datetime1">
              <a:rPr lang="ru-RU" smtClean="0"/>
              <a:pPr/>
              <a:t>чт 25.10.18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65B3-5332-43D9-A2F6-757B6C7F5F8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558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F3EA-F230-4467-A5A3-3E3B2A10657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5956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60DA-57FC-4C0F-A31F-7C89C591BDE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2557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BAA4-94D7-49DB-8F6F-609E9A28D64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9267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EA38-E824-47A7-A5BE-CA2CA189E5A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8556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9878-CA69-4486-AE1F-8F4A6B87878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7305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FD82C-0B5B-4D89-A7F2-EBB3BF79451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C03BF-9F3C-4AEA-A141-42EDE00E03B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95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43BD-8346-4CC3-8271-5B3F3B3F0516}" type="datetime1">
              <a:rPr lang="ru-RU" smtClean="0"/>
              <a:pPr/>
              <a:t>чт 25.10.18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30157-3483-42E4-A275-2DBD6D22E7D0}" type="datetime1">
              <a:rPr lang="ru-RU" smtClean="0"/>
              <a:pPr/>
              <a:t>чт 25.10.18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2E0D-227B-4806-B9CE-B1A663AA3E64}" type="datetime1">
              <a:rPr lang="ru-RU" smtClean="0"/>
              <a:pPr/>
              <a:t>чт 25.10.18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B2B7-8405-4EBD-AA59-257F051C8074}" type="datetime1">
              <a:rPr lang="ru-RU" smtClean="0"/>
              <a:pPr/>
              <a:t>чт 25.10.18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6BDA3-5C93-4B20-9189-0E20299CC0DD}" type="datetime1">
              <a:rPr lang="ru-RU" smtClean="0"/>
              <a:pPr/>
              <a:t>чт 25.10.18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E15C-36E4-4231-BBA3-0E9B9BC8D167}" type="datetime1">
              <a:rPr lang="ru-RU" smtClean="0"/>
              <a:pPr/>
              <a:t>чт 25.10.18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1F27-5FDB-47DA-95B8-A323AA2023E5}" type="datetime1">
              <a:rPr lang="ru-RU" smtClean="0"/>
              <a:pPr/>
              <a:t>чт 25.10.18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9F0966-966C-456D-9DFC-5C42C01AEA7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568222-FFC8-480F-A68C-9196C9A3BB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19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C954D-7C23-40F0-8322-B876BEED784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чт 25.10.18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56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Ремизов\Desktop\КП\подлож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9144000" cy="5143500"/>
          </a:xfrm>
          <a:prstGeom prst="rect">
            <a:avLst/>
          </a:prstGeom>
          <a:noFill/>
        </p:spPr>
      </p:pic>
      <p:pic>
        <p:nvPicPr>
          <p:cNvPr id="1026" name="Picture 2" descr="C:\Users\User\Desktop\КОМАНДА ДА\герб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"/>
            <a:ext cx="1610932" cy="161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6107" y="377521"/>
            <a:ext cx="71999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«Детский сад №37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1081783"/>
            <a:ext cx="8715436" cy="2839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Тема проекта: </a:t>
            </a:r>
          </a:p>
          <a:p>
            <a:pPr algn="ctr"/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Развитие способности 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научно-техническому творчеству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дошкольников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через создание условий для технической и естественно-научной направленности»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75856" y="6093296"/>
            <a:ext cx="2277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.Порковское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2018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514" y="3438802"/>
            <a:ext cx="4968552" cy="255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3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Ремизов\Desktop\КП\подлож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9144000" cy="51435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443783" cy="72547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Ключевые возможности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821528"/>
              </p:ext>
            </p:extLst>
          </p:nvPr>
        </p:nvGraphicFramePr>
        <p:xfrm>
          <a:off x="323528" y="1357298"/>
          <a:ext cx="8568952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4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12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962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Наименование возможности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Мероприятия по реализации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возможности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12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  <a:p>
                      <a:pPr algn="ctr"/>
                      <a:endParaRPr lang="ru-RU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Привлечение дополнительных средств для реализации проекта</a:t>
                      </a:r>
                    </a:p>
                    <a:p>
                      <a:endParaRPr lang="ru-RU" sz="16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6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6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Получение субсидий из областного бюджета при участии в отборочном туре по программе «Уральская инженерная школа»</a:t>
                      </a:r>
                      <a:endParaRPr lang="ru-RU" sz="16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endParaRPr lang="ru-RU" sz="16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endParaRPr lang="ru-RU" sz="16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endParaRPr lang="ru-RU" sz="16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74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214282" y="48259"/>
            <a:ext cx="8929718" cy="42862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74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74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31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Этапы реализации проекта      </a:t>
            </a:r>
            <a:r>
              <a:rPr lang="ru-RU" sz="3200" b="1" dirty="0">
                <a:solidFill>
                  <a:srgbClr val="74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200" b="1" dirty="0">
                <a:solidFill>
                  <a:srgbClr val="74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2600" b="1" dirty="0">
              <a:solidFill>
                <a:srgbClr val="74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9679" y="1644503"/>
            <a:ext cx="2267743" cy="507697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1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. Создание рабочей группы проекта</a:t>
            </a:r>
          </a:p>
          <a:p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2. Разработка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локальных нормативных 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актов по реализации проекта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3. Стартовая диагностика заинтересованности всех участников образовательного процесса в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дополнительных услугах</a:t>
            </a:r>
            <a:endParaRPr lang="ru-RU" sz="1400" b="1" dirty="0">
              <a:solidFill>
                <a:schemeClr val="tx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4. Разработка </a:t>
            </a:r>
            <a:r>
              <a:rPr lang="ru-RU" sz="1400" b="1" dirty="0" err="1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доппрограмм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«</a:t>
            </a:r>
            <a:r>
              <a:rPr lang="ru-RU" sz="1400" b="1" dirty="0" err="1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Легоконструирование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», «Маленький Алхимик», «Занимательная математика»</a:t>
            </a:r>
            <a:endParaRPr lang="ru-RU" sz="1400" b="1" dirty="0">
              <a:solidFill>
                <a:schemeClr val="tx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897" y="628646"/>
            <a:ext cx="2470362" cy="864097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Подготовительный этап </a:t>
            </a:r>
          </a:p>
          <a:p>
            <a:pPr lvl="0"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(май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-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ноябрь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2018 г.)</a:t>
            </a:r>
            <a:endParaRPr lang="ru-RU" sz="1600" b="1" dirty="0">
              <a:solidFill>
                <a:schemeClr val="tx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905347" y="620688"/>
            <a:ext cx="3875892" cy="720080"/>
          </a:xfrm>
          <a:prstGeom prst="roundRect">
            <a:avLst/>
          </a:prstGeom>
          <a:solidFill>
            <a:srgbClr val="C9E7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Основной этап</a:t>
            </a:r>
          </a:p>
          <a:p>
            <a:pPr lvl="0"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(декабрь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2018 г.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– апрель 2021г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.)</a:t>
            </a:r>
            <a:endParaRPr lang="ru-RU" sz="1600" b="1" dirty="0">
              <a:solidFill>
                <a:schemeClr val="tx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020272" y="636174"/>
            <a:ext cx="2042850" cy="828000"/>
          </a:xfrm>
          <a:prstGeom prst="roundRect">
            <a:avLst/>
          </a:prstGeom>
          <a:solidFill>
            <a:srgbClr val="FEF0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Заключительный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этап </a:t>
            </a:r>
          </a:p>
          <a:p>
            <a:pPr lvl="0"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(май 2021г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.)</a:t>
            </a:r>
            <a:endParaRPr lang="ru-RU" sz="1600" b="1" dirty="0">
              <a:solidFill>
                <a:schemeClr val="tx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3904" y="1492743"/>
            <a:ext cx="4788000" cy="5365257"/>
          </a:xfrm>
          <a:prstGeom prst="roundRect">
            <a:avLst>
              <a:gd name="adj" fmla="val 6032"/>
            </a:avLst>
          </a:prstGeom>
          <a:solidFill>
            <a:srgbClr val="C9E7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AutoNum type="arabicPeriod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Укрепление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материально-технической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базы  в соответствии с современными требованиями технологии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</a:p>
          <a:p>
            <a:pPr lvl="0">
              <a:buAutoNum type="arabicPeriod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Курсовая подготовка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педагогических работников,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по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направлению «Конструирование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и робототехника в дошкольном образовании в условиях введения ФГОС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ДО»  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lvl="0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3.Заключение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договоров с социальными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партнерами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(</a:t>
            </a:r>
            <a:r>
              <a:rPr lang="ru-RU" sz="14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Фаварит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)</a:t>
            </a:r>
            <a:endParaRPr lang="ru-RU" sz="1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lvl="0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4.Проведение мероприятий по реализации </a:t>
            </a:r>
            <a:r>
              <a:rPr lang="ru-RU" sz="14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доппрограмм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, направленные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на формирование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интереса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к инженерным дисциплинам, математике и предметам естественно-научного цикла </a:t>
            </a:r>
            <a:endParaRPr lang="ru-RU" sz="1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lvl="0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6.Текущие 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мониторинги 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по  усвоению программ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380312" y="1772816"/>
            <a:ext cx="1682810" cy="3721643"/>
          </a:xfrm>
          <a:prstGeom prst="roundRect">
            <a:avLst/>
          </a:prstGeom>
          <a:solidFill>
            <a:srgbClr val="FEF0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1.</a:t>
            </a:r>
            <a:r>
              <a:rPr lang="ru-RU" sz="135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Итоговый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мониторинг</a:t>
            </a:r>
            <a:endParaRPr lang="ru-RU" sz="1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lvl="0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о </a:t>
            </a:r>
            <a:r>
              <a:rPr lang="ru-RU" sz="14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сформированого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интереса к инженерным дисциплинам, математике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, и предметам естественно-научного цикла 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lvl="0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2. Анализ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результатов реализации проекта.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lvl="0"/>
            <a:endParaRPr lang="ru-RU" sz="1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20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Ремизов\Desktop\КП\подлож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9144000" cy="51435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85720" y="5857892"/>
            <a:ext cx="855448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Спасибо за внимание!</a:t>
            </a:r>
            <a:endParaRPr lang="ru-RU" sz="3200" b="1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48" r="16521" b="10924"/>
          <a:stretch/>
        </p:blipFill>
        <p:spPr bwMode="auto">
          <a:xfrm>
            <a:off x="8363306" y="-6272"/>
            <a:ext cx="758595" cy="56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408" y="500059"/>
            <a:ext cx="3471169" cy="219070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73" y="500058"/>
            <a:ext cx="3448312" cy="219075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407" y="2980176"/>
            <a:ext cx="3471169" cy="259890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19" y="2980176"/>
            <a:ext cx="3452265" cy="2523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417969"/>
              </p:ext>
            </p:extLst>
          </p:nvPr>
        </p:nvGraphicFramePr>
        <p:xfrm>
          <a:off x="467544" y="609107"/>
          <a:ext cx="8124345" cy="4389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1372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6718" marR="136718" marT="68358" marB="683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Учреждение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6718" marR="136718" marT="68358" marB="683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Должность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6718" marR="136718" marT="68358" marB="6835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Неелова</a:t>
                      </a:r>
                      <a:r>
                        <a:rPr lang="ru-RU" sz="1600" b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Наталья Николаевна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0409" marR="704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Муниципальное бюджетное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дошкольное общеобразовательное </a:t>
                      </a: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учреждение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«Детский сад №37»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0409" marR="7040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Заведующий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6718" marR="136718" marT="68358" marB="6835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204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Смирнова Наталья Сергеевна 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0409" marR="70409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Муниципальное бюджетное дошкольное общеобразовательное учреждение «Детский сад №37»</a:t>
                      </a:r>
                      <a:endParaRPr lang="ru-RU" sz="16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0409" marR="7040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6718" marR="136718" marT="68358" marB="6835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Курмачева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Вера Николаевна 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0409" marR="70409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Муниципальное бюджетное дошкольное общеобразовательное учреждение «Детский сад №37»</a:t>
                      </a:r>
                      <a:endParaRPr lang="ru-RU" sz="16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0409" marR="7040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6718" marR="136718" marT="68358" marB="6835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Александрова Надежда Геннадьевна 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0409" marR="70409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Муниципальное бюджетное дошкольное общеобразовательное учреждение «Детский сад №37»</a:t>
                      </a:r>
                      <a:endParaRPr lang="ru-RU" sz="16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0409" marR="7040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6718" marR="136718" marT="68358" marB="6835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1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Кульмазанова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Татьяна</a:t>
                      </a:r>
                      <a:r>
                        <a:rPr lang="ru-RU" sz="1600" b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Борисовна 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0409" marR="70409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Муниципальное бюджетное дошкольное общеобразовательное учреждение «Детский сад №37»</a:t>
                      </a:r>
                      <a:endParaRPr lang="ru-RU" sz="16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0409" marR="7040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6718" marR="136718" marT="68358" marB="6835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00232" y="31439"/>
            <a:ext cx="552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Состав проектной группы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9C03BF-9F3C-4AEA-A141-42EDE00E03B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657428"/>
              </p:ext>
            </p:extLst>
          </p:nvPr>
        </p:nvGraphicFramePr>
        <p:xfrm>
          <a:off x="467543" y="4945739"/>
          <a:ext cx="812434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331">
                  <a:extLst>
                    <a:ext uri="{9D8B030D-6E8A-4147-A177-3AD203B41FA5}">
                      <a16:colId xmlns:a16="http://schemas.microsoft.com/office/drawing/2014/main" val="1597450849"/>
                    </a:ext>
                  </a:extLst>
                </a:gridCol>
                <a:gridCol w="4803600">
                  <a:extLst>
                    <a:ext uri="{9D8B030D-6E8A-4147-A177-3AD203B41FA5}">
                      <a16:colId xmlns:a16="http://schemas.microsoft.com/office/drawing/2014/main" val="1493521163"/>
                    </a:ext>
                  </a:extLst>
                </a:gridCol>
                <a:gridCol w="1656414">
                  <a:extLst>
                    <a:ext uri="{9D8B030D-6E8A-4147-A177-3AD203B41FA5}">
                      <a16:colId xmlns:a16="http://schemas.microsoft.com/office/drawing/2014/main" val="20271928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Баландина</a:t>
                      </a:r>
                      <a:r>
                        <a:rPr lang="ru-RU" sz="1600" b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Наталья Николаевна 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0409" marR="70409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Муниципальное бюджетное дошкольное общеобразовательное учреждение «Детский сад №37»</a:t>
                      </a:r>
                      <a:endParaRPr lang="ru-RU" sz="16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0409" marR="7040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6718" marR="136718" marT="68358" marB="68358"/>
                </a:tc>
                <a:extLst>
                  <a:ext uri="{0D108BD9-81ED-4DB2-BD59-A6C34878D82A}">
                    <a16:rowId xmlns:a16="http://schemas.microsoft.com/office/drawing/2014/main" val="743242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3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76327" y="323827"/>
            <a:ext cx="8229600" cy="77809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Актуальность проекта</a:t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445413" y="613244"/>
            <a:ext cx="8303051" cy="509930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Сегодня система образования в Свердловской области ориентирована на обеспечение условий получения качественного образования, отвечающего требованиям современной инновационной экономики, внедрение эффективных экономических механизмов в сфере образования, формирование социально адаптированной, конкурентоспособной личности, создание условий для ее самореализации.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"Будущее всего человечества - за информационными технологиями. Куда же без математики? Это просто невозможно, в основе этого лежит математика. 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она везде", - сказал Путин В.В.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встрече с победителями международных олимпиад 2017-2018 учебного года и их наставниками в образовательном центре "Сириус" г. Сочи 01.09.2018</a:t>
            </a:r>
          </a:p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словам губернатора свердловской области Евгения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Куйвышева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начинать готовить будущих инженеров нужно не в вузах, а значительно раньше - в школьном и даже дошкольном возрасте, когда у детей особенно выражен интерес к техническому творчеству.</a:t>
            </a:r>
          </a:p>
          <a:p>
            <a:pPr marL="0" indent="0" algn="just">
              <a:buNone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85540" y="3249415"/>
            <a:ext cx="1844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4048" y="3511025"/>
            <a:ext cx="37444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76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2"/>
          <p:cNvSpPr>
            <a:spLocks noGrp="1" noChangeArrowheads="1"/>
          </p:cNvSpPr>
          <p:nvPr>
            <p:ph type="title"/>
          </p:nvPr>
        </p:nvSpPr>
        <p:spPr>
          <a:xfrm>
            <a:off x="1255118" y="142852"/>
            <a:ext cx="7245972" cy="1296144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Основание для инициации проекта, связь с государственными программами Российской Федерации</a:t>
            </a:r>
          </a:p>
        </p:txBody>
      </p:sp>
      <p:graphicFrame>
        <p:nvGraphicFramePr>
          <p:cNvPr id="74837" name="Group 8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77828486"/>
              </p:ext>
            </p:extLst>
          </p:nvPr>
        </p:nvGraphicFramePr>
        <p:xfrm>
          <a:off x="0" y="1643050"/>
          <a:ext cx="9144000" cy="4282276"/>
        </p:xfrm>
        <a:graphic>
          <a:graphicData uri="http://schemas.openxmlformats.org/drawingml/2006/table">
            <a:tbl>
              <a:tblPr/>
              <a:tblGrid>
                <a:gridCol w="1964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9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анализа</a:t>
                      </a:r>
                    </a:p>
                  </a:txBody>
                  <a:tcPr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Обстоятельства, ситуация, факторы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09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 уровень</a:t>
                      </a:r>
                    </a:p>
                  </a:txBody>
                  <a:tcPr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Государственная программа Российской Федерации «Развитие образования» (утв.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Постановлением Правительства РФ от 26.12.2017 N 1642 (ред. от 30.03.2018) 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Направление (подпрограмма): 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«Содействие развитию дошкольного и общего образования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30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Региональный уровень</a:t>
                      </a:r>
                    </a:p>
                  </a:txBody>
                  <a:tcPr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Государственная</a:t>
                      </a:r>
                      <a:r>
                        <a:rPr lang="ru-RU" sz="20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программа Свердловской области 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«Развитие системы образования в Свердловской области до 2024 года»</a:t>
                      </a:r>
                      <a:r>
                        <a:rPr lang="ru-RU" sz="2000" b="1" i="0" kern="1200" cap="all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2000" b="1" i="0" kern="1200" cap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утвержденная</a:t>
                      </a:r>
                      <a:r>
                        <a:rPr lang="ru-RU" sz="2000" b="1" i="0" kern="1200" cap="all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</a:t>
                      </a:r>
                      <a:r>
                        <a:rPr lang="ru-RU" sz="2000" b="1" i="0" kern="1200" cap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остановлением </a:t>
                      </a:r>
                      <a:r>
                        <a:rPr lang="ru-RU" sz="2000" b="1" i="0" kern="1200" cap="all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ru-RU" sz="2000" b="1" i="0" kern="1200" cap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равительства</a:t>
                      </a:r>
                      <a:r>
                        <a:rPr lang="ru-RU" sz="2000" b="1" i="0" kern="1200" cap="all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</a:t>
                      </a:r>
                      <a:r>
                        <a:rPr lang="ru-RU" sz="2000" b="1" i="0" kern="1200" cap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вердловской области </a:t>
                      </a:r>
                      <a:r>
                        <a:rPr lang="ru-RU" sz="2000" b="1" i="0" kern="1200" cap="all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1278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i="0" kern="1200" cap="all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ru-RU" sz="2000" b="1" i="0" kern="1200" cap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одпрограмма</a:t>
                      </a:r>
                      <a:r>
                        <a:rPr lang="ru-RU" sz="2000" b="1" i="0" kern="1200" cap="all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«Реализация проекта «Уральская инженерная школа»</a:t>
                      </a:r>
                      <a:endParaRPr lang="ru-RU" sz="2000" b="1" i="0" kern="1200" cap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9C03BF-9F3C-4AEA-A141-42EDE00E03B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65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Ремизов\Desktop\КП\подлож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" y="1268760"/>
            <a:ext cx="9144000" cy="558924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89856" y="3789040"/>
            <a:ext cx="849694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проекта: </a:t>
            </a: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Выявление и развитие способностей дошкольников к научно- техническому творчеству и формирование интереса к инженерным дисциплинам, математике и предметам естественно-научного цикла.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9856" y="1237147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призван поддерживать инициативу в области технического образования, инженерных дисциплин, математики и предметов естественно-научного цикла, определяет основные направления, специфику развития технического и естественно-научного мышления детей дошкольного возраста.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183" y="260648"/>
            <a:ext cx="8230313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17638"/>
            <a:ext cx="8435280" cy="5186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сформировать первичные представления о робототехнике, ее значении в жизни человека, о профессиях, связанных с изобретением и производством технических средств;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приобщить к научно – техническому творчеству: развить умение постановки технической задачи, умение собирать и изучать нужную информацию, находить конкретное решение задачи и материально осуществлять свой творческий замысел;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развить продуктивную (конструирование) деятельность: обеспечить освоение детьми основных приёмов сборки и программирования робототехнических средств, составлять таблицы для отображения и анализа данных;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формировать основы безопасности собственной жизнедеятельности и окружающего мира: формировать представление о правилах безопасного поведения при работе с электротехникой, инструментами, лабораторными приборами;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воспитывать ценностное отношение к собственному труду, труду других людей и его результатам;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формировать навыки сотрудничества детей и педагогов, родителей, как равных субъектов образовательно – воспитательного процесса;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выявить и обеспечить дальнейшее развитие одаренным, талантливым детям, обладающим нестандартным мышлением, способностями к научно-техническому творчеству;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повысить уровень профессиональной компетентности педагогов ДОУ – участников реализации проекта.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118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37445"/>
            <a:ext cx="7347551" cy="50761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Показатели проекта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19907"/>
            <a:ext cx="8568952" cy="5501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	Увеличение количества детей, имеющих сформированный интерес к научно-техническому творчеству.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	Увеличение количества детей, имеющих навыки практической деятельности, необходимой для ведения исследовательских, лабораторных и конструкторских работ.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	Ценностно-смысловое самоопределение педагогов ДОУ в процессе повышения квалификации.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	Освоение педагогами   новых технологий в процессе реализации проекта.</a:t>
            </a:r>
            <a:endParaRPr lang="ru-RU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72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Методы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реализации проекта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430995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четырех подпрограмм: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-конструирование» (для детей от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7 лет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Занимательная математика» (для детей от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7 лет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Маленький Архимед» (для детей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2-7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робототехника. Предварительный уровень» (для детей 6-7 лет)</a:t>
            </a:r>
          </a:p>
        </p:txBody>
      </p:sp>
    </p:spTree>
    <p:extLst>
      <p:ext uri="{BB962C8B-B14F-4D97-AF65-F5344CB8AC3E}">
        <p14:creationId xmlns:p14="http://schemas.microsoft.com/office/powerpoint/2010/main" val="1630388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Ремизов\Desktop\КП\подлож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9144000" cy="51435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00100" y="168111"/>
            <a:ext cx="7742503" cy="72547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Ключевые риски 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811193"/>
              </p:ext>
            </p:extLst>
          </p:nvPr>
        </p:nvGraphicFramePr>
        <p:xfrm>
          <a:off x="214282" y="1438471"/>
          <a:ext cx="8715436" cy="335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9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57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36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Наименование риска 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Мероприятия по предупреждению риска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4188"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  <a:p>
                      <a:pPr algn="ctr"/>
                      <a:endParaRPr lang="ru-RU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</a:p>
                    <a:p>
                      <a:pPr algn="ctr"/>
                      <a:endParaRPr lang="ru-RU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Отсутствие областных субсидий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на реализацию ФГОС на приобретение оборудование</a:t>
                      </a:r>
                      <a:endParaRPr lang="ru-RU" sz="16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/>
                      <a:endParaRPr lang="ru-RU" sz="16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/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Слабая </a:t>
                      </a:r>
                      <a:r>
                        <a:rPr lang="ru-RU" sz="16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профподготовка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педагогов</a:t>
                      </a:r>
                      <a:endParaRPr lang="ru-RU" sz="16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6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Char char="-"/>
                      </a:pPr>
                      <a:endParaRPr lang="ru-RU" sz="16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3038" lvl="0" indent="0">
                        <a:buFontTx/>
                        <a:buChar char="-"/>
                      </a:pP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Изыскивать средства и возможность за счет местных средств </a:t>
                      </a:r>
                      <a:endParaRPr lang="ru-RU" sz="16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3038" indent="0">
                        <a:buFontTx/>
                        <a:buNone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73038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73038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Изучение рынка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курсов по техническому направлению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73038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3038" indent="0">
                        <a:buFontTx/>
                        <a:buNone/>
                      </a:pPr>
                      <a:endParaRPr lang="ru-RU" sz="16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None/>
                      </a:pPr>
                      <a:endParaRPr lang="ru-RU" sz="16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None/>
                      </a:pPr>
                      <a:endParaRPr lang="ru-RU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73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3097</TotalTime>
  <Words>887</Words>
  <Application>Microsoft Office PowerPoint</Application>
  <PresentationFormat>Экран (4:3)</PresentationFormat>
  <Paragraphs>155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Тема Office</vt:lpstr>
      <vt:lpstr>1_Тема Office</vt:lpstr>
      <vt:lpstr>2_Тема Office</vt:lpstr>
      <vt:lpstr>Презентация PowerPoint</vt:lpstr>
      <vt:lpstr>Презентация PowerPoint</vt:lpstr>
      <vt:lpstr>Актуальность проекта </vt:lpstr>
      <vt:lpstr>Основание для инициации проекта, связь с государственными программами Российской Федерации</vt:lpstr>
      <vt:lpstr>Презентация PowerPoint</vt:lpstr>
      <vt:lpstr>Задачи проекта:</vt:lpstr>
      <vt:lpstr>Показатели проекта</vt:lpstr>
      <vt:lpstr>Методы реализации проекта</vt:lpstr>
      <vt:lpstr>Ключевые риски </vt:lpstr>
      <vt:lpstr>Ключевые возможности</vt:lpstr>
      <vt:lpstr> Этапы реализации проекта     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294</cp:revision>
  <cp:lastPrinted>2018-04-14T11:02:03Z</cp:lastPrinted>
  <dcterms:created xsi:type="dcterms:W3CDTF">2018-04-11T19:11:00Z</dcterms:created>
  <dcterms:modified xsi:type="dcterms:W3CDTF">2018-10-25T09:14:21Z</dcterms:modified>
</cp:coreProperties>
</file>