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59" r:id="rId4"/>
    <p:sldId id="258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7FAC1-8B0C-49CA-8C7B-520F1CC21F59}" type="datetimeFigureOut">
              <a:rPr lang="ru-RU" smtClean="0"/>
              <a:t>чт 31.10.19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8AFBE-B318-4949-B51C-441A62CB3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890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7FAC1-8B0C-49CA-8C7B-520F1CC21F59}" type="datetimeFigureOut">
              <a:rPr lang="ru-RU" smtClean="0"/>
              <a:t>чт 31.10.19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8AFBE-B318-4949-B51C-441A62CB3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119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7FAC1-8B0C-49CA-8C7B-520F1CC21F59}" type="datetimeFigureOut">
              <a:rPr lang="ru-RU" smtClean="0"/>
              <a:t>чт 31.10.19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8AFBE-B318-4949-B51C-441A62CB3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433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7FAC1-8B0C-49CA-8C7B-520F1CC21F59}" type="datetimeFigureOut">
              <a:rPr lang="ru-RU" smtClean="0"/>
              <a:t>чт 31.10.19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8AFBE-B318-4949-B51C-441A62CB3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047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7FAC1-8B0C-49CA-8C7B-520F1CC21F59}" type="datetimeFigureOut">
              <a:rPr lang="ru-RU" smtClean="0"/>
              <a:t>чт 31.10.19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8AFBE-B318-4949-B51C-441A62CB3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101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7FAC1-8B0C-49CA-8C7B-520F1CC21F59}" type="datetimeFigureOut">
              <a:rPr lang="ru-RU" smtClean="0"/>
              <a:t>чт 31.10.19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8AFBE-B318-4949-B51C-441A62CB3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092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7FAC1-8B0C-49CA-8C7B-520F1CC21F59}" type="datetimeFigureOut">
              <a:rPr lang="ru-RU" smtClean="0"/>
              <a:t>чт 31.10.19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8AFBE-B318-4949-B51C-441A62CB3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180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7FAC1-8B0C-49CA-8C7B-520F1CC21F59}" type="datetimeFigureOut">
              <a:rPr lang="ru-RU" smtClean="0"/>
              <a:t>чт 31.10.19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8AFBE-B318-4949-B51C-441A62CB3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732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7FAC1-8B0C-49CA-8C7B-520F1CC21F59}" type="datetimeFigureOut">
              <a:rPr lang="ru-RU" smtClean="0"/>
              <a:t>чт 31.10.19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8AFBE-B318-4949-B51C-441A62CB3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746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7FAC1-8B0C-49CA-8C7B-520F1CC21F59}" type="datetimeFigureOut">
              <a:rPr lang="ru-RU" smtClean="0"/>
              <a:t>чт 31.10.19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8AFBE-B318-4949-B51C-441A62CB3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813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7FAC1-8B0C-49CA-8C7B-520F1CC21F59}" type="datetimeFigureOut">
              <a:rPr lang="ru-RU" smtClean="0"/>
              <a:t>чт 31.10.19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8AFBE-B318-4949-B51C-441A62CB3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47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7FAC1-8B0C-49CA-8C7B-520F1CC21F59}" type="datetimeFigureOut">
              <a:rPr lang="ru-RU" smtClean="0"/>
              <a:t>чт 31.10.19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8AFBE-B318-4949-B51C-441A62CB3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640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82" y="0"/>
            <a:ext cx="9182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0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27915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30998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83307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62557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66560"/>
          </a:xfrm>
        </p:spPr>
      </p:pic>
    </p:spTree>
    <p:extLst>
      <p:ext uri="{BB962C8B-B14F-4D97-AF65-F5344CB8AC3E}">
        <p14:creationId xmlns:p14="http://schemas.microsoft.com/office/powerpoint/2010/main" val="3435903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55826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65791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15427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78" y="0"/>
            <a:ext cx="9236378" cy="6858000"/>
          </a:xfrm>
        </p:spPr>
      </p:pic>
    </p:spTree>
    <p:extLst>
      <p:ext uri="{BB962C8B-B14F-4D97-AF65-F5344CB8AC3E}">
        <p14:creationId xmlns:p14="http://schemas.microsoft.com/office/powerpoint/2010/main" val="1068446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387966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9326"/>
            <a:ext cx="9261566" cy="408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24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6166" y="350282"/>
            <a:ext cx="8157754" cy="1790700"/>
          </a:xfrm>
        </p:spPr>
        <p:txBody>
          <a:bodyPr>
            <a:noAutofit/>
          </a:bodyPr>
          <a:lstStyle/>
          <a:p>
            <a:r>
              <a:rPr lang="ru-RU" sz="4800" b="1" dirty="0"/>
              <a:t>Количество детских самоубийств в РФ вновь растет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548640" y="1645920"/>
            <a:ext cx="824919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Количество детских самоубийств детей до 17 лет в России выросло на </a:t>
            </a:r>
            <a:r>
              <a:rPr lang="ru-RU" sz="2400" b="1" u="sng" dirty="0"/>
              <a:t>14% в 2018 году и достигло почти 800 случаев.</a:t>
            </a:r>
          </a:p>
          <a:p>
            <a:r>
              <a:rPr lang="ru-RU" sz="2400" dirty="0"/>
              <a:t>На основании данных статистики Следственного комитета России, в 2018 году зафиксировано </a:t>
            </a:r>
            <a:r>
              <a:rPr lang="ru-RU" sz="2400" b="1" u="sng" dirty="0"/>
              <a:t>788</a:t>
            </a:r>
            <a:r>
              <a:rPr lang="ru-RU" sz="2400" dirty="0"/>
              <a:t> детских суицидов, тогда как в 2017 — </a:t>
            </a:r>
            <a:r>
              <a:rPr lang="ru-RU" sz="2400" b="1" u="sng" dirty="0"/>
              <a:t>692</a:t>
            </a:r>
            <a:r>
              <a:rPr lang="ru-RU" sz="2400" dirty="0"/>
              <a:t>. </a:t>
            </a:r>
          </a:p>
          <a:p>
            <a:r>
              <a:rPr lang="ru-RU" sz="2400" dirty="0"/>
              <a:t>Отметим, ранее, с 2011 по 2015 годы, количество самоубийств среди детей стабильно уменьшалось в среднем на 10% в год. </a:t>
            </a:r>
          </a:p>
          <a:p>
            <a:r>
              <a:rPr lang="ru-RU" sz="2400" dirty="0"/>
              <a:t>Однако с 2016 года отмечен рост детского суицида почти на 60%.</a:t>
            </a:r>
          </a:p>
          <a:p>
            <a:r>
              <a:rPr lang="ru-RU" sz="2400" dirty="0"/>
              <a:t>Ведущей причиной самоубийств у детей являются проблемы:</a:t>
            </a:r>
          </a:p>
          <a:p>
            <a:pPr algn="ctr"/>
            <a:r>
              <a:rPr lang="ru-RU" sz="2400" b="1" u="sng" dirty="0"/>
              <a:t>в личной жизни (24,32%) 195 случаев</a:t>
            </a:r>
          </a:p>
          <a:p>
            <a:pPr algn="ctr"/>
            <a:r>
              <a:rPr lang="ru-RU" sz="2400" b="1" u="sng" dirty="0"/>
              <a:t>проблемы в семье, с родителями (17,57%) 140 случаев</a:t>
            </a:r>
          </a:p>
          <a:p>
            <a:r>
              <a:rPr lang="ru-RU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883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35133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3646"/>
            <a:ext cx="9144000" cy="381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7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7189"/>
            <a:ext cx="9144000" cy="395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670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49440"/>
          </a:xfrm>
        </p:spPr>
      </p:pic>
    </p:spTree>
    <p:extLst>
      <p:ext uri="{BB962C8B-B14F-4D97-AF65-F5344CB8AC3E}">
        <p14:creationId xmlns:p14="http://schemas.microsoft.com/office/powerpoint/2010/main" val="743414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849086"/>
            <a:ext cx="8552989" cy="600891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097281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Родительская любовь 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72487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803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" y="0"/>
            <a:ext cx="9123287" cy="6753497"/>
          </a:xfrm>
        </p:spPr>
      </p:pic>
    </p:spTree>
    <p:extLst>
      <p:ext uri="{BB962C8B-B14F-4D97-AF65-F5344CB8AC3E}">
        <p14:creationId xmlns:p14="http://schemas.microsoft.com/office/powerpoint/2010/main" val="60854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49440"/>
          </a:xfrm>
        </p:spPr>
      </p:pic>
    </p:spTree>
    <p:extLst>
      <p:ext uri="{BB962C8B-B14F-4D97-AF65-F5344CB8AC3E}">
        <p14:creationId xmlns:p14="http://schemas.microsoft.com/office/powerpoint/2010/main" val="310772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73458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747831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947504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</TotalTime>
  <Words>117</Words>
  <Application>Microsoft Office PowerPoint</Application>
  <PresentationFormat>Экран (4:3)</PresentationFormat>
  <Paragraphs>10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Презентация PowerPoint</vt:lpstr>
      <vt:lpstr>Количество детских самоубийств в РФ вновь растет </vt:lpstr>
      <vt:lpstr>Родительская любовь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</cp:revision>
  <dcterms:created xsi:type="dcterms:W3CDTF">2019-10-30T13:27:34Z</dcterms:created>
  <dcterms:modified xsi:type="dcterms:W3CDTF">2019-10-31T11:28:35Z</dcterms:modified>
</cp:coreProperties>
</file>