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93" r:id="rId3"/>
    <p:sldId id="332" r:id="rId4"/>
    <p:sldId id="309" r:id="rId5"/>
    <p:sldId id="272" r:id="rId6"/>
    <p:sldId id="294" r:id="rId7"/>
    <p:sldId id="303" r:id="rId8"/>
    <p:sldId id="295" r:id="rId9"/>
    <p:sldId id="296" r:id="rId10"/>
    <p:sldId id="297" r:id="rId11"/>
    <p:sldId id="328" r:id="rId12"/>
    <p:sldId id="329" r:id="rId13"/>
    <p:sldId id="301" r:id="rId14"/>
    <p:sldId id="315" r:id="rId15"/>
    <p:sldId id="313" r:id="rId16"/>
    <p:sldId id="334" r:id="rId17"/>
    <p:sldId id="261" r:id="rId18"/>
    <p:sldId id="33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vertBarState="maximized" horzBarState="maximized">
    <p:restoredLeft sz="15620"/>
    <p:restoredTop sz="81149" autoAdjust="0"/>
  </p:normalViewPr>
  <p:slideViewPr>
    <p:cSldViewPr>
      <p:cViewPr varScale="1">
        <p:scale>
          <a:sx n="55" d="100"/>
          <a:sy n="55" d="100"/>
        </p:scale>
        <p:origin x="-2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6E3D5A-566B-4A2C-AF67-E852ADE28368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C711F3-628C-47E9-9E36-C949310850E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  <p:sndAc>
      <p:endSnd/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  <p:sndAc>
      <p:endSnd/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630616" cy="4032449"/>
          </a:xfrm>
        </p:spPr>
        <p:txBody>
          <a:bodyPr anchor="t">
            <a:normAutofit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b="1" dirty="0" smtClean="0">
                <a:ln>
                  <a:solidFill>
                    <a:srgbClr val="002060"/>
                  </a:solidFill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Духовно-нравственное воспитание дошкольников</a:t>
            </a:r>
            <a:endParaRPr lang="ru-RU" b="1" dirty="0">
              <a:ln>
                <a:solidFill>
                  <a:srgbClr val="002060"/>
                </a:solidFill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97153"/>
            <a:ext cx="7088832" cy="1440160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http://ped-kopilka.ru/upload/blogs/2517_60f4698c1c680d85f025769b83ff0541.jpg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11560" y="2924944"/>
            <a:ext cx="5256584" cy="35122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C:\Users\1\Desktop\самообразование\фото\teiDmFYYK0U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789913" y="2492896"/>
            <a:ext cx="3342593" cy="338437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Воспитательные: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781127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воспитывать любовь и уважение к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Отчизне: ее народу, истории, культуре,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святыням, традициям народа;</a:t>
            </a:r>
          </a:p>
          <a:p>
            <a:pPr>
              <a:buFont typeface="Wingdings" pitchFamily="2" charset="2"/>
              <a:buChar char="§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воспитывать уважение к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нравственным нормам;</a:t>
            </a:r>
          </a:p>
          <a:p>
            <a:pPr>
              <a:buFont typeface="Wingdings" pitchFamily="2" charset="2"/>
              <a:buChar char="§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учить различать добро и зло,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хорошие и плохие поступки,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прощать обиды, быть отзывчивыми,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внимательными к сверстникам и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старшим;</a:t>
            </a:r>
          </a:p>
          <a:p>
            <a:pPr>
              <a:buFont typeface="Wingdings" pitchFamily="2" charset="2"/>
              <a:buChar char="§"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создать условия для проявления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ребенком заботливого отношения к окружающим,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способности к сопереживанию,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сорадости</a:t>
            </a:r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098" name="Picture 2" descr="C:\Users\1\Desktop\самообразование\фото\GlEllcXgOi0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508104" y="0"/>
            <a:ext cx="3635896" cy="26369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7000"/>
                            </p:stCondLst>
                            <p:childTnLst>
                              <p:par>
                                <p:cTn id="6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pandia.ru/text/78/601/images/image003_144.gif"/>
          <p:cNvPicPr>
            <a:picLocks noGrp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331640" y="620688"/>
            <a:ext cx="7128792" cy="5433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&amp;Scy;&amp;kcy;&amp;rcy;&amp;ucy;&amp;gcy;&amp;lcy;&amp;iecy;&amp;ncy;&amp;ncy;&amp;ycy;&amp;jcy; &amp;pcy;&amp;rcy;&amp;yacy;&amp;mcy;&amp;ocy;&amp;ucy;&amp;gcy;&amp;ocy;&amp;lcy;&amp;softcy;&amp;ncy;&amp;icy;&amp;kcy;: &amp;Icy;&amp;zcy;&amp;ocy;&amp;bcy;&amp;rcy;&amp;acy;&amp;zcy;&amp;icy;&amp;tcy;&amp;iecy;&amp;lcy;&amp;softcy;&amp;ncy;&amp;acy;&amp;yacy; &amp;dcy;&amp;iecy;&amp;yacy;&amp;tcy;&amp;iecy;&amp;lcy;&amp;softcy;&amp;ncy;&amp;ocy;&amp;scy;&amp;tcy;&amp;softcy;"/>
          <p:cNvPicPr/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1259632" y="836712"/>
            <a:ext cx="1296144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AutoShape 2"/>
          <p:cNvSpPr>
            <a:spLocks noChangeArrowheads="1"/>
          </p:cNvSpPr>
          <p:nvPr/>
        </p:nvSpPr>
        <p:spPr bwMode="auto">
          <a:xfrm>
            <a:off x="2843808" y="764704"/>
            <a:ext cx="1800200" cy="576064"/>
          </a:xfrm>
          <a:prstGeom prst="roundRect">
            <a:avLst>
              <a:gd name="adj" fmla="val 16667"/>
            </a:avLst>
          </a:prstGeom>
          <a:solidFill>
            <a:srgbClr val="C6D9F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Духовные традиции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народной а культуры</a:t>
            </a:r>
            <a:endPara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7"/>
            <a:ext cx="8229600" cy="5793508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buNone/>
            </a:pPr>
            <a:endParaRPr lang="ru-RU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Духовная   жизнь ребенка 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полноценна   лишь    тогда, 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когда    он    живет   в    мире 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игры, сказки, музыки, фантазии, 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творчества.    Без   этого   он   – 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засушенный    цветок. </a:t>
            </a:r>
          </a:p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	     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 Сухомлинский</a:t>
            </a:r>
          </a:p>
          <a:p>
            <a:endParaRPr lang="ru-RU" dirty="0"/>
          </a:p>
        </p:txBody>
      </p:sp>
      <p:pic>
        <p:nvPicPr>
          <p:cNvPr id="4" name="Рисунок 3" descr="http://traulin.ucoz.org/graffiti/image001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940152" y="764704"/>
            <a:ext cx="2883396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6000"/>
                            </p:stCondLst>
                            <p:childTnLst>
                              <p:par>
                                <p:cTn id="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71400"/>
            <a:ext cx="8229600" cy="1417638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Виды деятельности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3"/>
            <a:ext cx="8075240" cy="5001421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познавательная деятельность: чтение исторической и художественной литературы, сказок; посещение краеведческого музея; познавательные беседы; работа с народным календарем, экскурсии, целевые прогулки по улицам нашего села.</a:t>
            </a:r>
          </a:p>
          <a:p>
            <a:pPr lvl="0"/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5" name="Picture 2" descr="C:\Users\1\Desktop\фото\EaDgswqEZ7s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928662" y="3143248"/>
            <a:ext cx="2592288" cy="3429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2" descr="C:\Users\1\Desktop\фото\U7Ef1w_riIQ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156176" y="3212976"/>
            <a:ext cx="2664296" cy="322990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5577484"/>
          </a:xfrm>
        </p:spPr>
        <p:txBody>
          <a:bodyPr/>
          <a:lstStyle/>
          <a:p>
            <a:pPr algn="just"/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творческая продуктивная деятельность: изготовление аппликаций, фигурок, конструкций, поделок, рисунков;</a:t>
            </a:r>
          </a:p>
          <a:p>
            <a:endParaRPr lang="ru-RU" dirty="0"/>
          </a:p>
        </p:txBody>
      </p:sp>
      <p:pic>
        <p:nvPicPr>
          <p:cNvPr id="2050" name="Picture 2" descr="C:\Users\1\Desktop\худ-эстетич развитие гр. Ромашка\6pA082C9wtk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71472" y="1500174"/>
            <a:ext cx="3170724" cy="278092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0" name="Picture 2" descr="C:\Users\1\Desktop\самообразование\худ-эстетич развитие гр. Ромашка\M_Yq1IuGi90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214810" y="1357298"/>
            <a:ext cx="4032448" cy="309634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433468"/>
          </a:xfrm>
        </p:spPr>
        <p:txBody>
          <a:bodyPr/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нравственная деятельность: уроки любви и доброты, знакомство с православными традициями и ценностями; 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Picture 2" descr="C:\Users\1\Desktop\фото\f2gNpMPOeZY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323528" y="908720"/>
            <a:ext cx="5580112" cy="45259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1" name="Picture 3" descr="C:\Users\1\Desktop\фото\k-0bj81CmXk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5148064" y="3226741"/>
            <a:ext cx="3600400" cy="343884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714202"/>
          </a:xfrm>
        </p:spPr>
        <p:txBody>
          <a:bodyPr>
            <a:noAutofit/>
          </a:bodyPr>
          <a:lstStyle/>
          <a:p>
            <a:pPr algn="just"/>
            <a:r>
              <a:rPr lang="ru-RU" sz="40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Духовно-нравственное воспитание позволяет сформировать у дошкольников:</a:t>
            </a:r>
            <a:endParaRPr lang="ru-RU" sz="4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1"/>
            <a:ext cx="8229600" cy="3777283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мировоззрение; </a:t>
            </a: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гражданскую позицию; </a:t>
            </a: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семейные ценности;</a:t>
            </a:r>
          </a:p>
          <a:p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нравственные ориентиры</a:t>
            </a:r>
            <a:endParaRPr lang="ru-RU" sz="28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433468"/>
          </a:xfrm>
        </p:spPr>
        <p:txBody>
          <a:bodyPr>
            <a:noAutofit/>
          </a:bodyPr>
          <a:lstStyle/>
          <a:p>
            <a:pPr lvl="1">
              <a:lnSpc>
                <a:spcPct val="120000"/>
              </a:lnSpc>
              <a:buNone/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Духовно-нравственное  воспитание, </a:t>
            </a:r>
          </a:p>
          <a:p>
            <a:pPr lvl="1">
              <a:lnSpc>
                <a:spcPct val="120000"/>
              </a:lnSpc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утверждение идеалов добра, милосердия и </a:t>
            </a:r>
          </a:p>
          <a:p>
            <a:pPr lvl="1">
              <a:lnSpc>
                <a:spcPct val="120000"/>
              </a:lnSpc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справедливости , являются важнейшей </a:t>
            </a:r>
          </a:p>
          <a:p>
            <a:pPr lvl="1">
              <a:lnSpc>
                <a:spcPct val="120000"/>
              </a:lnSpc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миссией не только религиозной организации, </a:t>
            </a:r>
          </a:p>
          <a:p>
            <a:pPr lvl="1">
              <a:lnSpc>
                <a:spcPct val="120000"/>
              </a:lnSpc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 и общества в целом. Такие ценности во все </a:t>
            </a:r>
          </a:p>
          <a:p>
            <a:pPr lvl="1">
              <a:lnSpc>
                <a:spcPct val="120000"/>
              </a:lnSpc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времена скрепляли наше Отечество, </a:t>
            </a:r>
          </a:p>
          <a:p>
            <a:pPr lvl="1">
              <a:lnSpc>
                <a:spcPct val="120000"/>
              </a:lnSpc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формировали национальные традиции и </a:t>
            </a:r>
          </a:p>
          <a:p>
            <a:pPr lvl="1">
              <a:lnSpc>
                <a:spcPct val="120000"/>
              </a:lnSpc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моральные  устои. Сегодня они позволяют</a:t>
            </a:r>
          </a:p>
          <a:p>
            <a:pPr lvl="1">
              <a:lnSpc>
                <a:spcPct val="120000"/>
              </a:lnSpc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России сохранить свои исторические корни и </a:t>
            </a:r>
          </a:p>
          <a:p>
            <a:pPr lvl="1">
              <a:lnSpc>
                <a:spcPct val="120000"/>
              </a:lnSpc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культурно-духовную самостоятельность.</a:t>
            </a: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b="1" i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5"/>
            <a:ext cx="8229600" cy="53403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		</a:t>
            </a:r>
          </a:p>
          <a:p>
            <a:pPr marL="0" indent="0">
              <a:buNone/>
            </a:pPr>
            <a:r>
              <a:rPr lang="ru-RU" dirty="0" smtClean="0">
                <a:ln>
                  <a:solidFill>
                    <a:schemeClr val="tx2"/>
                  </a:solidFill>
                </a:ln>
                <a:latin typeface="Times New Roman" pitchFamily="18" charset="0"/>
                <a:cs typeface="Times New Roman" pitchFamily="18" charset="0"/>
              </a:rPr>
              <a:t>				</a:t>
            </a:r>
            <a:r>
              <a:rPr lang="ru-RU" dirty="0" smtClean="0">
                <a:ln>
                  <a:solidFill>
                    <a:schemeClr val="tx2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Воспитание   должно 			образовывать человека    и</a:t>
            </a:r>
          </a:p>
          <a:p>
            <a:pPr marL="0" indent="0">
              <a:buNone/>
            </a:pPr>
            <a:r>
              <a:rPr lang="ru-RU" dirty="0" smtClean="0">
                <a:ln>
                  <a:solidFill>
                    <a:schemeClr val="tx2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 гражданина.    Человек – </a:t>
            </a:r>
          </a:p>
          <a:p>
            <a:pPr marL="0" indent="0">
              <a:buNone/>
            </a:pPr>
            <a:r>
              <a:rPr lang="ru-RU" dirty="0" smtClean="0">
                <a:ln>
                  <a:solidFill>
                    <a:schemeClr val="tx2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здравая душа в здравом теле. </a:t>
            </a:r>
          </a:p>
          <a:p>
            <a:pPr marL="0" indent="0">
              <a:buNone/>
            </a:pPr>
            <a:r>
              <a:rPr lang="ru-RU" dirty="0" smtClean="0">
                <a:ln>
                  <a:solidFill>
                    <a:schemeClr val="tx2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 	Гражданин – нравственность,    просвещение,   искусство, самостоятельность. </a:t>
            </a:r>
          </a:p>
          <a:p>
            <a:pPr>
              <a:buNone/>
            </a:pPr>
            <a:r>
              <a:rPr lang="ru-RU" dirty="0" smtClean="0">
                <a:ln>
                  <a:solidFill>
                    <a:schemeClr val="tx2"/>
                  </a:solidFill>
                </a:ln>
                <a:solidFill>
                  <a:srgbClr val="002060"/>
                </a:solidFill>
              </a:rPr>
              <a:t>						</a:t>
            </a:r>
            <a:r>
              <a:rPr lang="ru-RU" sz="2400" dirty="0" smtClean="0">
                <a:ln>
                  <a:solidFill>
                    <a:schemeClr val="tx2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 А. Жуковский</a:t>
            </a:r>
          </a:p>
          <a:p>
            <a:endParaRPr lang="ru-RU" dirty="0"/>
          </a:p>
        </p:txBody>
      </p:sp>
      <p:pic>
        <p:nvPicPr>
          <p:cNvPr id="5" name="Рисунок 4" descr="http://www.kuluar.ru/IMAGES/School/School10.4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0" y="188640"/>
            <a:ext cx="3059832" cy="38164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Общество   нуждается   в воспитании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  только   образованных   людей, но и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воспитанных.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  современном   мире     ребенок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окружен     множеством    сильных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источников позитивного и негативного воздействия на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его интеллект и чувства.</a:t>
            </a:r>
          </a:p>
          <a:p>
            <a:pPr>
              <a:buFont typeface="Wingdings" pitchFamily="2" charset="2"/>
              <a:buChar char="§"/>
            </a:pPr>
            <a:endParaRPr lang="ru-RU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Ребенку   важно   знать  принципы нравственности и последствия нарушения этих принципов для </a:t>
            </a:r>
          </a:p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окружающих людей.</a:t>
            </a:r>
          </a:p>
          <a:p>
            <a:endParaRPr lang="ru-RU" dirty="0"/>
          </a:p>
        </p:txBody>
      </p:sp>
      <p:pic>
        <p:nvPicPr>
          <p:cNvPr id="4" name="Содержимое 3" descr="https://www.ppub.ru/images/big/1ac590e3-69ed-11de-b126-0019b9f502d2.jpg"/>
          <p:cNvPicPr>
            <a:picLocks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444208" y="620688"/>
            <a:ext cx="2376264" cy="2834988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  <a:softEdge rad="112500"/>
          </a:effectLst>
          <a:scene3d>
            <a:camera prst="isometricOffAxis2Lef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3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3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3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3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7000"/>
                            </p:stCondLst>
                            <p:childTnLst>
                              <p:par>
                                <p:cTn id="5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557748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ru-RU" sz="2800" dirty="0" smtClean="0">
                <a:ln>
                  <a:solidFill>
                    <a:schemeClr val="tx2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дошкольном возрасте происходит активное накопление нравственного опыта и обращение к духовной жизни.</a:t>
            </a:r>
          </a:p>
          <a:p>
            <a:pPr>
              <a:buNone/>
            </a:pPr>
            <a:endParaRPr lang="ru-RU" sz="2800" dirty="0" smtClean="0">
              <a:ln>
                <a:solidFill>
                  <a:schemeClr val="tx2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§"/>
            </a:pPr>
            <a:r>
              <a:rPr lang="ru-RU" sz="2800" b="1" i="1" dirty="0" smtClean="0">
                <a:ln>
                  <a:solidFill>
                    <a:schemeClr val="tx2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Духовность – проявление духа в мире и человеке, объединяющее начало общества, выраженное в виде моральных ценностей и традиций, сконцентрированное в религиозных учениях и практиках, …  образах искусства.</a:t>
            </a:r>
          </a:p>
          <a:p>
            <a:pPr algn="just">
              <a:buFont typeface="Wingdings" pitchFamily="2" charset="2"/>
              <a:buChar char="§"/>
            </a:pPr>
            <a:r>
              <a:rPr lang="ru-RU" sz="2800" b="1" i="1" dirty="0" smtClean="0">
                <a:ln>
                  <a:solidFill>
                    <a:schemeClr val="tx2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Нравственность – внутренняя установка человека действовать со согласно своей совести.</a:t>
            </a:r>
          </a:p>
          <a:p>
            <a:pPr lvl="5">
              <a:buNone/>
            </a:pPr>
            <a:r>
              <a:rPr lang="ru-RU" sz="2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(Толковый словарь русского языка)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Нравственность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совокупность норм и правил, регулирующих отношения людей в обществе на основе общественного мнения, стимулирующих или тормозящих их поведение и деятельность; состояние </a:t>
            </a:r>
            <a:r>
              <a:rPr lang="ru-RU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взаимосочувствия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 всем миром, но прежде всего со всем народом </a:t>
            </a:r>
          </a:p>
          <a:p>
            <a:pPr marL="0" indent="0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Духовность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–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нравственно-эстетическое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состояние        человека,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выражающееся   в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приверженности таким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ценностям, как свобода,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гуманизм, социальная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справедливость, истина, добро,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красота,   в бесконечном   внутреннем   диалоге,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направленном  на  познание тайны своего назначения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и  смысла жизни.</a:t>
            </a:r>
          </a:p>
          <a:p>
            <a:pPr>
              <a:buNone/>
            </a:pPr>
            <a:r>
              <a:rPr lang="ru-RU" sz="3600" dirty="0" smtClean="0">
                <a:solidFill>
                  <a:srgbClr val="002060"/>
                </a:solidFill>
              </a:rPr>
              <a:t> 					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Академик  Б. Т. Лихачев</a:t>
            </a:r>
          </a:p>
          <a:p>
            <a:endParaRPr lang="ru-RU" dirty="0"/>
          </a:p>
        </p:txBody>
      </p:sp>
      <p:pic>
        <p:nvPicPr>
          <p:cNvPr id="4" name="Рисунок 3" descr="http://test.tambov.gov.ru/?repimg=Images/2015/30092015_01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5796136" y="836712"/>
            <a:ext cx="2808312" cy="295232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3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:\Users\1\Desktop\самообразование\фото\9Wu_7Xcm7xY.jpg"/>
          <p:cNvPicPr/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21244589">
            <a:off x="4339894" y="3611305"/>
            <a:ext cx="4640839" cy="2924944"/>
          </a:xfrm>
          <a:prstGeom prst="cloud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6" name="Picture 2" descr="C:\Users\1\Desktop\самообразование\фото\kRF4PpWVncI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 rot="21439973">
            <a:off x="238788" y="3314120"/>
            <a:ext cx="3974256" cy="3537150"/>
          </a:xfrm>
          <a:prstGeom prst="round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14300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Цель: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340768"/>
            <a:ext cx="8229600" cy="48139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Формирование нравственной </a:t>
            </a: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личности, 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содействие духовному опыту,</a:t>
            </a:r>
          </a:p>
          <a:p>
            <a:pPr>
              <a:buNone/>
            </a:pPr>
            <a:r>
              <a:rPr lang="ru-RU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приобщение к ценностям культуры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					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551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esktop\самообразование\фото\Z6BJCxvIyOY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 rot="21321309">
            <a:off x="5030748" y="3284984"/>
            <a:ext cx="3933739" cy="3573016"/>
          </a:xfrm>
          <a:prstGeom prst="cloud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Познавательные задачи: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069159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привить интерес детей к истории своей страны, своего народа, пробудить чувство сопричастности к ней;</a:t>
            </a:r>
          </a:p>
          <a:p>
            <a:pPr algn="just"/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способствовать формированию чувств любви к Родине на основе изучения национальных культурных традиций;</a:t>
            </a:r>
          </a:p>
          <a:p>
            <a:pPr lvl="0"/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познакомить  детей с символикой  </a:t>
            </a:r>
          </a:p>
          <a:p>
            <a:pPr lvl="0"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России, Свердловской области, </a:t>
            </a:r>
          </a:p>
          <a:p>
            <a:pPr lvl="0"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района, города;</a:t>
            </a:r>
          </a:p>
          <a:p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развить представления детей о 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традициях  семьи ; преемственности,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связывающей разные поколения.</a:t>
            </a:r>
          </a:p>
          <a:p>
            <a:pPr lvl="0"/>
            <a:endParaRPr lang="ru-RU" sz="2000" dirty="0" smtClean="0"/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0"/>
                            </p:stCondLst>
                            <p:childTnLst>
                              <p:par>
                                <p:cTn id="4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Развивающие задачи: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268760"/>
            <a:ext cx="8075240" cy="48574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способствовать развитию:  </a:t>
            </a:r>
          </a:p>
          <a:p>
            <a:pPr>
              <a:buFont typeface="Wingdings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интеллектуальных способностей;</a:t>
            </a:r>
          </a:p>
          <a:p>
            <a:pPr>
              <a:buFont typeface="Wingdings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мышления; речи; воображения;</a:t>
            </a:r>
          </a:p>
          <a:p>
            <a:pPr>
              <a:buFont typeface="Wingdings" pitchFamily="2" charset="2"/>
              <a:buChar char="§"/>
            </a:pPr>
            <a:r>
              <a:rPr lang="ru-RU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эмоционально-волевой  сферы</a:t>
            </a:r>
          </a:p>
          <a:p>
            <a:pPr marL="50800" indent="-50800">
              <a:buFont typeface="Wingdings" pitchFamily="2" charset="2"/>
              <a:buChar char="§"/>
            </a:pPr>
            <a:endParaRPr lang="ru-RU" sz="28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1229</TotalTime>
  <Words>334</Words>
  <Application>Microsoft Office PowerPoint</Application>
  <PresentationFormat>Экран (4:3)</PresentationFormat>
  <Paragraphs>106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Духовно-нравственное воспитание дошкольников</vt:lpstr>
      <vt:lpstr>Слайд 2</vt:lpstr>
      <vt:lpstr>Актуальность</vt:lpstr>
      <vt:lpstr>Слайд 4</vt:lpstr>
      <vt:lpstr>Нравственность</vt:lpstr>
      <vt:lpstr> Духовность</vt:lpstr>
      <vt:lpstr>  Цель:</vt:lpstr>
      <vt:lpstr>Познавательные задачи:</vt:lpstr>
      <vt:lpstr>Развивающие задачи:</vt:lpstr>
      <vt:lpstr>Воспитательные:</vt:lpstr>
      <vt:lpstr>Слайд 11</vt:lpstr>
      <vt:lpstr>Слайд 12</vt:lpstr>
      <vt:lpstr>Виды деятельности</vt:lpstr>
      <vt:lpstr>Слайд 14</vt:lpstr>
      <vt:lpstr>Слайд 15</vt:lpstr>
      <vt:lpstr>Слайд 16</vt:lpstr>
      <vt:lpstr>Духовно-нравственное воспитание позволяет сформировать у дошкольников: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Духовно-нравственное воспитание дошкольников</dc:title>
  <cp:lastModifiedBy>user</cp:lastModifiedBy>
  <cp:revision>181</cp:revision>
  <dcterms:modified xsi:type="dcterms:W3CDTF">2019-10-30T16:53:51Z</dcterms:modified>
</cp:coreProperties>
</file>