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9" r:id="rId2"/>
    <p:sldId id="271" r:id="rId3"/>
    <p:sldId id="259" r:id="rId4"/>
    <p:sldId id="261" r:id="rId5"/>
    <p:sldId id="262" r:id="rId6"/>
    <p:sldId id="260" r:id="rId7"/>
    <p:sldId id="263" r:id="rId8"/>
    <p:sldId id="264" r:id="rId9"/>
    <p:sldId id="265" r:id="rId10"/>
    <p:sldId id="266"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2F975-D261-4641-BCB9-251951D9314C}" type="datetimeFigureOut">
              <a:rPr lang="ru-RU" smtClean="0"/>
              <a:pPr/>
              <a:t>23.05.2021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B9954-0881-44A6-95AA-7C8FF57D7CCE}" type="slidenum">
              <a:rPr lang="ru-RU" smtClean="0"/>
              <a:pPr/>
              <a:t>‹#›</a:t>
            </a:fld>
            <a:endParaRPr lang="ru-RU"/>
          </a:p>
        </p:txBody>
      </p:sp>
    </p:spTree>
    <p:extLst>
      <p:ext uri="{BB962C8B-B14F-4D97-AF65-F5344CB8AC3E}">
        <p14:creationId xmlns:p14="http://schemas.microsoft.com/office/powerpoint/2010/main" val="408614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1B9954-0881-44A6-95AA-7C8FF57D7CCE}"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92BFC9-ABBA-4AE1-96C7-FC9DC8148776}" type="datetimeFigureOut">
              <a:rPr lang="ru-RU" smtClean="0"/>
              <a:pPr/>
              <a:t>23.05.2021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B98970-F15F-4AB5-ABC1-0E34A9A79FC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2BFC9-ABBA-4AE1-96C7-FC9DC8148776}" type="datetimeFigureOut">
              <a:rPr lang="ru-RU" smtClean="0"/>
              <a:pPr/>
              <a:t>23.05.2021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98970-F15F-4AB5-ABC1-0E34A9A79FC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a:spLocks noGrp="1"/>
          </p:cNvSpPr>
          <p:nvPr>
            <p:ph type="subTitle" idx="1"/>
          </p:nvPr>
        </p:nvSpPr>
        <p:spPr>
          <a:xfrm>
            <a:off x="683568" y="1988840"/>
            <a:ext cx="7920880" cy="3888432"/>
          </a:xfrm>
        </p:spPr>
        <p:txBody>
          <a:bodyPr>
            <a:normAutofit fontScale="40000" lnSpcReduction="20000"/>
          </a:bodyPr>
          <a:lstStyle/>
          <a:p>
            <a:r>
              <a:rPr lang="ru-RU" sz="5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ИНТЕРАКТИВНАЯ</a:t>
            </a:r>
          </a:p>
          <a:p>
            <a:r>
              <a:rPr lang="ru-RU" sz="5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ДИДАКТИЧЕСКАЯ ИГРА</a:t>
            </a:r>
          </a:p>
          <a:p>
            <a:r>
              <a:rPr lang="ru-RU" sz="5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«ВЕРШКИ и КОРЕШКИ»</a:t>
            </a:r>
          </a:p>
          <a:p>
            <a:r>
              <a:rPr lang="ru-RU" sz="5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a:t>
            </a:r>
            <a:r>
              <a:rPr lang="ru-RU" sz="5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ля старшего дошкольного возраста</a:t>
            </a:r>
          </a:p>
          <a:p>
            <a:endParaRPr lang="ru-RU" sz="5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5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5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r>
              <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r>
              <a:rPr lang="ru-RU" sz="29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Ст.Воспитатель</a:t>
            </a:r>
            <a:r>
              <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p>
          <a:p>
            <a:r>
              <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Сомова </a:t>
            </a:r>
            <a:r>
              <a:rPr lang="ru-RU" sz="29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a:t>
            </a:r>
            <a:r>
              <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9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А</a:t>
            </a:r>
            <a:r>
              <a:rPr lang="ru-RU" sz="29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ru-RU" sz="29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 name="Picture 6" descr="C:\Users\User\Desktop\материал по клубу\detsad-176207-1416126007.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rot="19777530">
            <a:off x="3080247" y="4264309"/>
            <a:ext cx="1425758" cy="1770018"/>
          </a:xfrm>
          <a:prstGeom prst="rect">
            <a:avLst/>
          </a:prstGeom>
          <a:noFill/>
        </p:spPr>
      </p:pic>
      <p:pic>
        <p:nvPicPr>
          <p:cNvPr id="7" name="Picture 7" descr="C:\Users\User\Desktop\материал по клубу\detsad-176207-1416126052.jpg"/>
          <p:cNvPicPr>
            <a:picLocks noChangeAspect="1" noChangeArrowheads="1"/>
          </p:cNvPicPr>
          <p:nvPr/>
        </p:nvPicPr>
        <p:blipFill>
          <a:blip r:embed="rId3" cstate="print">
            <a:clrChange>
              <a:clrFrom>
                <a:srgbClr val="FFFFFF"/>
              </a:clrFrom>
              <a:clrTo>
                <a:srgbClr val="FFFFFF">
                  <a:alpha val="0"/>
                </a:srgbClr>
              </a:clrTo>
            </a:clrChange>
          </a:blip>
          <a:srcRect l="9442" t="25000" r="8728" b="6250"/>
          <a:stretch>
            <a:fillRect/>
          </a:stretch>
        </p:blipFill>
        <p:spPr bwMode="auto">
          <a:xfrm>
            <a:off x="755576" y="4653136"/>
            <a:ext cx="1872208" cy="1584176"/>
          </a:xfrm>
          <a:prstGeom prst="rect">
            <a:avLst/>
          </a:prstGeom>
          <a:noFill/>
        </p:spPr>
      </p:pic>
      <p:sp>
        <p:nvSpPr>
          <p:cNvPr id="10" name="Прямоугольник 9"/>
          <p:cNvSpPr/>
          <p:nvPr/>
        </p:nvSpPr>
        <p:spPr>
          <a:xfrm rot="1591819">
            <a:off x="5973882" y="3717160"/>
            <a:ext cx="540666" cy="923330"/>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3" name="Прямоугольник 12"/>
          <p:cNvSpPr/>
          <p:nvPr/>
        </p:nvSpPr>
        <p:spPr>
          <a:xfrm rot="20155327">
            <a:off x="1208859" y="3713157"/>
            <a:ext cx="530915" cy="923330"/>
          </a:xfrm>
          <a:prstGeom prst="rect">
            <a:avLst/>
          </a:prstGeom>
          <a:noFill/>
        </p:spPr>
        <p:txBody>
          <a:bodyPr wrap="non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15" name="Picture 6" descr="C:\Users\User\Desktop\материал по клубу\4917724_vershki_i_koreshki-8.jpg"/>
          <p:cNvPicPr>
            <a:picLocks noChangeAspect="1" noChangeArrowheads="1"/>
          </p:cNvPicPr>
          <p:nvPr/>
        </p:nvPicPr>
        <p:blipFill>
          <a:blip r:embed="rId4" cstate="print">
            <a:clrChange>
              <a:clrFrom>
                <a:srgbClr val="FEFEFE"/>
              </a:clrFrom>
              <a:clrTo>
                <a:srgbClr val="FEFEFE">
                  <a:alpha val="0"/>
                </a:srgbClr>
              </a:clrTo>
            </a:clrChange>
          </a:blip>
          <a:srcRect l="67168" t="3561" r="5620" b="29480"/>
          <a:stretch>
            <a:fillRect/>
          </a:stretch>
        </p:blipFill>
        <p:spPr bwMode="auto">
          <a:xfrm rot="747982">
            <a:off x="7229301" y="1230304"/>
            <a:ext cx="1558689" cy="3910827"/>
          </a:xfrm>
          <a:prstGeom prst="rect">
            <a:avLst/>
          </a:prstGeom>
          <a:noFill/>
        </p:spPr>
      </p:pic>
      <p:pic>
        <p:nvPicPr>
          <p:cNvPr id="16" name="Picture 5" descr="C:\Users\User\Desktop\материал по клубу\4917722_vershki_i_koreshki-6.jpg"/>
          <p:cNvPicPr>
            <a:picLocks noChangeAspect="1" noChangeArrowheads="1"/>
          </p:cNvPicPr>
          <p:nvPr/>
        </p:nvPicPr>
        <p:blipFill>
          <a:blip r:embed="rId5" cstate="print">
            <a:clrChange>
              <a:clrFrom>
                <a:srgbClr val="FEFEFE"/>
              </a:clrFrom>
              <a:clrTo>
                <a:srgbClr val="FEFEFE">
                  <a:alpha val="0"/>
                </a:srgbClr>
              </a:clrTo>
            </a:clrChange>
          </a:blip>
          <a:srcRect l="46939" t="13418" r="13119" b="43461"/>
          <a:stretch>
            <a:fillRect/>
          </a:stretch>
        </p:blipFill>
        <p:spPr bwMode="auto">
          <a:xfrm rot="799951">
            <a:off x="272693" y="881933"/>
            <a:ext cx="1944216" cy="2592288"/>
          </a:xfrm>
          <a:prstGeom prst="rect">
            <a:avLst/>
          </a:prstGeom>
          <a:noFill/>
        </p:spPr>
      </p:pic>
      <p:pic>
        <p:nvPicPr>
          <p:cNvPr id="17" name="Picture 8" descr="C:\Users\User\Desktop\материал по клубу\4917725_vershki_i_koreshki-9.jpg"/>
          <p:cNvPicPr>
            <a:picLocks noChangeAspect="1" noChangeArrowheads="1"/>
          </p:cNvPicPr>
          <p:nvPr/>
        </p:nvPicPr>
        <p:blipFill>
          <a:blip r:embed="rId6" cstate="print">
            <a:clrChange>
              <a:clrFrom>
                <a:srgbClr val="FEFEFE"/>
              </a:clrFrom>
              <a:clrTo>
                <a:srgbClr val="FEFEFE">
                  <a:alpha val="0"/>
                </a:srgbClr>
              </a:clrTo>
            </a:clrChange>
          </a:blip>
          <a:srcRect l="72335" t="3561" r="5620" b="64099"/>
          <a:stretch>
            <a:fillRect/>
          </a:stretch>
        </p:blipFill>
        <p:spPr bwMode="auto">
          <a:xfrm rot="2775221">
            <a:off x="4938794" y="4419493"/>
            <a:ext cx="1270877" cy="2156319"/>
          </a:xfrm>
          <a:prstGeom prst="rect">
            <a:avLst/>
          </a:prstGeom>
          <a:noFill/>
          <a:ln>
            <a:noFill/>
          </a:ln>
        </p:spPr>
      </p:pic>
      <p:sp>
        <p:nvSpPr>
          <p:cNvPr id="18" name="Скругленный прямоугольник 17">
            <a:hlinkClick r:id="" action="ppaction://hlinkshowjump?jump=nextslide"/>
          </p:cNvPr>
          <p:cNvSpPr/>
          <p:nvPr/>
        </p:nvSpPr>
        <p:spPr>
          <a:xfrm>
            <a:off x="8532440" y="6381328"/>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ln w="1905"/>
              <a:effectLst>
                <a:innerShdw blurRad="69850" dist="43180" dir="5400000">
                  <a:srgbClr val="000000">
                    <a:alpha val="65000"/>
                  </a:srgbClr>
                </a:innerShdw>
              </a:effectLst>
              <a:latin typeface="Times New Roman" pitchFamily="18" charset="0"/>
              <a:cs typeface="Times New Roman" pitchFamily="18" charset="0"/>
            </a:endParaRPr>
          </a:p>
        </p:txBody>
      </p:sp>
      <p:pic>
        <p:nvPicPr>
          <p:cNvPr id="6146" name="Picture 2" descr="C:\Users\User\Desktop\материал по клубу\4917728_vershki_i_koreshki-12.jpg"/>
          <p:cNvPicPr>
            <a:picLocks noChangeAspect="1" noChangeArrowheads="1"/>
          </p:cNvPicPr>
          <p:nvPr/>
        </p:nvPicPr>
        <p:blipFill>
          <a:blip r:embed="rId3" cstate="print">
            <a:clrChange>
              <a:clrFrom>
                <a:srgbClr val="F9FDFC"/>
              </a:clrFrom>
              <a:clrTo>
                <a:srgbClr val="F9FDFC">
                  <a:alpha val="0"/>
                </a:srgbClr>
              </a:clrTo>
            </a:clrChange>
          </a:blip>
          <a:srcRect l="17863" t="13280" r="50000" b="10041"/>
          <a:stretch>
            <a:fillRect/>
          </a:stretch>
        </p:blipFill>
        <p:spPr bwMode="auto">
          <a:xfrm>
            <a:off x="2411760" y="260648"/>
            <a:ext cx="1656184" cy="4392488"/>
          </a:xfrm>
          <a:prstGeom prst="rect">
            <a:avLst/>
          </a:prstGeom>
          <a:noFill/>
        </p:spPr>
      </p:pic>
      <p:pic>
        <p:nvPicPr>
          <p:cNvPr id="8" name="Picture 9" descr="C:\Users\User\Desktop\материал по клубу\4917724_vershki_i_koreshki-8.jpg"/>
          <p:cNvPicPr>
            <a:picLocks noChangeAspect="1" noChangeArrowheads="1"/>
          </p:cNvPicPr>
          <p:nvPr/>
        </p:nvPicPr>
        <p:blipFill>
          <a:blip r:embed="rId4" cstate="print">
            <a:clrChange>
              <a:clrFrom>
                <a:srgbClr val="FEFEFE"/>
              </a:clrFrom>
              <a:clrTo>
                <a:srgbClr val="FEFEFE">
                  <a:alpha val="0"/>
                </a:srgbClr>
              </a:clrTo>
            </a:clrChange>
          </a:blip>
          <a:srcRect l="4090" t="2481" r="66834" b="68360"/>
          <a:stretch>
            <a:fillRect/>
          </a:stretch>
        </p:blipFill>
        <p:spPr bwMode="auto">
          <a:xfrm>
            <a:off x="467544" y="4653136"/>
            <a:ext cx="1440160" cy="1944216"/>
          </a:xfrm>
          <a:prstGeom prst="rect">
            <a:avLst/>
          </a:prstGeom>
          <a:noFill/>
        </p:spPr>
      </p:pic>
      <p:pic>
        <p:nvPicPr>
          <p:cNvPr id="9" name="Picture 8" descr="C:\Users\User\Desktop\материал по клубу\4917725_vershki_i_koreshki-9.jpg"/>
          <p:cNvPicPr>
            <a:picLocks noChangeAspect="1" noChangeArrowheads="1"/>
          </p:cNvPicPr>
          <p:nvPr/>
        </p:nvPicPr>
        <p:blipFill>
          <a:blip r:embed="rId5" cstate="print">
            <a:clrChange>
              <a:clrFrom>
                <a:srgbClr val="FEFEFE"/>
              </a:clrFrom>
              <a:clrTo>
                <a:srgbClr val="FEFEFE">
                  <a:alpha val="0"/>
                </a:srgbClr>
              </a:clrTo>
            </a:clrChange>
          </a:blip>
          <a:srcRect l="71842" t="3561" r="5620" b="64265"/>
          <a:stretch>
            <a:fillRect/>
          </a:stretch>
        </p:blipFill>
        <p:spPr bwMode="auto">
          <a:xfrm rot="2305890">
            <a:off x="2728510" y="4492722"/>
            <a:ext cx="1236419" cy="2145210"/>
          </a:xfrm>
          <a:prstGeom prst="rect">
            <a:avLst/>
          </a:prstGeom>
          <a:noFill/>
          <a:ln>
            <a:noFill/>
          </a:ln>
        </p:spPr>
      </p:pic>
      <p:pic>
        <p:nvPicPr>
          <p:cNvPr id="6150" name="Picture 6" descr="C:\Users\User\Desktop\материал по клубу\4917724_vershki_i_koreshki-8.jpg"/>
          <p:cNvPicPr>
            <a:picLocks noChangeAspect="1" noChangeArrowheads="1"/>
          </p:cNvPicPr>
          <p:nvPr/>
        </p:nvPicPr>
        <p:blipFill>
          <a:blip r:embed="rId4" cstate="print">
            <a:clrChange>
              <a:clrFrom>
                <a:srgbClr val="FEFEFE"/>
              </a:clrFrom>
              <a:clrTo>
                <a:srgbClr val="FEFEFE">
                  <a:alpha val="0"/>
                </a:srgbClr>
              </a:clrTo>
            </a:clrChange>
          </a:blip>
          <a:srcRect l="66693" t="3561" r="5620" b="29480"/>
          <a:stretch>
            <a:fillRect/>
          </a:stretch>
        </p:blipFill>
        <p:spPr bwMode="auto">
          <a:xfrm rot="21418541">
            <a:off x="4716342" y="2610949"/>
            <a:ext cx="1585912" cy="3910827"/>
          </a:xfrm>
          <a:prstGeom prst="rect">
            <a:avLst/>
          </a:prstGeom>
          <a:noFill/>
        </p:spPr>
      </p:pic>
      <p:sp>
        <p:nvSpPr>
          <p:cNvPr id="10" name="Прямоугольник 9"/>
          <p:cNvSpPr/>
          <p:nvPr/>
        </p:nvSpPr>
        <p:spPr>
          <a:xfrm>
            <a:off x="395536" y="404664"/>
            <a:ext cx="1268296" cy="584775"/>
          </a:xfrm>
          <a:prstGeom prst="rect">
            <a:avLst/>
          </a:prstGeom>
        </p:spPr>
        <p:txBody>
          <a:bodyPr wrap="none">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«лук»</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3" name="Прямоугольник 12"/>
          <p:cNvSpPr/>
          <p:nvPr/>
        </p:nvSpPr>
        <p:spPr>
          <a:xfrm>
            <a:off x="6588224" y="260648"/>
            <a:ext cx="2232248" cy="1015663"/>
          </a:xfrm>
          <a:prstGeom prst="rect">
            <a:avLst/>
          </a:prstGeom>
          <a:blipFill>
            <a:blip r:embed="rId6"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ОТГАДАЙ ЗАГАДКУ</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Ощипали с Егорушки</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Зеленые перышки.</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Заставил Егорушка</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Плакать без горюшка. (Лук)</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4" name="Прямоугольник 13"/>
          <p:cNvSpPr/>
          <p:nvPr/>
        </p:nvSpPr>
        <p:spPr>
          <a:xfrm>
            <a:off x="6588224" y="1340768"/>
            <a:ext cx="2232248" cy="830997"/>
          </a:xfrm>
          <a:prstGeom prst="rect">
            <a:avLst/>
          </a:prstGeom>
          <a:blipFill>
            <a:blip r:embed="rId6"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ОТВЕТЬ НА ВОПРОС</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Что съедобно у лука: вершки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или корешки? </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А может быть, и то, и другое?</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8" name="Прямоугольник 17"/>
          <p:cNvSpPr/>
          <p:nvPr/>
        </p:nvSpPr>
        <p:spPr>
          <a:xfrm>
            <a:off x="6588224" y="2204864"/>
            <a:ext cx="2232248" cy="4339650"/>
          </a:xfrm>
          <a:prstGeom prst="rect">
            <a:avLst/>
          </a:prstGeom>
          <a:blipFill>
            <a:blip r:embed="rId6"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ПОСЛУШАЙ</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Лук – удивительное растение. Над землей торчат его узкие длинные листья, словно зеленые перышки, а под землей прячется луковица, похожая на репку. Луковица – это подземный побег, покрытый толстыми сочными чешуями – измененными листьями. Лук родом из засушливых мест, поэтому в луковице растение запасает воду на тот случай, если долго не будет дождя.</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У лука съедобные зеленые листья – вершки и луковицы – корешки. В луке много витаминов, его сок обладает целебными свойствами. Он убивает вредных микробов, поэтому в старину говорили: «Лук – от семи недуг».</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5" name="Скругленный прямоугольник 14">
            <a:hlinkClick r:id="" action="ppaction://hlinkshowjump?jump=nextslide"/>
          </p:cNvPr>
          <p:cNvSpPr/>
          <p:nvPr/>
        </p:nvSpPr>
        <p:spPr>
          <a:xfrm>
            <a:off x="8460432" y="6309320"/>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5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1.3136E-6 L -0.23507 -0.34459 " pathEditMode="relative" rAng="0" ptsTypes="AA">
                                      <p:cBhvr>
                                        <p:cTn id="6" dur="2000" fill="hold"/>
                                        <p:tgtEl>
                                          <p:spTgt spid="6150"/>
                                        </p:tgtEl>
                                        <p:attrNameLst>
                                          <p:attrName>ppt_x</p:attrName>
                                          <p:attrName>ppt_y</p:attrName>
                                        </p:attrNameLst>
                                      </p:cBhvr>
                                      <p:rCtr x="-11800" y="-17200"/>
                                    </p:animMotion>
                                  </p:childTnLst>
                                </p:cTn>
                              </p:par>
                            </p:childTnLst>
                          </p:cTn>
                        </p:par>
                      </p:childTnLst>
                    </p:cTn>
                  </p:par>
                </p:childTnLst>
              </p:cTn>
              <p:nextCondLst>
                <p:cond evt="onClick" delay="0">
                  <p:tgtEl>
                    <p:spTgt spid="6150"/>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rctx="PPT">
                                        <p:cTn id="11" dur="indefinite"/>
                                        <p:tgtEl>
                                          <p:spTgt spid="9"/>
                                        </p:tgtEl>
                                        <p:attrNameLst>
                                          <p:attrName>style.opacity</p:attrName>
                                        </p:attrNameLst>
                                      </p:cBhvr>
                                      <p:to>
                                        <p:strVal val="0.5"/>
                                      </p:to>
                                    </p:set>
                                    <p:animEffect filter="image" prLst="opacity: 0.5">
                                      <p:cBhvr rctx="IE">
                                        <p:cTn id="12" dur="indefinite"/>
                                        <p:tgtEl>
                                          <p:spTgt spid="9"/>
                                        </p:tgtEl>
                                      </p:cBhvr>
                                    </p:animEffec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8"/>
                                        </p:tgtEl>
                                        <p:attrNameLst>
                                          <p:attrName>style.opacity</p:attrName>
                                        </p:attrNameLst>
                                      </p:cBhvr>
                                      <p:to>
                                        <p:strVal val="0.5"/>
                                      </p:to>
                                    </p:set>
                                    <p:animEffect filter="image" prLst="opacity: 0.5">
                                      <p:cBhvr rctx="IE">
                                        <p:cTn id="18"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8195" name="Picture 3" descr="C:\Users\User\Desktop\материал по клубу\g2ksb.gif"/>
          <p:cNvPicPr>
            <a:picLocks noChangeAspect="1" noChangeArrowheads="1" noCrop="1"/>
          </p:cNvPicPr>
          <p:nvPr/>
        </p:nvPicPr>
        <p:blipFill>
          <a:blip r:embed="rId2" cstate="print"/>
          <a:srcRect/>
          <a:stretch>
            <a:fillRect/>
          </a:stretch>
        </p:blipFill>
        <p:spPr bwMode="auto">
          <a:xfrm>
            <a:off x="251520" y="3212976"/>
            <a:ext cx="3024336" cy="2769035"/>
          </a:xfrm>
          <a:prstGeom prst="rect">
            <a:avLst/>
          </a:prstGeom>
          <a:noFill/>
        </p:spPr>
      </p:pic>
      <p:pic>
        <p:nvPicPr>
          <p:cNvPr id="8197" name="Picture 5" descr="C:\Users\User\Desktop\материал по клубу\eet96.gif"/>
          <p:cNvPicPr>
            <a:picLocks noChangeAspect="1" noChangeArrowheads="1" noCrop="1"/>
          </p:cNvPicPr>
          <p:nvPr/>
        </p:nvPicPr>
        <p:blipFill>
          <a:blip r:embed="rId3" cstate="print"/>
          <a:srcRect/>
          <a:stretch>
            <a:fillRect/>
          </a:stretch>
        </p:blipFill>
        <p:spPr bwMode="auto">
          <a:xfrm flipH="1">
            <a:off x="6372200" y="1196752"/>
            <a:ext cx="2507572" cy="2016224"/>
          </a:xfrm>
          <a:prstGeom prst="rect">
            <a:avLst/>
          </a:prstGeom>
          <a:noFill/>
        </p:spPr>
      </p:pic>
      <p:sp>
        <p:nvSpPr>
          <p:cNvPr id="7" name="Прямоугольник 6"/>
          <p:cNvSpPr/>
          <p:nvPr/>
        </p:nvSpPr>
        <p:spPr>
          <a:xfrm>
            <a:off x="2627784" y="332656"/>
            <a:ext cx="4070281" cy="923330"/>
          </a:xfrm>
          <a:prstGeom prst="rect">
            <a:avLst/>
          </a:prstGeom>
          <a:noFill/>
        </p:spPr>
        <p:txBody>
          <a:bodyPr wrap="none" lIns="91440" tIns="45720" rIns="91440" bIns="45720">
            <a:prstTxWarp prst="textInflate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МОЛОДЕЦ!</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Прямоугольник 7"/>
          <p:cNvSpPr/>
          <p:nvPr/>
        </p:nvSpPr>
        <p:spPr>
          <a:xfrm>
            <a:off x="2195736" y="5589240"/>
            <a:ext cx="5457969" cy="923330"/>
          </a:xfrm>
          <a:prstGeom prst="rect">
            <a:avLst/>
          </a:prstGeom>
          <a:noFill/>
        </p:spPr>
        <p:txBody>
          <a:bodyPr wrap="none" lIns="91440" tIns="45720" rIns="91440" bIns="45720">
            <a:prstTxWarp prst="textInflateBottom">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Спасибо за игру!</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198" name="Picture 6" descr="C:\Users\User\Desktop\материал по клубу\animal27.gif"/>
          <p:cNvPicPr>
            <a:picLocks noChangeAspect="1" noChangeArrowheads="1" noCrop="1"/>
          </p:cNvPicPr>
          <p:nvPr/>
        </p:nvPicPr>
        <p:blipFill>
          <a:blip r:embed="rId4" cstate="print"/>
          <a:srcRect/>
          <a:stretch>
            <a:fillRect/>
          </a:stretch>
        </p:blipFill>
        <p:spPr bwMode="auto">
          <a:xfrm>
            <a:off x="3779912" y="1700808"/>
            <a:ext cx="2088232" cy="2880320"/>
          </a:xfrm>
          <a:prstGeom prst="rect">
            <a:avLst/>
          </a:prstGeom>
          <a:noFill/>
        </p:spPr>
      </p:pic>
      <p:sp>
        <p:nvSpPr>
          <p:cNvPr id="11" name="Скругленный прямоугольник 10">
            <a:hlinkClick r:id="" action="ppaction://hlinkshowjump?jump=nextslide"/>
          </p:cNvPr>
          <p:cNvSpPr/>
          <p:nvPr/>
        </p:nvSpPr>
        <p:spPr>
          <a:xfrm>
            <a:off x="8532440" y="6381328"/>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flipH="1" flipV="1">
            <a:off x="179512" y="188636"/>
            <a:ext cx="8784976" cy="648072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 name="Прямоугольник 1"/>
          <p:cNvSpPr/>
          <p:nvPr/>
        </p:nvSpPr>
        <p:spPr>
          <a:xfrm>
            <a:off x="323528" y="1052736"/>
            <a:ext cx="8568952" cy="3477875"/>
          </a:xfrm>
          <a:prstGeom prst="rect">
            <a:avLst/>
          </a:prstGeom>
        </p:spPr>
        <p:txBody>
          <a:bodyPr wrap="square">
            <a:spAutoFit/>
          </a:bodyPr>
          <a:lstStyle/>
          <a:p>
            <a:endParaRPr lang="ru-RU" sz="1200" dirty="0" smtClean="0"/>
          </a:p>
          <a:p>
            <a:pPr algn="just"/>
            <a:r>
              <a:rPr lang="ru-RU" sz="1600" dirty="0" smtClean="0">
                <a:solidFill>
                  <a:srgbClr val="7030A0"/>
                </a:solidFill>
                <a:latin typeface="Times New Roman" pitchFamily="18" charset="0"/>
                <a:cs typeface="Times New Roman" pitchFamily="18" charset="0"/>
              </a:rPr>
              <a:t>Данное пособие состоит из 13 слайдов.</a:t>
            </a:r>
          </a:p>
          <a:p>
            <a:pPr algn="just"/>
            <a:r>
              <a:rPr lang="ru-RU" sz="1600" dirty="0" smtClean="0">
                <a:solidFill>
                  <a:srgbClr val="C00000"/>
                </a:solidFill>
                <a:latin typeface="Times New Roman" pitchFamily="18" charset="0"/>
                <a:cs typeface="Times New Roman" pitchFamily="18" charset="0"/>
              </a:rPr>
              <a:t>Цель игры: </a:t>
            </a:r>
            <a:r>
              <a:rPr lang="ru-RU" sz="1600" dirty="0" smtClean="0">
                <a:solidFill>
                  <a:srgbClr val="7030A0"/>
                </a:solidFill>
                <a:latin typeface="Times New Roman" pitchFamily="18" charset="0"/>
                <a:cs typeface="Times New Roman" pitchFamily="18" charset="0"/>
              </a:rPr>
              <a:t>Способствовать развитию знаний об овощах.</a:t>
            </a:r>
          </a:p>
          <a:p>
            <a:pPr algn="just"/>
            <a:r>
              <a:rPr lang="ru-RU" sz="1600" dirty="0" smtClean="0">
                <a:solidFill>
                  <a:srgbClr val="C00000"/>
                </a:solidFill>
                <a:latin typeface="Times New Roman" pitchFamily="18" charset="0"/>
                <a:cs typeface="Times New Roman" pitchFamily="18" charset="0"/>
              </a:rPr>
              <a:t>Задачи: </a:t>
            </a:r>
            <a:r>
              <a:rPr lang="ru-RU" sz="1600" dirty="0" smtClean="0">
                <a:solidFill>
                  <a:srgbClr val="7030A0"/>
                </a:solidFill>
                <a:latin typeface="Times New Roman" pitchFamily="18" charset="0"/>
                <a:cs typeface="Times New Roman" pitchFamily="18" charset="0"/>
              </a:rPr>
              <a:t>-</a:t>
            </a:r>
            <a:r>
              <a:rPr lang="ru-RU" sz="1600" dirty="0" smtClean="0">
                <a:solidFill>
                  <a:srgbClr val="C00000"/>
                </a:solidFill>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В игровой форме познакомить детей с миром съедобных растений; </a:t>
            </a:r>
          </a:p>
          <a:p>
            <a:pPr algn="just">
              <a:buFontTx/>
              <a:buChar char="-"/>
            </a:pPr>
            <a:r>
              <a:rPr lang="ru-RU" sz="1600" dirty="0" smtClean="0">
                <a:solidFill>
                  <a:srgbClr val="7030A0"/>
                </a:solidFill>
                <a:latin typeface="Times New Roman" pitchFamily="18" charset="0"/>
                <a:cs typeface="Times New Roman" pitchFamily="18" charset="0"/>
              </a:rPr>
              <a:t>Расширять кругозор – помочь узнать историю  появления овощей на нашем столе, а также получить сведения о питательных и целебных свойствах овощных культур.</a:t>
            </a:r>
          </a:p>
          <a:p>
            <a:pPr algn="just"/>
            <a:r>
              <a:rPr lang="ru-RU" sz="1600" dirty="0" smtClean="0">
                <a:solidFill>
                  <a:srgbClr val="C00000"/>
                </a:solidFill>
                <a:latin typeface="Times New Roman" pitchFamily="18" charset="0"/>
                <a:cs typeface="Times New Roman" pitchFamily="18" charset="0"/>
              </a:rPr>
              <a:t>Содержание работы со слайдами: </a:t>
            </a:r>
            <a:r>
              <a:rPr lang="ru-RU" sz="1400" dirty="0" smtClean="0">
                <a:solidFill>
                  <a:srgbClr val="7030A0"/>
                </a:solidFill>
                <a:latin typeface="Times New Roman" pitchFamily="18" charset="0"/>
                <a:cs typeface="Times New Roman" pitchFamily="18" charset="0"/>
              </a:rPr>
              <a:t>На каждом из восьми слайдов (с 3 по 10 слайд) изображение одного какого-либо овоща. Начиная знакомство с овощами, ребёнок должен отгадать загадку, потом подобрать соответствующий рисунок и кликом мышки проверить правильность выбора – изображение овоща встанет на место его контурного изображения. Если ребенок ошибся в выборе, картинка при нажатии на нее мышкой станет прозрачной. Рассмотрев получившееся изображение, нужно отв</a:t>
            </a:r>
            <a:r>
              <a:rPr lang="ru-RU" sz="1400" dirty="0">
                <a:solidFill>
                  <a:srgbClr val="7030A0"/>
                </a:solidFill>
                <a:latin typeface="Times New Roman" pitchFamily="18" charset="0"/>
                <a:cs typeface="Times New Roman" pitchFamily="18" charset="0"/>
              </a:rPr>
              <a:t>е</a:t>
            </a:r>
            <a:r>
              <a:rPr lang="ru-RU" sz="1400" dirty="0" smtClean="0">
                <a:solidFill>
                  <a:srgbClr val="7030A0"/>
                </a:solidFill>
                <a:latin typeface="Times New Roman" pitchFamily="18" charset="0"/>
                <a:cs typeface="Times New Roman" pitchFamily="18" charset="0"/>
              </a:rPr>
              <a:t>тить на вопрос: какая часть растения использует человеком в пищу. </a:t>
            </a:r>
          </a:p>
          <a:p>
            <a:pPr algn="just"/>
            <a:r>
              <a:rPr lang="ru-RU" sz="1400" dirty="0" smtClean="0">
                <a:solidFill>
                  <a:srgbClr val="7030A0"/>
                </a:solidFill>
                <a:latin typeface="Times New Roman" pitchFamily="18" charset="0"/>
                <a:cs typeface="Times New Roman" pitchFamily="18" charset="0"/>
              </a:rPr>
              <a:t>Когда все эти задания будут выполнены, ребёнок послушает небольшой рассказ о каждом из овощей и узнает, почему он стал незаменимым продуктом на нашем столе. Смена слайда производится кликом мышки  по квадрату в правом нижнем углу слайда.</a:t>
            </a:r>
          </a:p>
        </p:txBody>
      </p:sp>
      <p:sp>
        <p:nvSpPr>
          <p:cNvPr id="3" name="Прямоугольник 2"/>
          <p:cNvSpPr/>
          <p:nvPr/>
        </p:nvSpPr>
        <p:spPr>
          <a:xfrm>
            <a:off x="539552" y="332657"/>
            <a:ext cx="8171531" cy="954107"/>
          </a:xfrm>
          <a:prstGeom prst="rect">
            <a:avLst/>
          </a:prstGeom>
          <a:noFill/>
        </p:spPr>
        <p:txBody>
          <a:bodyPr wrap="square" lIns="91440" tIns="45720" rIns="91440" bIns="45720">
            <a:spAutoFit/>
          </a:bodyPr>
          <a:lstStyle/>
          <a:p>
            <a:pPr algn="ctr"/>
            <a:r>
              <a:rPr lang="ru-RU"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Интерактивная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дидактическая игра</a:t>
            </a:r>
          </a:p>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«Вершки и корешки»</a:t>
            </a:r>
            <a:endPar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6" name="Скругленный прямоугольник 5">
            <a:hlinkClick r:id="" action="ppaction://hlinkshowjump?jump=nextslide"/>
          </p:cNvPr>
          <p:cNvSpPr/>
          <p:nvPr/>
        </p:nvSpPr>
        <p:spPr>
          <a:xfrm>
            <a:off x="8532440" y="6381328"/>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1026" name="Picture 2" descr="C:\Users\User\Desktop\материал по клубу\4917718_vershki_i_koreshki-2.jpg"/>
          <p:cNvPicPr>
            <a:picLocks noChangeAspect="1" noChangeArrowheads="1"/>
          </p:cNvPicPr>
          <p:nvPr/>
        </p:nvPicPr>
        <p:blipFill>
          <a:blip r:embed="rId2" cstate="print">
            <a:clrChange>
              <a:clrFrom>
                <a:srgbClr val="FDFDFD"/>
              </a:clrFrom>
              <a:clrTo>
                <a:srgbClr val="FDFDFD">
                  <a:alpha val="0"/>
                </a:srgbClr>
              </a:clrTo>
            </a:clrChange>
          </a:blip>
          <a:srcRect l="44380" t="7532" r="5119" b="15789"/>
          <a:stretch>
            <a:fillRect/>
          </a:stretch>
        </p:blipFill>
        <p:spPr bwMode="auto">
          <a:xfrm>
            <a:off x="3347864" y="332656"/>
            <a:ext cx="2016224" cy="4337936"/>
          </a:xfrm>
          <a:prstGeom prst="rect">
            <a:avLst/>
          </a:prstGeom>
          <a:noFill/>
          <a:ln>
            <a:noFill/>
          </a:ln>
        </p:spPr>
      </p:pic>
      <p:pic>
        <p:nvPicPr>
          <p:cNvPr id="1031" name="Picture 7" descr="C:\Users\User\Desktop\материал по клубу\4917725_vershki_i_koreshki-9.jpg"/>
          <p:cNvPicPr>
            <a:picLocks noChangeAspect="1" noChangeArrowheads="1"/>
          </p:cNvPicPr>
          <p:nvPr/>
        </p:nvPicPr>
        <p:blipFill>
          <a:blip r:embed="rId3" cstate="print">
            <a:clrChange>
              <a:clrFrom>
                <a:srgbClr val="FEFEFE"/>
              </a:clrFrom>
              <a:clrTo>
                <a:srgbClr val="FEFEFE">
                  <a:alpha val="0"/>
                </a:srgbClr>
              </a:clrTo>
            </a:clrChange>
          </a:blip>
          <a:srcRect l="34696" t="11121" r="27045" b="56480"/>
          <a:stretch>
            <a:fillRect/>
          </a:stretch>
        </p:blipFill>
        <p:spPr bwMode="auto">
          <a:xfrm>
            <a:off x="4499992" y="4437112"/>
            <a:ext cx="1800200" cy="2160240"/>
          </a:xfrm>
          <a:prstGeom prst="rect">
            <a:avLst/>
          </a:prstGeom>
          <a:noFill/>
          <a:ln>
            <a:solidFill>
              <a:schemeClr val="bg1"/>
            </a:solidFill>
          </a:ln>
        </p:spPr>
      </p:pic>
      <p:pic>
        <p:nvPicPr>
          <p:cNvPr id="1032" name="Picture 8" descr="C:\Users\User\Desktop\материал по клубу\4917725_vershki_i_koreshki-9.jpg"/>
          <p:cNvPicPr>
            <a:picLocks noChangeAspect="1" noChangeArrowheads="1"/>
          </p:cNvPicPr>
          <p:nvPr/>
        </p:nvPicPr>
        <p:blipFill>
          <a:blip r:embed="rId3" cstate="print">
            <a:clrChange>
              <a:clrFrom>
                <a:srgbClr val="FEFEFE"/>
              </a:clrFrom>
              <a:clrTo>
                <a:srgbClr val="FEFEFE">
                  <a:alpha val="0"/>
                </a:srgbClr>
              </a:clrTo>
            </a:clrChange>
          </a:blip>
          <a:srcRect l="72446" t="3561" r="5620" b="63893"/>
          <a:stretch>
            <a:fillRect/>
          </a:stretch>
        </p:blipFill>
        <p:spPr bwMode="auto">
          <a:xfrm rot="1039544">
            <a:off x="2563565" y="4367709"/>
            <a:ext cx="1203262" cy="2170008"/>
          </a:xfrm>
          <a:prstGeom prst="rect">
            <a:avLst/>
          </a:prstGeom>
          <a:noFill/>
          <a:ln>
            <a:noFill/>
          </a:ln>
        </p:spPr>
      </p:pic>
      <p:sp>
        <p:nvSpPr>
          <p:cNvPr id="10" name="Прямоугольник 9"/>
          <p:cNvSpPr/>
          <p:nvPr/>
        </p:nvSpPr>
        <p:spPr>
          <a:xfrm>
            <a:off x="683568" y="476672"/>
            <a:ext cx="2165849" cy="584775"/>
          </a:xfrm>
          <a:prstGeom prst="rect">
            <a:avLst/>
          </a:prstGeom>
          <a:noFill/>
        </p:spPr>
        <p:txBody>
          <a:bodyPr wrap="none" lIns="91440" tIns="45720" rIns="91440" bIns="45720">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«морковь»</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1033" name="Picture 9" descr="C:\Users\User\Desktop\материал по клубу\4917724_vershki_i_koreshki-8.jpg"/>
          <p:cNvPicPr>
            <a:picLocks noChangeAspect="1" noChangeArrowheads="1"/>
          </p:cNvPicPr>
          <p:nvPr/>
        </p:nvPicPr>
        <p:blipFill>
          <a:blip r:embed="rId4" cstate="print">
            <a:clrChange>
              <a:clrFrom>
                <a:srgbClr val="FCF8F5"/>
              </a:clrFrom>
              <a:clrTo>
                <a:srgbClr val="FCF8F5">
                  <a:alpha val="0"/>
                </a:srgbClr>
              </a:clrTo>
            </a:clrChange>
          </a:blip>
          <a:srcRect l="4090" t="2481" r="66834" b="68360"/>
          <a:stretch>
            <a:fillRect/>
          </a:stretch>
        </p:blipFill>
        <p:spPr bwMode="auto">
          <a:xfrm>
            <a:off x="467544" y="4509120"/>
            <a:ext cx="1440160" cy="1944216"/>
          </a:xfrm>
          <a:prstGeom prst="rect">
            <a:avLst/>
          </a:prstGeom>
          <a:noFill/>
        </p:spPr>
      </p:pic>
      <p:sp>
        <p:nvSpPr>
          <p:cNvPr id="12" name="Прямоугольник 11"/>
          <p:cNvSpPr/>
          <p:nvPr/>
        </p:nvSpPr>
        <p:spPr>
          <a:xfrm>
            <a:off x="6588224" y="332656"/>
            <a:ext cx="2232248" cy="1015663"/>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ОТГАДАЙ ЗАГАДКУ</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Любопытный красный нос</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По макушку в землю врос</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Лишь торчат на грядке</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Зеленые прядки. (Морковь). </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3" name="Прямоугольник 12"/>
          <p:cNvSpPr/>
          <p:nvPr/>
        </p:nvSpPr>
        <p:spPr>
          <a:xfrm>
            <a:off x="6588224" y="1412776"/>
            <a:ext cx="2232248" cy="1015663"/>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ОТВЕТЬ НА ВОПРОС</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Что съедобно у  морковки: надземная часть, листья – вершки, или подземная -  корешки? </a:t>
            </a:r>
          </a:p>
        </p:txBody>
      </p:sp>
      <p:sp>
        <p:nvSpPr>
          <p:cNvPr id="14" name="Прямоугольник 13"/>
          <p:cNvSpPr/>
          <p:nvPr/>
        </p:nvSpPr>
        <p:spPr>
          <a:xfrm>
            <a:off x="6588224" y="2492896"/>
            <a:ext cx="2232248" cy="4154984"/>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ПОСЛУШАЙ</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Морковь называется корнеплодом, потому что в пищу используется ее корень. В толстом оранжевом корне моркови накапливаются питательные вещества. Если осенью морковку не выкапывать, а оставить в земле, на будущий год она снова даст зеленые побеги и принесет семена. Для этого и нужен растению запас питательных веществ.</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Морковь едят сырой и вареной. Особенно полезен морковный сок, в котором много витаминов, необходимых человеку для здоровья. Морковный сок нужен больным людям с плохим зрением.</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6" name="Скругленный прямоугольник 15">
            <a:hlinkClick r:id="" action="ppaction://hlinkshowjump?jump=nextslide"/>
          </p:cNvPr>
          <p:cNvSpPr/>
          <p:nvPr/>
        </p:nvSpPr>
        <p:spPr>
          <a:xfrm>
            <a:off x="8460432" y="6381328"/>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2"/>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1.94265E-7 L 0.1184 -0.31892 " pathEditMode="relative" rAng="0" ptsTypes="AA">
                                      <p:cBhvr>
                                        <p:cTn id="6" dur="2000" fill="hold"/>
                                        <p:tgtEl>
                                          <p:spTgt spid="1032"/>
                                        </p:tgtEl>
                                        <p:attrNameLst>
                                          <p:attrName>ppt_x</p:attrName>
                                          <p:attrName>ppt_y</p:attrName>
                                        </p:attrNameLst>
                                      </p:cBhvr>
                                      <p:rCtr x="5900" y="-16000"/>
                                    </p:animMotion>
                                  </p:childTnLst>
                                </p:cTn>
                              </p:par>
                            </p:childTnLst>
                          </p:cTn>
                        </p:par>
                      </p:childTnLst>
                    </p:cTn>
                  </p:par>
                </p:childTnLst>
              </p:cTn>
              <p:nextCondLst>
                <p:cond evt="onClick" delay="0">
                  <p:tgtEl>
                    <p:spTgt spid="1032"/>
                  </p:tgtEl>
                </p:cond>
              </p:nextCondLst>
            </p:seq>
            <p:seq concurrent="1" nextAc="seek">
              <p:cTn id="7" restart="whenNotActive" fill="hold" evtFilter="cancelBubble" nodeType="interactiveSeq">
                <p:stCondLst>
                  <p:cond evt="onClick" delay="0">
                    <p:tgtEl>
                      <p:spTgt spid="1033"/>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033"/>
                                        </p:tgtEl>
                                        <p:attrNameLst>
                                          <p:attrName>style.opacity</p:attrName>
                                        </p:attrNameLst>
                                      </p:cBhvr>
                                      <p:to>
                                        <p:strVal val="0.5"/>
                                      </p:to>
                                    </p:set>
                                    <p:animEffect filter="image" prLst="opacity: 0.5">
                                      <p:cBhvr rctx="IE">
                                        <p:cTn id="12" dur="indefinite"/>
                                        <p:tgtEl>
                                          <p:spTgt spid="1033"/>
                                        </p:tgtEl>
                                      </p:cBhvr>
                                    </p:animEffect>
                                  </p:childTnLst>
                                </p:cTn>
                              </p:par>
                            </p:childTnLst>
                          </p:cTn>
                        </p:par>
                      </p:childTnLst>
                    </p:cTn>
                  </p:par>
                </p:childTnLst>
              </p:cTn>
              <p:nextCondLst>
                <p:cond evt="onClick" delay="0">
                  <p:tgtEl>
                    <p:spTgt spid="1033"/>
                  </p:tgtEl>
                </p:cond>
              </p:nextCondLst>
            </p:seq>
            <p:seq concurrent="1" nextAc="seek">
              <p:cTn id="13" restart="whenNotActive" fill="hold" evtFilter="cancelBubble" nodeType="interactiveSeq">
                <p:stCondLst>
                  <p:cond evt="onClick" delay="0">
                    <p:tgtEl>
                      <p:spTgt spid="1031"/>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1031"/>
                                        </p:tgtEl>
                                        <p:attrNameLst>
                                          <p:attrName>style.opacity</p:attrName>
                                        </p:attrNameLst>
                                      </p:cBhvr>
                                      <p:to>
                                        <p:strVal val="0.5"/>
                                      </p:to>
                                    </p:set>
                                    <p:animEffect filter="image" prLst="opacity: 0.5">
                                      <p:cBhvr rctx="IE">
                                        <p:cTn id="18" dur="indefinite"/>
                                        <p:tgtEl>
                                          <p:spTgt spid="1031"/>
                                        </p:tgtEl>
                                      </p:cBhvr>
                                    </p:animEffect>
                                  </p:childTnLst>
                                </p:cTn>
                              </p:par>
                            </p:childTnLst>
                          </p:cTn>
                        </p:par>
                      </p:childTnLst>
                    </p:cTn>
                  </p:par>
                </p:childTnLst>
              </p:cTn>
              <p:nextCondLst>
                <p:cond evt="onClick" delay="0">
                  <p:tgtEl>
                    <p:spTgt spid="103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2050" name="Picture 2" descr="C:\Users\User\Desktop\материал по клубу\4917719_vershki_i_koreshki-3.jpg"/>
          <p:cNvPicPr>
            <a:picLocks noChangeAspect="1" noChangeArrowheads="1"/>
          </p:cNvPicPr>
          <p:nvPr/>
        </p:nvPicPr>
        <p:blipFill>
          <a:blip r:embed="rId2" cstate="print">
            <a:clrChange>
              <a:clrFrom>
                <a:srgbClr val="FDFDFD"/>
              </a:clrFrom>
              <a:clrTo>
                <a:srgbClr val="FDFDFD">
                  <a:alpha val="0"/>
                </a:srgbClr>
              </a:clrTo>
            </a:clrChange>
          </a:blip>
          <a:srcRect l="4090" t="12200" r="50000" b="10041"/>
          <a:stretch>
            <a:fillRect/>
          </a:stretch>
        </p:blipFill>
        <p:spPr bwMode="auto">
          <a:xfrm>
            <a:off x="2123728" y="260648"/>
            <a:ext cx="2232248" cy="4536504"/>
          </a:xfrm>
          <a:prstGeom prst="rect">
            <a:avLst/>
          </a:prstGeom>
          <a:noFill/>
        </p:spPr>
      </p:pic>
      <p:pic>
        <p:nvPicPr>
          <p:cNvPr id="2054" name="Picture 6" descr="C:\Users\User\Desktop\материал по клубу\4917724_vershki_i_koreshki-8.jpg"/>
          <p:cNvPicPr>
            <a:picLocks noChangeAspect="1" noChangeArrowheads="1"/>
          </p:cNvPicPr>
          <p:nvPr/>
        </p:nvPicPr>
        <p:blipFill>
          <a:blip r:embed="rId3" cstate="print">
            <a:clrChange>
              <a:clrFrom>
                <a:srgbClr val="FDFDFB"/>
              </a:clrFrom>
              <a:clrTo>
                <a:srgbClr val="FDFDFB">
                  <a:alpha val="0"/>
                </a:srgbClr>
              </a:clrTo>
            </a:clrChange>
          </a:blip>
          <a:srcRect l="4090" t="67280" r="63773" b="11120"/>
          <a:stretch>
            <a:fillRect/>
          </a:stretch>
        </p:blipFill>
        <p:spPr bwMode="auto">
          <a:xfrm>
            <a:off x="539552" y="4869160"/>
            <a:ext cx="1584176" cy="1508739"/>
          </a:xfrm>
          <a:prstGeom prst="rect">
            <a:avLst/>
          </a:prstGeom>
          <a:noFill/>
        </p:spPr>
      </p:pic>
      <p:pic>
        <p:nvPicPr>
          <p:cNvPr id="2055" name="Picture 7" descr="C:\Users\User\Desktop\материал по клубу\4917724_vershki_i_koreshki-8.jpg"/>
          <p:cNvPicPr>
            <a:picLocks noChangeAspect="1" noChangeArrowheads="1"/>
          </p:cNvPicPr>
          <p:nvPr/>
        </p:nvPicPr>
        <p:blipFill>
          <a:blip r:embed="rId3" cstate="print">
            <a:clrChange>
              <a:clrFrom>
                <a:srgbClr val="FEFEFE"/>
              </a:clrFrom>
              <a:clrTo>
                <a:srgbClr val="FEFEFE">
                  <a:alpha val="0"/>
                </a:srgbClr>
              </a:clrTo>
            </a:clrChange>
          </a:blip>
          <a:srcRect l="37757" t="65120" r="31636" b="10040"/>
          <a:stretch>
            <a:fillRect/>
          </a:stretch>
        </p:blipFill>
        <p:spPr bwMode="auto">
          <a:xfrm>
            <a:off x="2483768" y="4797152"/>
            <a:ext cx="1440160" cy="1656184"/>
          </a:xfrm>
          <a:prstGeom prst="rect">
            <a:avLst/>
          </a:prstGeom>
          <a:noFill/>
        </p:spPr>
      </p:pic>
      <p:pic>
        <p:nvPicPr>
          <p:cNvPr id="2053" name="Picture 5" descr="C:\Users\User\Desktop\материал по клубу\4917724_vershki_i_koreshki-8.jpg"/>
          <p:cNvPicPr>
            <a:picLocks noChangeAspect="1" noChangeArrowheads="1"/>
          </p:cNvPicPr>
          <p:nvPr/>
        </p:nvPicPr>
        <p:blipFill>
          <a:blip r:embed="rId3" cstate="print">
            <a:clrChange>
              <a:clrFrom>
                <a:srgbClr val="FDFEF9"/>
              </a:clrFrom>
              <a:clrTo>
                <a:srgbClr val="FDFEF9">
                  <a:alpha val="0"/>
                </a:srgbClr>
              </a:clrTo>
            </a:clrChange>
          </a:blip>
          <a:srcRect l="20769" t="30560" r="33844" b="38340"/>
          <a:stretch>
            <a:fillRect/>
          </a:stretch>
        </p:blipFill>
        <p:spPr bwMode="auto">
          <a:xfrm>
            <a:off x="4139952" y="4581128"/>
            <a:ext cx="2376264" cy="1944216"/>
          </a:xfrm>
          <a:prstGeom prst="rect">
            <a:avLst/>
          </a:prstGeom>
          <a:noFill/>
        </p:spPr>
      </p:pic>
      <p:sp>
        <p:nvSpPr>
          <p:cNvPr id="9" name="Прямоугольник 8"/>
          <p:cNvSpPr/>
          <p:nvPr/>
        </p:nvSpPr>
        <p:spPr>
          <a:xfrm>
            <a:off x="164162" y="404664"/>
            <a:ext cx="2050562" cy="584775"/>
          </a:xfrm>
          <a:prstGeom prst="rect">
            <a:avLst/>
          </a:prstGeom>
        </p:spPr>
        <p:txBody>
          <a:bodyPr wrap="none">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«капуста»</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1" name="Прямоугольник 10"/>
          <p:cNvSpPr/>
          <p:nvPr/>
        </p:nvSpPr>
        <p:spPr>
          <a:xfrm>
            <a:off x="6588224" y="260648"/>
            <a:ext cx="2232248" cy="1015663"/>
          </a:xfrm>
          <a:prstGeom prst="rect">
            <a:avLst/>
          </a:prstGeom>
          <a:blipFill>
            <a:blip r:embed="rId4"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ОТГАДАЙ ЗАГАДКУ</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Что за скрип? Что за хруст?</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Это что еще за куст?</a:t>
            </a:r>
          </a:p>
          <a:p>
            <a:pPr algn="just">
              <a:buFontTx/>
              <a:buChar char="-"/>
            </a:pP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Как же мне без хруста,</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Если я … (Капуста) </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2" name="Прямоугольник 11"/>
          <p:cNvSpPr/>
          <p:nvPr/>
        </p:nvSpPr>
        <p:spPr>
          <a:xfrm>
            <a:off x="6588224" y="1340768"/>
            <a:ext cx="2232248" cy="1015663"/>
          </a:xfrm>
          <a:prstGeom prst="rect">
            <a:avLst/>
          </a:prstGeom>
          <a:blipFill>
            <a:blip r:embed="rId4"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ОТВЕТЬ НА ВОПРОС</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Что съедобно у  капусты: надземная часть – вершки,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или подземная -  корешки?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a:t>
            </a:r>
          </a:p>
        </p:txBody>
      </p:sp>
      <p:sp>
        <p:nvSpPr>
          <p:cNvPr id="14" name="Прямоугольник 13"/>
          <p:cNvSpPr/>
          <p:nvPr/>
        </p:nvSpPr>
        <p:spPr>
          <a:xfrm>
            <a:off x="6588224" y="2420888"/>
            <a:ext cx="2232248" cy="4154984"/>
          </a:xfrm>
          <a:prstGeom prst="rect">
            <a:avLst/>
          </a:prstGeom>
          <a:blipFill>
            <a:blip r:embed="rId4"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ПОСЛУШАЙ</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Кочан капусты – это огромная почка, в которой большие сочные листья тесно прилегают друг к другу. В пищу у кочанной капусты используют именно эти листья, поэтому ее называют листовым овощем.</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Капусту можно есть в сыром, вареном и жареном  виде, а также квашенную. В листьях капусты много витаминов.</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Кроме кочанной за долгие  века люди вывели много сортов капусты. Есть среди них растения, у которых едят цветочные бутоны – цветная капуста, а есть и такие, у которых в пищу идет разросшийся, как шар, стебель – капуста кольраби.</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3" name="Скругленный прямоугольник 12">
            <a:hlinkClick r:id="" action="ppaction://hlinkshowjump?jump=nextslide"/>
          </p:cNvPr>
          <p:cNvSpPr/>
          <p:nvPr/>
        </p:nvSpPr>
        <p:spPr>
          <a:xfrm>
            <a:off x="8460432" y="6309320"/>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3"/>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3.17299E-6 L -0.23021 -0.63459 " pathEditMode="relative" rAng="0" ptsTypes="AA">
                                      <p:cBhvr>
                                        <p:cTn id="6" dur="2000" fill="hold"/>
                                        <p:tgtEl>
                                          <p:spTgt spid="2053"/>
                                        </p:tgtEl>
                                        <p:attrNameLst>
                                          <p:attrName>ppt_x</p:attrName>
                                          <p:attrName>ppt_y</p:attrName>
                                        </p:attrNameLst>
                                      </p:cBhvr>
                                      <p:rCtr x="-11500" y="-31700"/>
                                    </p:animMotion>
                                  </p:childTnLst>
                                </p:cTn>
                              </p:par>
                            </p:childTnLst>
                          </p:cTn>
                        </p:par>
                      </p:childTnLst>
                    </p:cTn>
                  </p:par>
                </p:childTnLst>
              </p:cTn>
              <p:nextCondLst>
                <p:cond evt="onClick" delay="0">
                  <p:tgtEl>
                    <p:spTgt spid="2053"/>
                  </p:tgtEl>
                </p:cond>
              </p:nextCondLst>
            </p:seq>
            <p:seq concurrent="1" nextAc="seek">
              <p:cTn id="7" restart="whenNotActive" fill="hold" evtFilter="cancelBubble" nodeType="interactiveSeq">
                <p:stCondLst>
                  <p:cond evt="onClick" delay="0">
                    <p:tgtEl>
                      <p:spTgt spid="2055"/>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rctx="PPT">
                                        <p:cTn id="11" dur="indefinite"/>
                                        <p:tgtEl>
                                          <p:spTgt spid="2055"/>
                                        </p:tgtEl>
                                        <p:attrNameLst>
                                          <p:attrName>style.opacity</p:attrName>
                                        </p:attrNameLst>
                                      </p:cBhvr>
                                      <p:to>
                                        <p:strVal val="0.5"/>
                                      </p:to>
                                    </p:set>
                                    <p:animEffect filter="image" prLst="opacity: 0.5">
                                      <p:cBhvr rctx="IE">
                                        <p:cTn id="12" dur="indefinite"/>
                                        <p:tgtEl>
                                          <p:spTgt spid="2055"/>
                                        </p:tgtEl>
                                      </p:cBhvr>
                                    </p:animEffect>
                                  </p:childTnLst>
                                </p:cTn>
                              </p:par>
                            </p:childTnLst>
                          </p:cTn>
                        </p:par>
                      </p:childTnLst>
                    </p:cTn>
                  </p:par>
                </p:childTnLst>
              </p:cTn>
              <p:nextCondLst>
                <p:cond evt="onClick" delay="0">
                  <p:tgtEl>
                    <p:spTgt spid="2055"/>
                  </p:tgtEl>
                </p:cond>
              </p:nextCondLst>
            </p:seq>
            <p:seq concurrent="1" nextAc="seek">
              <p:cTn id="13" restart="whenNotActive" fill="hold" evtFilter="cancelBubble" nodeType="interactiveSeq">
                <p:stCondLst>
                  <p:cond evt="onClick" delay="0">
                    <p:tgtEl>
                      <p:spTgt spid="2054"/>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2054"/>
                                        </p:tgtEl>
                                        <p:attrNameLst>
                                          <p:attrName>style.opacity</p:attrName>
                                        </p:attrNameLst>
                                      </p:cBhvr>
                                      <p:to>
                                        <p:strVal val="0.5"/>
                                      </p:to>
                                    </p:set>
                                    <p:animEffect filter="image" prLst="opacity: 0.5">
                                      <p:cBhvr rctx="IE">
                                        <p:cTn id="18" dur="indefinite"/>
                                        <p:tgtEl>
                                          <p:spTgt spid="2054"/>
                                        </p:tgtEl>
                                      </p:cBhvr>
                                    </p:animEffect>
                                  </p:childTnLst>
                                </p:cTn>
                              </p:par>
                            </p:childTnLst>
                          </p:cTn>
                        </p:par>
                      </p:childTnLst>
                    </p:cTn>
                  </p:par>
                </p:childTnLst>
              </p:cTn>
              <p:nextCondLst>
                <p:cond evt="onClick" delay="0">
                  <p:tgtEl>
                    <p:spTgt spid="205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1027" name="Picture 3" descr="C:\Users\User\Desktop\материал по клубу\4917720_vershki_i_koreshki-4.jpg"/>
          <p:cNvPicPr>
            <a:picLocks noChangeAspect="1" noChangeArrowheads="1"/>
          </p:cNvPicPr>
          <p:nvPr/>
        </p:nvPicPr>
        <p:blipFill>
          <a:blip r:embed="rId2" cstate="print">
            <a:clrChange>
              <a:clrFrom>
                <a:srgbClr val="FDFDFD"/>
              </a:clrFrom>
              <a:clrTo>
                <a:srgbClr val="FDFDFD">
                  <a:alpha val="0"/>
                </a:srgbClr>
              </a:clrTo>
            </a:clrChange>
          </a:blip>
          <a:srcRect l="45409" t="14360" r="8681" b="12201"/>
          <a:stretch>
            <a:fillRect/>
          </a:stretch>
        </p:blipFill>
        <p:spPr bwMode="auto">
          <a:xfrm>
            <a:off x="2627784" y="188640"/>
            <a:ext cx="2232248" cy="4269175"/>
          </a:xfrm>
          <a:prstGeom prst="rect">
            <a:avLst/>
          </a:prstGeom>
          <a:noFill/>
        </p:spPr>
      </p:pic>
      <p:pic>
        <p:nvPicPr>
          <p:cNvPr id="1028" name="Picture 4" descr="C:\Users\User\Desktop\материал по клубу\4917725_vershki_i_koreshki-9.jpg"/>
          <p:cNvPicPr>
            <a:picLocks noChangeAspect="1" noChangeArrowheads="1"/>
          </p:cNvPicPr>
          <p:nvPr/>
        </p:nvPicPr>
        <p:blipFill>
          <a:blip r:embed="rId3" cstate="print">
            <a:clrChange>
              <a:clrFrom>
                <a:srgbClr val="FEFEFE"/>
              </a:clrFrom>
              <a:clrTo>
                <a:srgbClr val="FEFEFE">
                  <a:alpha val="0"/>
                </a:srgbClr>
              </a:clrTo>
            </a:clrChange>
          </a:blip>
          <a:srcRect l="33166" t="11121" r="28575" b="57560"/>
          <a:stretch>
            <a:fillRect/>
          </a:stretch>
        </p:blipFill>
        <p:spPr bwMode="auto">
          <a:xfrm>
            <a:off x="2411760" y="4437112"/>
            <a:ext cx="1800200" cy="2088232"/>
          </a:xfrm>
          <a:prstGeom prst="rect">
            <a:avLst/>
          </a:prstGeom>
          <a:noFill/>
        </p:spPr>
      </p:pic>
      <p:pic>
        <p:nvPicPr>
          <p:cNvPr id="10" name="Picture 8" descr="C:\Users\User\Desktop\материал по клубу\4917725_vershki_i_koreshki-9.jpg"/>
          <p:cNvPicPr>
            <a:picLocks noChangeAspect="1" noChangeArrowheads="1"/>
          </p:cNvPicPr>
          <p:nvPr/>
        </p:nvPicPr>
        <p:blipFill>
          <a:blip r:embed="rId3" cstate="print">
            <a:clrChange>
              <a:clrFrom>
                <a:srgbClr val="FEFEFE"/>
              </a:clrFrom>
              <a:clrTo>
                <a:srgbClr val="FEFEFE">
                  <a:alpha val="0"/>
                </a:srgbClr>
              </a:clrTo>
            </a:clrChange>
          </a:blip>
          <a:srcRect l="72446" t="3561" r="5620" b="63893"/>
          <a:stretch>
            <a:fillRect/>
          </a:stretch>
        </p:blipFill>
        <p:spPr bwMode="auto">
          <a:xfrm rot="1039544">
            <a:off x="5083845" y="4295701"/>
            <a:ext cx="1203263" cy="2170009"/>
          </a:xfrm>
          <a:prstGeom prst="rect">
            <a:avLst/>
          </a:prstGeom>
          <a:noFill/>
          <a:ln>
            <a:noFill/>
          </a:ln>
        </p:spPr>
      </p:pic>
      <p:pic>
        <p:nvPicPr>
          <p:cNvPr id="11" name="Picture 9" descr="C:\Users\User\Desktop\материал по клубу\4917724_vershki_i_koreshki-8.jpg"/>
          <p:cNvPicPr>
            <a:picLocks noChangeAspect="1" noChangeArrowheads="1"/>
          </p:cNvPicPr>
          <p:nvPr/>
        </p:nvPicPr>
        <p:blipFill>
          <a:blip r:embed="rId4" cstate="print">
            <a:clrChange>
              <a:clrFrom>
                <a:srgbClr val="FEFEFE"/>
              </a:clrFrom>
              <a:clrTo>
                <a:srgbClr val="FEFEFE">
                  <a:alpha val="0"/>
                </a:srgbClr>
              </a:clrTo>
            </a:clrChange>
          </a:blip>
          <a:srcRect l="4090" t="2481" r="66834" b="68360"/>
          <a:stretch>
            <a:fillRect/>
          </a:stretch>
        </p:blipFill>
        <p:spPr bwMode="auto">
          <a:xfrm>
            <a:off x="395536" y="4509120"/>
            <a:ext cx="1440160" cy="1944216"/>
          </a:xfrm>
          <a:prstGeom prst="rect">
            <a:avLst/>
          </a:prstGeom>
          <a:noFill/>
        </p:spPr>
      </p:pic>
      <p:sp>
        <p:nvSpPr>
          <p:cNvPr id="12" name="Прямоугольник 11"/>
          <p:cNvSpPr/>
          <p:nvPr/>
        </p:nvSpPr>
        <p:spPr>
          <a:xfrm>
            <a:off x="539552" y="476672"/>
            <a:ext cx="1854996" cy="584775"/>
          </a:xfrm>
          <a:prstGeom prst="rect">
            <a:avLst/>
          </a:prstGeom>
        </p:spPr>
        <p:txBody>
          <a:bodyPr wrap="none">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«свекла»</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4" name="Прямоугольник 13"/>
          <p:cNvSpPr/>
          <p:nvPr/>
        </p:nvSpPr>
        <p:spPr>
          <a:xfrm>
            <a:off x="6588224" y="332656"/>
            <a:ext cx="2232248" cy="1200329"/>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ОТГАДАЙ ЗАГАДКУ</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Хоть и сахарной зовусь,</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Но от дождей я не промокла,</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Крупна, кругла, сладка на вкус.</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Узнали вы меня? Я - …                                     (Свекла)</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5" name="Прямоугольник 14"/>
          <p:cNvSpPr/>
          <p:nvPr/>
        </p:nvSpPr>
        <p:spPr>
          <a:xfrm>
            <a:off x="6588224" y="1628800"/>
            <a:ext cx="2232248" cy="1015663"/>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ОТВЕТЬ НА ВОПРОС</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Что съедобно у  свеклы: надземная часть – вершки,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или подземная -  корешки?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a:t>
            </a:r>
          </a:p>
        </p:txBody>
      </p:sp>
      <p:sp>
        <p:nvSpPr>
          <p:cNvPr id="16" name="Прямоугольник 15"/>
          <p:cNvSpPr/>
          <p:nvPr/>
        </p:nvSpPr>
        <p:spPr>
          <a:xfrm>
            <a:off x="6588224" y="2780928"/>
            <a:ext cx="2232248" cy="3785652"/>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ПОСЛУШАЙ</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Люди используют свеклу в пищу с глубокой древности. Свекла – корнеплод, у нее съедобная  нижняя, корневая часть. В массивном, красно – фиолетового цвета корне свеклы содержаться питательные вещества, сахар и витамины.</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Свеклу едят в вареном и маринованном виде.</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Кроме обычной столовой свеклы люди вывели и другие сорта: крупную оранжевую свеклу для скота и белую сахарную, из которой получают сахар.</a:t>
            </a:r>
          </a:p>
          <a:p>
            <a:pPr algn="just"/>
            <a:endParaRPr lang="ru-RU" sz="1200" cap="none" spc="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pic>
        <p:nvPicPr>
          <p:cNvPr id="2" name="Picture 2" descr="C:\Users\User\Desktop\материал по клубу\4917720_vershki_i_koreshki-4.jpg"/>
          <p:cNvPicPr>
            <a:picLocks noChangeAspect="1" noChangeArrowheads="1"/>
          </p:cNvPicPr>
          <p:nvPr/>
        </p:nvPicPr>
        <p:blipFill>
          <a:blip r:embed="rId2" cstate="print">
            <a:clrChange>
              <a:clrFrom>
                <a:srgbClr val="FDFDFD"/>
              </a:clrFrom>
              <a:clrTo>
                <a:srgbClr val="FDFDFD">
                  <a:alpha val="0"/>
                </a:srgbClr>
              </a:clrTo>
            </a:clrChange>
          </a:blip>
          <a:srcRect l="13272" t="69440" r="63773" b="11120"/>
          <a:stretch>
            <a:fillRect/>
          </a:stretch>
        </p:blipFill>
        <p:spPr bwMode="auto">
          <a:xfrm rot="2816106">
            <a:off x="7524202" y="5796895"/>
            <a:ext cx="771721" cy="926065"/>
          </a:xfrm>
          <a:prstGeom prst="rect">
            <a:avLst/>
          </a:prstGeom>
          <a:noFill/>
        </p:spPr>
      </p:pic>
      <p:sp>
        <p:nvSpPr>
          <p:cNvPr id="18" name="Скругленный прямоугольник 17">
            <a:hlinkClick r:id="" action="ppaction://hlinkshowjump?jump=nextslide"/>
          </p:cNvPr>
          <p:cNvSpPr/>
          <p:nvPr/>
        </p:nvSpPr>
        <p:spPr>
          <a:xfrm>
            <a:off x="8460432" y="6309320"/>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4.87512E-6 L 0.2757 -0.25693 " pathEditMode="relative" rAng="0" ptsTypes="AA">
                                      <p:cBhvr>
                                        <p:cTn id="6" dur="2000" fill="hold"/>
                                        <p:tgtEl>
                                          <p:spTgt spid="11"/>
                                        </p:tgtEl>
                                        <p:attrNameLst>
                                          <p:attrName>ppt_x</p:attrName>
                                          <p:attrName>ppt_y</p:attrName>
                                        </p:attrNameLst>
                                      </p:cBhvr>
                                      <p:rCtr x="13800" y="-12900"/>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028"/>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028"/>
                                        </p:tgtEl>
                                        <p:attrNameLst>
                                          <p:attrName>style.opacity</p:attrName>
                                        </p:attrNameLst>
                                      </p:cBhvr>
                                      <p:to>
                                        <p:strVal val="0.5"/>
                                      </p:to>
                                    </p:set>
                                    <p:animEffect filter="image" prLst="opacity: 0.5">
                                      <p:cBhvr rctx="IE">
                                        <p:cTn id="12" dur="indefinite"/>
                                        <p:tgtEl>
                                          <p:spTgt spid="1028"/>
                                        </p:tgtEl>
                                      </p:cBhvr>
                                    </p:animEffect>
                                  </p:childTnLst>
                                </p:cTn>
                              </p:par>
                            </p:childTnLst>
                          </p:cTn>
                        </p:par>
                      </p:childTnLst>
                    </p:cTn>
                  </p:par>
                </p:childTnLst>
              </p:cTn>
              <p:nextCondLst>
                <p:cond evt="onClick" delay="0">
                  <p:tgtEl>
                    <p:spTgt spid="1028"/>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10"/>
                                        </p:tgtEl>
                                        <p:attrNameLst>
                                          <p:attrName>style.opacity</p:attrName>
                                        </p:attrNameLst>
                                      </p:cBhvr>
                                      <p:to>
                                        <p:strVal val="0.5"/>
                                      </p:to>
                                    </p:set>
                                    <p:animEffect filter="image" prLst="opacity: 0.5">
                                      <p:cBhvr rctx="IE">
                                        <p:cTn id="18" dur="indefinite"/>
                                        <p:tgtEl>
                                          <p:spTgt spid="10"/>
                                        </p:tgtEl>
                                      </p:cBhvr>
                                    </p:animEffect>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2053" name="Picture 5" descr="C:\Users\User\Desktop\материал по клубу\4917722_vershki_i_koreshki-6.jpg"/>
          <p:cNvPicPr>
            <a:picLocks noChangeAspect="1" noChangeArrowheads="1"/>
          </p:cNvPicPr>
          <p:nvPr/>
        </p:nvPicPr>
        <p:blipFill>
          <a:blip r:embed="rId2" cstate="print">
            <a:clrChange>
              <a:clrFrom>
                <a:srgbClr val="FEFEFE"/>
              </a:clrFrom>
              <a:clrTo>
                <a:srgbClr val="FEFEFE">
                  <a:alpha val="0"/>
                </a:srgbClr>
              </a:clrTo>
            </a:clrChange>
          </a:blip>
          <a:srcRect l="46939" t="13418" r="8681" b="11120"/>
          <a:stretch>
            <a:fillRect/>
          </a:stretch>
        </p:blipFill>
        <p:spPr bwMode="auto">
          <a:xfrm>
            <a:off x="2483767" y="332656"/>
            <a:ext cx="2160241" cy="4536504"/>
          </a:xfrm>
          <a:prstGeom prst="rect">
            <a:avLst/>
          </a:prstGeom>
          <a:noFill/>
        </p:spPr>
      </p:pic>
      <p:pic>
        <p:nvPicPr>
          <p:cNvPr id="7" name="Picture 9" descr="C:\Users\User\Desktop\материал по клубу\4917724_vershki_i_koreshki-8.jpg"/>
          <p:cNvPicPr>
            <a:picLocks noChangeAspect="1" noChangeArrowheads="1"/>
          </p:cNvPicPr>
          <p:nvPr/>
        </p:nvPicPr>
        <p:blipFill>
          <a:blip r:embed="rId3" cstate="print">
            <a:clrChange>
              <a:clrFrom>
                <a:srgbClr val="FDFCFA"/>
              </a:clrFrom>
              <a:clrTo>
                <a:srgbClr val="FDFCFA">
                  <a:alpha val="0"/>
                </a:srgbClr>
              </a:clrTo>
            </a:clrChange>
          </a:blip>
          <a:srcRect l="4090" t="2481" r="66834" b="68360"/>
          <a:stretch>
            <a:fillRect/>
          </a:stretch>
        </p:blipFill>
        <p:spPr bwMode="auto">
          <a:xfrm>
            <a:off x="467544" y="4653136"/>
            <a:ext cx="1440160" cy="1944216"/>
          </a:xfrm>
          <a:prstGeom prst="rect">
            <a:avLst/>
          </a:prstGeom>
          <a:noFill/>
        </p:spPr>
      </p:pic>
      <p:pic>
        <p:nvPicPr>
          <p:cNvPr id="8" name="Picture 7" descr="C:\Users\User\Desktop\материал по клубу\4917724_vershki_i_koreshki-8.jpg"/>
          <p:cNvPicPr>
            <a:picLocks noChangeAspect="1" noChangeArrowheads="1"/>
          </p:cNvPicPr>
          <p:nvPr/>
        </p:nvPicPr>
        <p:blipFill>
          <a:blip r:embed="rId3" cstate="print">
            <a:clrChange>
              <a:clrFrom>
                <a:srgbClr val="FEFEFE"/>
              </a:clrFrom>
              <a:clrTo>
                <a:srgbClr val="FEFEFE">
                  <a:alpha val="0"/>
                </a:srgbClr>
              </a:clrTo>
            </a:clrChange>
          </a:blip>
          <a:srcRect l="37757" t="65120" r="31636" b="10040"/>
          <a:stretch>
            <a:fillRect/>
          </a:stretch>
        </p:blipFill>
        <p:spPr bwMode="auto">
          <a:xfrm>
            <a:off x="2411760" y="4653136"/>
            <a:ext cx="1728192" cy="1728192"/>
          </a:xfrm>
          <a:prstGeom prst="rect">
            <a:avLst/>
          </a:prstGeom>
          <a:noFill/>
        </p:spPr>
      </p:pic>
      <p:pic>
        <p:nvPicPr>
          <p:cNvPr id="9" name="Picture 4" descr="C:\Users\User\Desktop\материал по клубу\4917725_vershki_i_koreshki-9.jpg"/>
          <p:cNvPicPr>
            <a:picLocks noChangeAspect="1" noChangeArrowheads="1"/>
          </p:cNvPicPr>
          <p:nvPr/>
        </p:nvPicPr>
        <p:blipFill>
          <a:blip r:embed="rId4" cstate="print">
            <a:clrChange>
              <a:clrFrom>
                <a:srgbClr val="FEFEFC"/>
              </a:clrFrom>
              <a:clrTo>
                <a:srgbClr val="FEFEFC">
                  <a:alpha val="0"/>
                </a:srgbClr>
              </a:clrTo>
            </a:clrChange>
          </a:blip>
          <a:srcRect l="33166" t="11121" r="28575" b="57560"/>
          <a:stretch>
            <a:fillRect/>
          </a:stretch>
        </p:blipFill>
        <p:spPr bwMode="auto">
          <a:xfrm>
            <a:off x="4499992" y="4509120"/>
            <a:ext cx="1872208" cy="2088232"/>
          </a:xfrm>
          <a:prstGeom prst="rect">
            <a:avLst/>
          </a:prstGeom>
          <a:noFill/>
        </p:spPr>
      </p:pic>
      <p:sp>
        <p:nvSpPr>
          <p:cNvPr id="11" name="Прямоугольник 10"/>
          <p:cNvSpPr/>
          <p:nvPr/>
        </p:nvSpPr>
        <p:spPr>
          <a:xfrm>
            <a:off x="395536" y="404664"/>
            <a:ext cx="1447832" cy="584775"/>
          </a:xfrm>
          <a:prstGeom prst="rect">
            <a:avLst/>
          </a:prstGeom>
        </p:spPr>
        <p:txBody>
          <a:bodyPr wrap="none">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«репа»</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3" name="Прямоугольник 12"/>
          <p:cNvSpPr/>
          <p:nvPr/>
        </p:nvSpPr>
        <p:spPr>
          <a:xfrm>
            <a:off x="6588224" y="332656"/>
            <a:ext cx="2232248" cy="1015663"/>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ОТГАДАЙ ЗАГАДКУ</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Круглый, круглый желтый бок </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Сидит на грядке колобок,</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Врос он в землю крепко.</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Кто же это… (Репка). </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4" name="Прямоугольник 13"/>
          <p:cNvSpPr/>
          <p:nvPr/>
        </p:nvSpPr>
        <p:spPr>
          <a:xfrm>
            <a:off x="6588224" y="1412776"/>
            <a:ext cx="2232248" cy="1015663"/>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ОТВЕТЬ НА ВОПРОС</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Что съедобно у  свеклы: надземная часть – вершки,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или подземная -  корешки?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a:t>
            </a:r>
          </a:p>
        </p:txBody>
      </p:sp>
      <p:sp>
        <p:nvSpPr>
          <p:cNvPr id="15" name="Прямоугольник 14"/>
          <p:cNvSpPr/>
          <p:nvPr/>
        </p:nvSpPr>
        <p:spPr>
          <a:xfrm>
            <a:off x="6588224" y="2492896"/>
            <a:ext cx="2232248" cy="4032448"/>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ПОСЛУШАЙ</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Репа – крупный, сладковатый на вкус корнеплод. Она может быть разных оттенков желтого цвета: от ярко оранжевого до почти белого.</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Кроме питательных веществ в репе содержится много витаминов. Её можно есть в сыром и вареном виде. Раньше любимым блюдом была пареная репа. Готовить её было просто: очистить от кожуры, положил в горшок с водой и ставь в печь. Когда хотят сказать о каком – то деле, что оно очень простое, вспоминают про это старинное кушанье: «Проще пареной репы».</a:t>
            </a:r>
            <a:endParaRPr lang="ru-RU" sz="1200" cap="none" spc="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7" name="Скругленный прямоугольник 16">
            <a:hlinkClick r:id="" action="ppaction://hlinkshowjump?jump=nextslide"/>
          </p:cNvPr>
          <p:cNvSpPr/>
          <p:nvPr/>
        </p:nvSpPr>
        <p:spPr>
          <a:xfrm>
            <a:off x="8460432" y="6309320"/>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E-6 -3.17299E-6 L -0.21667 -0.25693 " pathEditMode="relative" rAng="0" ptsTypes="AA">
                                      <p:cBhvr>
                                        <p:cTn id="6" dur="2000" fill="hold"/>
                                        <p:tgtEl>
                                          <p:spTgt spid="9"/>
                                        </p:tgtEl>
                                        <p:attrNameLst>
                                          <p:attrName>ppt_x</p:attrName>
                                          <p:attrName>ppt_y</p:attrName>
                                        </p:attrNameLst>
                                      </p:cBhvr>
                                      <p:rCtr x="-10800" y="-129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rctx="PPT">
                                        <p:cTn id="11" dur="indefinite"/>
                                        <p:tgtEl>
                                          <p:spTgt spid="8"/>
                                        </p:tgtEl>
                                        <p:attrNameLst>
                                          <p:attrName>style.opacity</p:attrName>
                                        </p:attrNameLst>
                                      </p:cBhvr>
                                      <p:to>
                                        <p:strVal val="0.5"/>
                                      </p:to>
                                    </p:set>
                                    <p:animEffect filter="image" prLst="opacity: 0.5">
                                      <p:cBhvr rctx="IE">
                                        <p:cTn id="12" dur="indefinite"/>
                                        <p:tgtEl>
                                          <p:spTgt spid="8"/>
                                        </p:tgtEl>
                                      </p:cBhvr>
                                    </p:animEffec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7"/>
                                        </p:tgtEl>
                                        <p:attrNameLst>
                                          <p:attrName>style.opacity</p:attrName>
                                        </p:attrNameLst>
                                      </p:cBhvr>
                                      <p:to>
                                        <p:strVal val="0.5"/>
                                      </p:to>
                                    </p:set>
                                    <p:animEffect filter="image" prLst="opacity: 0.5">
                                      <p:cBhvr rctx="IE">
                                        <p:cTn id="18" dur="indefinite"/>
                                        <p:tgtEl>
                                          <p:spTgt spid="7"/>
                                        </p:tgtEl>
                                      </p:cBhvr>
                                    </p:animEffect>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3077" name="Picture 5" descr="C:\Users\User\Desktop\материал по клубу\4917721_vershki_i_koreshki-5.jpg"/>
          <p:cNvPicPr>
            <a:picLocks noChangeAspect="1" noChangeArrowheads="1"/>
          </p:cNvPicPr>
          <p:nvPr/>
        </p:nvPicPr>
        <p:blipFill>
          <a:blip r:embed="rId2" cstate="print">
            <a:clrChange>
              <a:clrFrom>
                <a:srgbClr val="FEFEFE"/>
              </a:clrFrom>
              <a:clrTo>
                <a:srgbClr val="FEFEFE">
                  <a:alpha val="0"/>
                </a:srgbClr>
              </a:clrTo>
            </a:clrChange>
          </a:blip>
          <a:srcRect l="7652" t="11121" r="45409" b="16520"/>
          <a:stretch>
            <a:fillRect/>
          </a:stretch>
        </p:blipFill>
        <p:spPr bwMode="auto">
          <a:xfrm>
            <a:off x="2123728" y="188640"/>
            <a:ext cx="2304256" cy="5040560"/>
          </a:xfrm>
          <a:prstGeom prst="rect">
            <a:avLst/>
          </a:prstGeom>
          <a:noFill/>
        </p:spPr>
      </p:pic>
      <p:pic>
        <p:nvPicPr>
          <p:cNvPr id="3078" name="Picture 6" descr="C:\Users\User\Desktop\материал по клубу\4917725_vershki_i_koreshki-9.jpg"/>
          <p:cNvPicPr>
            <a:picLocks noChangeAspect="1" noChangeArrowheads="1"/>
          </p:cNvPicPr>
          <p:nvPr/>
        </p:nvPicPr>
        <p:blipFill>
          <a:blip r:embed="rId3" cstate="print">
            <a:clrChange>
              <a:clrFrom>
                <a:srgbClr val="FEFEFE"/>
              </a:clrFrom>
              <a:clrTo>
                <a:srgbClr val="FEFEFE">
                  <a:alpha val="0"/>
                </a:srgbClr>
              </a:clrTo>
            </a:clrChange>
          </a:blip>
          <a:srcRect l="8369" t="3561" r="71043" b="65120"/>
          <a:stretch>
            <a:fillRect/>
          </a:stretch>
        </p:blipFill>
        <p:spPr bwMode="auto">
          <a:xfrm rot="2906471">
            <a:off x="2960498" y="4749021"/>
            <a:ext cx="1124274" cy="2357354"/>
          </a:xfrm>
          <a:prstGeom prst="roundRect">
            <a:avLst/>
          </a:prstGeom>
          <a:noFill/>
        </p:spPr>
      </p:pic>
      <p:pic>
        <p:nvPicPr>
          <p:cNvPr id="3079" name="Picture 7" descr="C:\Users\User\Desktop\материал по клубу\4917724_vershki_i_koreshki-8.jpg"/>
          <p:cNvPicPr>
            <a:picLocks noChangeAspect="1" noChangeArrowheads="1"/>
          </p:cNvPicPr>
          <p:nvPr/>
        </p:nvPicPr>
        <p:blipFill>
          <a:blip r:embed="rId4" cstate="print">
            <a:clrChange>
              <a:clrFrom>
                <a:srgbClr val="FCFEFB"/>
              </a:clrFrom>
              <a:clrTo>
                <a:srgbClr val="FCFEFB">
                  <a:alpha val="0"/>
                </a:srgbClr>
              </a:clrTo>
            </a:clrChange>
          </a:blip>
          <a:srcRect l="4090" t="67280" r="65303" b="12200"/>
          <a:stretch>
            <a:fillRect/>
          </a:stretch>
        </p:blipFill>
        <p:spPr bwMode="auto">
          <a:xfrm rot="21192258">
            <a:off x="4801625" y="4954775"/>
            <a:ext cx="1743352" cy="1656184"/>
          </a:xfrm>
          <a:prstGeom prst="rect">
            <a:avLst/>
          </a:prstGeom>
          <a:noFill/>
        </p:spPr>
      </p:pic>
      <p:pic>
        <p:nvPicPr>
          <p:cNvPr id="3081" name="Picture 9" descr="C:\Users\User\Desktop\материал по клубу\4917724_vershki_i_koreshki-8.jpg"/>
          <p:cNvPicPr>
            <a:picLocks noChangeAspect="1" noChangeArrowheads="1"/>
          </p:cNvPicPr>
          <p:nvPr/>
        </p:nvPicPr>
        <p:blipFill>
          <a:blip r:embed="rId4" cstate="print">
            <a:clrChange>
              <a:clrFrom>
                <a:srgbClr val="FEFEFE"/>
              </a:clrFrom>
              <a:clrTo>
                <a:srgbClr val="FEFEFE">
                  <a:alpha val="0"/>
                </a:srgbClr>
              </a:clrTo>
            </a:clrChange>
          </a:blip>
          <a:srcRect l="20924" t="31640" r="33166" b="37040"/>
          <a:stretch>
            <a:fillRect/>
          </a:stretch>
        </p:blipFill>
        <p:spPr bwMode="auto">
          <a:xfrm>
            <a:off x="323528" y="4506720"/>
            <a:ext cx="2088232" cy="2018624"/>
          </a:xfrm>
          <a:prstGeom prst="rect">
            <a:avLst/>
          </a:prstGeom>
          <a:noFill/>
        </p:spPr>
      </p:pic>
      <p:sp>
        <p:nvSpPr>
          <p:cNvPr id="11" name="Прямоугольник 10"/>
          <p:cNvSpPr/>
          <p:nvPr/>
        </p:nvSpPr>
        <p:spPr>
          <a:xfrm>
            <a:off x="179512" y="260648"/>
            <a:ext cx="2187010" cy="584775"/>
          </a:xfrm>
          <a:prstGeom prst="rect">
            <a:avLst/>
          </a:prstGeom>
        </p:spPr>
        <p:txBody>
          <a:bodyPr wrap="none">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«помидор»</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3" name="Прямоугольник 12"/>
          <p:cNvSpPr/>
          <p:nvPr/>
        </p:nvSpPr>
        <p:spPr>
          <a:xfrm>
            <a:off x="6588224" y="260648"/>
            <a:ext cx="2232248" cy="1015663"/>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ОТГАДАЙ ЗАГАДКУ</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Он круглый, красный, как глаз светофора.</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Среди овощей нет сочней…                            (Помидора). </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4" name="Прямоугольник 13"/>
          <p:cNvSpPr/>
          <p:nvPr/>
        </p:nvSpPr>
        <p:spPr>
          <a:xfrm>
            <a:off x="6588224" y="1340768"/>
            <a:ext cx="2232248" cy="1015663"/>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ОТВЕТЬ НА ВОПРОС</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Что съедобно у  свеклы: надземная часть – вершки,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или подземная -  корешки?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a:t>
            </a:r>
          </a:p>
        </p:txBody>
      </p:sp>
      <p:sp>
        <p:nvSpPr>
          <p:cNvPr id="15" name="Прямоугольник 14"/>
          <p:cNvSpPr/>
          <p:nvPr/>
        </p:nvSpPr>
        <p:spPr>
          <a:xfrm>
            <a:off x="6588224" y="2420888"/>
            <a:ext cx="2232248" cy="4154984"/>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ПОСЛУШАЙ</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Родина помидоров – далекая тропическая Америка. Поэтому они хорошо растут только там, где тепло и влажно. Помидоры называют плодовыми овощами, потому что в пищу употребляют их спелые плоды. Из небольших желтых цветков вырастают плоды. Во второй половине лета под лучами жаркого солнца эти плоды превращаются в крупные, ароматные, красные помидоры. Они очень сочны и вкусны. Помидоры едят в сыром и консервированном виде. Из них получают сок который называют томатными, потому что второе название помидоров – томаты.</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8" name="Скругленный прямоугольник 17">
            <a:hlinkClick r:id="" action="ppaction://hlinkshowjump?jump=nextslide"/>
          </p:cNvPr>
          <p:cNvSpPr/>
          <p:nvPr/>
        </p:nvSpPr>
        <p:spPr>
          <a:xfrm>
            <a:off x="8460432" y="6309320"/>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9"/>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88889E-6 4.32932E-6 L -0.21493 -0.37419 " pathEditMode="relative" rAng="0" ptsTypes="AA">
                                      <p:cBhvr>
                                        <p:cTn id="6" dur="2000" fill="hold"/>
                                        <p:tgtEl>
                                          <p:spTgt spid="3079"/>
                                        </p:tgtEl>
                                        <p:attrNameLst>
                                          <p:attrName>ppt_x</p:attrName>
                                          <p:attrName>ppt_y</p:attrName>
                                        </p:attrNameLst>
                                      </p:cBhvr>
                                      <p:rCtr x="-10700" y="-18700"/>
                                    </p:animMotion>
                                  </p:childTnLst>
                                </p:cTn>
                              </p:par>
                            </p:childTnLst>
                          </p:cTn>
                        </p:par>
                      </p:childTnLst>
                    </p:cTn>
                  </p:par>
                </p:childTnLst>
              </p:cTn>
              <p:nextCondLst>
                <p:cond evt="onClick" delay="0">
                  <p:tgtEl>
                    <p:spTgt spid="3079"/>
                  </p:tgtEl>
                </p:cond>
              </p:nextCondLst>
            </p:seq>
            <p:seq concurrent="1" nextAc="seek">
              <p:cTn id="7" restart="whenNotActive" fill="hold" evtFilter="cancelBubble" nodeType="interactiveSeq">
                <p:stCondLst>
                  <p:cond evt="onClick" delay="0">
                    <p:tgtEl>
                      <p:spTgt spid="3081"/>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081"/>
                                        </p:tgtEl>
                                        <p:attrNameLst>
                                          <p:attrName>style.opacity</p:attrName>
                                        </p:attrNameLst>
                                      </p:cBhvr>
                                      <p:to>
                                        <p:strVal val="0.5"/>
                                      </p:to>
                                    </p:set>
                                    <p:animEffect filter="image" prLst="opacity: 0.5">
                                      <p:cBhvr rctx="IE">
                                        <p:cTn id="12" dur="indefinite"/>
                                        <p:tgtEl>
                                          <p:spTgt spid="3081"/>
                                        </p:tgtEl>
                                      </p:cBhvr>
                                    </p:animEffect>
                                  </p:childTnLst>
                                </p:cTn>
                              </p:par>
                            </p:childTnLst>
                          </p:cTn>
                        </p:par>
                      </p:childTnLst>
                    </p:cTn>
                  </p:par>
                </p:childTnLst>
              </p:cTn>
              <p:nextCondLst>
                <p:cond evt="onClick" delay="0">
                  <p:tgtEl>
                    <p:spTgt spid="3081"/>
                  </p:tgtEl>
                </p:cond>
              </p:nextCondLst>
            </p:seq>
            <p:seq concurrent="1" nextAc="seek">
              <p:cTn id="13" restart="whenNotActive" fill="hold" evtFilter="cancelBubble" nodeType="interactiveSeq">
                <p:stCondLst>
                  <p:cond evt="onClick" delay="0">
                    <p:tgtEl>
                      <p:spTgt spid="3078"/>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078"/>
                                        </p:tgtEl>
                                        <p:attrNameLst>
                                          <p:attrName>style.opacity</p:attrName>
                                        </p:attrNameLst>
                                      </p:cBhvr>
                                      <p:to>
                                        <p:strVal val="0.5"/>
                                      </p:to>
                                    </p:set>
                                    <p:animEffect filter="image" prLst="opacity: 0.5">
                                      <p:cBhvr rctx="IE">
                                        <p:cTn id="18" dur="indefinite"/>
                                        <p:tgtEl>
                                          <p:spTgt spid="3078"/>
                                        </p:tgtEl>
                                      </p:cBhvr>
                                    </p:animEffect>
                                  </p:childTnLst>
                                </p:cTn>
                              </p:par>
                            </p:childTnLst>
                          </p:cTn>
                        </p:par>
                      </p:childTnLst>
                    </p:cTn>
                  </p:par>
                </p:childTnLst>
              </p:cTn>
              <p:nextCondLst>
                <p:cond evt="onClick" delay="0">
                  <p:tgtEl>
                    <p:spTgt spid="307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4098" name="Picture 2" descr="C:\Users\User\Desktop\материал по клубу\4917726_vershki_i_koreshki-10.jpg"/>
          <p:cNvPicPr>
            <a:picLocks noChangeAspect="1" noChangeArrowheads="1"/>
          </p:cNvPicPr>
          <p:nvPr/>
        </p:nvPicPr>
        <p:blipFill>
          <a:blip r:embed="rId2" cstate="print">
            <a:clrChange>
              <a:clrFrom>
                <a:srgbClr val="FEFEFE"/>
              </a:clrFrom>
              <a:clrTo>
                <a:srgbClr val="FEFEFE">
                  <a:alpha val="0"/>
                </a:srgbClr>
              </a:clrTo>
            </a:clrChange>
          </a:blip>
          <a:srcRect l="8681" t="11121" r="43878" b="16520"/>
          <a:stretch>
            <a:fillRect/>
          </a:stretch>
        </p:blipFill>
        <p:spPr bwMode="auto">
          <a:xfrm>
            <a:off x="2411760" y="188640"/>
            <a:ext cx="2232248" cy="4824536"/>
          </a:xfrm>
          <a:prstGeom prst="rect">
            <a:avLst/>
          </a:prstGeom>
          <a:noFill/>
        </p:spPr>
      </p:pic>
      <p:pic>
        <p:nvPicPr>
          <p:cNvPr id="7" name="Picture 7" descr="C:\Users\User\Desktop\материал по клубу\4917724_vershki_i_koreshki-8.jpg"/>
          <p:cNvPicPr>
            <a:picLocks noChangeAspect="1" noChangeArrowheads="1"/>
          </p:cNvPicPr>
          <p:nvPr/>
        </p:nvPicPr>
        <p:blipFill>
          <a:blip r:embed="rId3" cstate="print">
            <a:clrChange>
              <a:clrFrom>
                <a:srgbClr val="FEFEFE"/>
              </a:clrFrom>
              <a:clrTo>
                <a:srgbClr val="FEFEFE">
                  <a:alpha val="0"/>
                </a:srgbClr>
              </a:clrTo>
            </a:clrChange>
          </a:blip>
          <a:srcRect l="37757" t="66079" r="32865" b="10040"/>
          <a:stretch>
            <a:fillRect/>
          </a:stretch>
        </p:blipFill>
        <p:spPr bwMode="auto">
          <a:xfrm rot="16496851">
            <a:off x="459776" y="4939263"/>
            <a:ext cx="1658801" cy="1661463"/>
          </a:xfrm>
          <a:prstGeom prst="rect">
            <a:avLst/>
          </a:prstGeom>
          <a:noFill/>
        </p:spPr>
      </p:pic>
      <p:pic>
        <p:nvPicPr>
          <p:cNvPr id="8" name="Picture 9" descr="C:\Users\User\Desktop\материал по клубу\4917724_vershki_i_koreshki-8.jpg"/>
          <p:cNvPicPr>
            <a:picLocks noChangeAspect="1" noChangeArrowheads="1"/>
          </p:cNvPicPr>
          <p:nvPr/>
        </p:nvPicPr>
        <p:blipFill>
          <a:blip r:embed="rId3" cstate="print">
            <a:clrChange>
              <a:clrFrom>
                <a:srgbClr val="FEFEFE"/>
              </a:clrFrom>
              <a:clrTo>
                <a:srgbClr val="FEFEFE">
                  <a:alpha val="0"/>
                </a:srgbClr>
              </a:clrTo>
            </a:clrChange>
          </a:blip>
          <a:srcRect l="4090" t="2481" r="66834" b="68360"/>
          <a:stretch>
            <a:fillRect/>
          </a:stretch>
        </p:blipFill>
        <p:spPr bwMode="auto">
          <a:xfrm>
            <a:off x="4932040" y="4725144"/>
            <a:ext cx="1440160" cy="1944216"/>
          </a:xfrm>
          <a:prstGeom prst="rect">
            <a:avLst/>
          </a:prstGeom>
          <a:noFill/>
        </p:spPr>
      </p:pic>
      <p:pic>
        <p:nvPicPr>
          <p:cNvPr id="9" name="помидор" descr="C:\Users\User\Desktop\материал по клубу\4917724_vershki_i_koreshki-8.jpg"/>
          <p:cNvPicPr>
            <a:picLocks noChangeAspect="1" noChangeArrowheads="1"/>
          </p:cNvPicPr>
          <p:nvPr/>
        </p:nvPicPr>
        <p:blipFill>
          <a:blip r:embed="rId3" cstate="print">
            <a:clrChange>
              <a:clrFrom>
                <a:srgbClr val="FDFDFD"/>
              </a:clrFrom>
              <a:clrTo>
                <a:srgbClr val="FDFDFD">
                  <a:alpha val="0"/>
                </a:srgbClr>
              </a:clrTo>
            </a:clrChange>
          </a:blip>
          <a:srcRect l="4090" t="67280" r="65303" b="12200"/>
          <a:stretch>
            <a:fillRect/>
          </a:stretch>
        </p:blipFill>
        <p:spPr bwMode="auto">
          <a:xfrm rot="21192258">
            <a:off x="2781273" y="5027495"/>
            <a:ext cx="1546332" cy="1469015"/>
          </a:xfrm>
          <a:prstGeom prst="rect">
            <a:avLst/>
          </a:prstGeom>
          <a:noFill/>
        </p:spPr>
      </p:pic>
      <p:sp>
        <p:nvSpPr>
          <p:cNvPr id="10" name="Прямоугольник 9"/>
          <p:cNvSpPr/>
          <p:nvPr/>
        </p:nvSpPr>
        <p:spPr>
          <a:xfrm>
            <a:off x="323528" y="260648"/>
            <a:ext cx="2568973" cy="584775"/>
          </a:xfrm>
          <a:prstGeom prst="rect">
            <a:avLst/>
          </a:prstGeom>
        </p:spPr>
        <p:txBody>
          <a:bodyPr wrap="none">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«картофель»</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2" name="Прямоугольник 11"/>
          <p:cNvSpPr/>
          <p:nvPr/>
        </p:nvSpPr>
        <p:spPr>
          <a:xfrm>
            <a:off x="6588224" y="332656"/>
            <a:ext cx="2232248" cy="1015663"/>
          </a:xfrm>
          <a:prstGeom prst="rect">
            <a:avLst/>
          </a:prstGeom>
          <a:blipFill>
            <a:blip r:embed="rId4"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ОТГАДАЙ ЗАГАДКУ</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И зелен и густ</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На грядке куст.</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А капни немножко – </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Под кустом … (Картошка).            </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3" name="Прямоугольник 12"/>
          <p:cNvSpPr/>
          <p:nvPr/>
        </p:nvSpPr>
        <p:spPr>
          <a:xfrm>
            <a:off x="6588224" y="1412776"/>
            <a:ext cx="2232248" cy="1015663"/>
          </a:xfrm>
          <a:prstGeom prst="rect">
            <a:avLst/>
          </a:prstGeom>
          <a:blipFill>
            <a:blip r:embed="rId4"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ОТВЕТЬ НА ВОПРОС</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Что съедобно у  свеклы: надземная часть – вершки,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или подземная -  корешки?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a:t>
            </a:r>
          </a:p>
        </p:txBody>
      </p:sp>
      <p:sp>
        <p:nvSpPr>
          <p:cNvPr id="14" name="Прямоугольник 13"/>
          <p:cNvSpPr/>
          <p:nvPr/>
        </p:nvSpPr>
        <p:spPr>
          <a:xfrm>
            <a:off x="6588224" y="2518350"/>
            <a:ext cx="2232248" cy="3970318"/>
          </a:xfrm>
          <a:prstGeom prst="rect">
            <a:avLst/>
          </a:prstGeom>
          <a:blipFill>
            <a:blip r:embed="rId4"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ПОСЛУШАЙ</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Листья, стебли и корни картофеля несъедобны, а его плоды – маленькие зеленые шарики – «яблочки», вырастающие на месте опавших цветков, - даже ядовиты. Но у картофельного куста есть необычные отростки стебля, на которых появляются сочные клубни. Мы привыкли называть их картошкой.</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В этих клубнях растение запасает питательные вещества. В них содержится крахмал и витамины. Картофель едят в вареном, жареном и печеном виде. </a:t>
            </a:r>
          </a:p>
          <a:p>
            <a:pPr algn="just"/>
            <a:endParaRPr lang="ru-RU" sz="1200" cap="none" spc="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lgn="just"/>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6" name="Скругленный прямоугольник 15">
            <a:hlinkClick r:id="" action="ppaction://hlinkshowjump?jump=nextslide"/>
          </p:cNvPr>
          <p:cNvSpPr/>
          <p:nvPr/>
        </p:nvSpPr>
        <p:spPr>
          <a:xfrm>
            <a:off x="8460432" y="6237312"/>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22222E-6 -3.7037E-6 L 0.23299 -0.22569 " pathEditMode="relative" rAng="0" ptsTypes="AA">
                                      <p:cBhvr>
                                        <p:cTn id="6" dur="2000" fill="hold"/>
                                        <p:tgtEl>
                                          <p:spTgt spid="7"/>
                                        </p:tgtEl>
                                        <p:attrNameLst>
                                          <p:attrName>ppt_x</p:attrName>
                                          <p:attrName>ppt_y</p:attrName>
                                        </p:attrNameLst>
                                      </p:cBhvr>
                                      <p:rCtr x="11600" y="-11300"/>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rctx="PPT">
                                        <p:cTn id="11" dur="indefinite"/>
                                        <p:tgtEl>
                                          <p:spTgt spid="8"/>
                                        </p:tgtEl>
                                        <p:attrNameLst>
                                          <p:attrName>style.opacity</p:attrName>
                                        </p:attrNameLst>
                                      </p:cBhvr>
                                      <p:to>
                                        <p:strVal val="0.5"/>
                                      </p:to>
                                    </p:set>
                                    <p:animEffect filter="image" prLst="opacity: 0.5">
                                      <p:cBhvr rctx="IE">
                                        <p:cTn id="12" dur="indefinite"/>
                                        <p:tgtEl>
                                          <p:spTgt spid="8"/>
                                        </p:tgtEl>
                                      </p:cBhvr>
                                    </p:animEffec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9"/>
                                        </p:tgtEl>
                                        <p:attrNameLst>
                                          <p:attrName>style.opacity</p:attrName>
                                        </p:attrNameLst>
                                      </p:cBhvr>
                                      <p:to>
                                        <p:strVal val="0.5"/>
                                      </p:to>
                                    </p:set>
                                    <p:animEffect filter="image" prLst="opacity: 0.5">
                                      <p:cBhvr rctx="IE">
                                        <p:cTn id="18" dur="indefinite"/>
                                        <p:tgtEl>
                                          <p:spTgt spid="9"/>
                                        </p:tgtEl>
                                      </p:cBhvr>
                                    </p:animEffect>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79512" y="188640"/>
            <a:ext cx="8784976" cy="6480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5122" name="Picture 2" descr="C:\Users\User\Desktop\материал по клубу\4917727_vershki_i_koreshki-11.jpg"/>
          <p:cNvPicPr>
            <a:picLocks noChangeAspect="1" noChangeArrowheads="1"/>
          </p:cNvPicPr>
          <p:nvPr/>
        </p:nvPicPr>
        <p:blipFill>
          <a:blip r:embed="rId2" cstate="print">
            <a:clrChange>
              <a:clrFrom>
                <a:srgbClr val="FEFEFE"/>
              </a:clrFrom>
              <a:clrTo>
                <a:srgbClr val="FEFEFE">
                  <a:alpha val="0"/>
                </a:srgbClr>
              </a:clrTo>
            </a:clrChange>
          </a:blip>
          <a:srcRect l="39288" t="12201" r="11741" b="15440"/>
          <a:stretch>
            <a:fillRect/>
          </a:stretch>
        </p:blipFill>
        <p:spPr bwMode="auto">
          <a:xfrm>
            <a:off x="2411760" y="260648"/>
            <a:ext cx="2304256" cy="4824536"/>
          </a:xfrm>
          <a:prstGeom prst="rect">
            <a:avLst/>
          </a:prstGeom>
          <a:noFill/>
        </p:spPr>
      </p:pic>
      <p:pic>
        <p:nvPicPr>
          <p:cNvPr id="8" name="помидор" descr="C:\Users\User\Desktop\материал по клубу\4917724_vershki_i_koreshki-8.jpg"/>
          <p:cNvPicPr>
            <a:picLocks noChangeAspect="1" noChangeArrowheads="1"/>
          </p:cNvPicPr>
          <p:nvPr/>
        </p:nvPicPr>
        <p:blipFill>
          <a:blip r:embed="rId3" cstate="print">
            <a:clrChange>
              <a:clrFrom>
                <a:srgbClr val="FFFFFF"/>
              </a:clrFrom>
              <a:clrTo>
                <a:srgbClr val="FFFFFF">
                  <a:alpha val="0"/>
                </a:srgbClr>
              </a:clrTo>
            </a:clrChange>
          </a:blip>
          <a:srcRect l="4090" t="67280" r="65303" b="12200"/>
          <a:stretch>
            <a:fillRect/>
          </a:stretch>
        </p:blipFill>
        <p:spPr bwMode="auto">
          <a:xfrm rot="21192258">
            <a:off x="2647639" y="4894478"/>
            <a:ext cx="1743352" cy="1656184"/>
          </a:xfrm>
          <a:prstGeom prst="rect">
            <a:avLst/>
          </a:prstGeom>
          <a:noFill/>
        </p:spPr>
      </p:pic>
      <p:pic>
        <p:nvPicPr>
          <p:cNvPr id="9" name="Picture 9" descr="C:\Users\User\Desktop\материал по клубу\4917724_vershki_i_koreshki-8.jpg"/>
          <p:cNvPicPr>
            <a:picLocks noChangeAspect="1" noChangeArrowheads="1"/>
          </p:cNvPicPr>
          <p:nvPr/>
        </p:nvPicPr>
        <p:blipFill>
          <a:blip r:embed="rId3" cstate="print">
            <a:clrChange>
              <a:clrFrom>
                <a:srgbClr val="FEFEFE"/>
              </a:clrFrom>
              <a:clrTo>
                <a:srgbClr val="FEFEFE">
                  <a:alpha val="0"/>
                </a:srgbClr>
              </a:clrTo>
            </a:clrChange>
          </a:blip>
          <a:srcRect l="20924" t="30368" r="34011" b="37829"/>
          <a:stretch>
            <a:fillRect/>
          </a:stretch>
        </p:blipFill>
        <p:spPr bwMode="auto">
          <a:xfrm>
            <a:off x="467544" y="4725144"/>
            <a:ext cx="1800200" cy="1800200"/>
          </a:xfrm>
          <a:prstGeom prst="rect">
            <a:avLst/>
          </a:prstGeom>
          <a:noFill/>
        </p:spPr>
      </p:pic>
      <p:pic>
        <p:nvPicPr>
          <p:cNvPr id="7" name="Picture 6" descr="C:\Users\User\Desktop\материал по клубу\4917725_vershki_i_koreshki-9.jpg"/>
          <p:cNvPicPr>
            <a:picLocks noChangeAspect="1" noChangeArrowheads="1"/>
          </p:cNvPicPr>
          <p:nvPr/>
        </p:nvPicPr>
        <p:blipFill>
          <a:blip r:embed="rId4" cstate="print">
            <a:clrChange>
              <a:clrFrom>
                <a:srgbClr val="FEFEFE"/>
              </a:clrFrom>
              <a:clrTo>
                <a:srgbClr val="FEFEFE">
                  <a:alpha val="0"/>
                </a:srgbClr>
              </a:clrTo>
            </a:clrChange>
          </a:blip>
          <a:srcRect l="8369" t="3561" r="71043" b="65120"/>
          <a:stretch>
            <a:fillRect/>
          </a:stretch>
        </p:blipFill>
        <p:spPr bwMode="auto">
          <a:xfrm>
            <a:off x="5004048" y="4509120"/>
            <a:ext cx="1068106" cy="2053444"/>
          </a:xfrm>
          <a:prstGeom prst="roundRect">
            <a:avLst/>
          </a:prstGeom>
          <a:noFill/>
        </p:spPr>
      </p:pic>
      <p:sp>
        <p:nvSpPr>
          <p:cNvPr id="10" name="Прямоугольник 9"/>
          <p:cNvSpPr/>
          <p:nvPr/>
        </p:nvSpPr>
        <p:spPr>
          <a:xfrm>
            <a:off x="323528" y="332656"/>
            <a:ext cx="1838966" cy="584775"/>
          </a:xfrm>
          <a:prstGeom prst="rect">
            <a:avLst/>
          </a:prstGeom>
        </p:spPr>
        <p:txBody>
          <a:bodyPr wrap="none">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«огурец»</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2" name="Прямоугольник 11"/>
          <p:cNvSpPr/>
          <p:nvPr/>
        </p:nvSpPr>
        <p:spPr>
          <a:xfrm>
            <a:off x="6588224" y="260648"/>
            <a:ext cx="2232248" cy="1200329"/>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ОТГАДАЙ ЗАГАДКУ</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Летом в огороде свежие, зеленые, а зимою в банке – крепкие, соленые.</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Угадайте, молодцы, как зовут нас…(Огурцы)            </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3" name="Прямоугольник 12"/>
          <p:cNvSpPr/>
          <p:nvPr/>
        </p:nvSpPr>
        <p:spPr>
          <a:xfrm>
            <a:off x="6588224" y="1556792"/>
            <a:ext cx="2232248" cy="1015663"/>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ОТВЕТЬ НА ВОПРОС</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Что съедобно у  свеклы: надземная часть – вершки,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или подземная -  корешки?</a:t>
            </a:r>
          </a:p>
          <a:p>
            <a:pPr algn="ctr"/>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 </a:t>
            </a:r>
          </a:p>
        </p:txBody>
      </p:sp>
      <p:sp>
        <p:nvSpPr>
          <p:cNvPr id="14" name="Прямоугольник 13"/>
          <p:cNvSpPr/>
          <p:nvPr/>
        </p:nvSpPr>
        <p:spPr>
          <a:xfrm>
            <a:off x="6588224" y="2420888"/>
            <a:ext cx="2232248" cy="4104456"/>
          </a:xfrm>
          <a:prstGeom prst="rect">
            <a:avLst/>
          </a:prstGeom>
          <a:blipFill>
            <a:blip r:embed="rId5"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ru-RU" sz="1200" b="1" cap="none" spc="0"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ПОСЛУШАЙ</a:t>
            </a:r>
          </a:p>
          <a:p>
            <a:pPr algn="just"/>
            <a:r>
              <a:rPr lang="ru-RU" sz="1200" dirty="0" smtClean="0">
                <a:ln w="1905"/>
                <a:effectLst>
                  <a:innerShdw blurRad="69850" dist="43180" dir="5400000">
                    <a:srgbClr val="000000">
                      <a:alpha val="65000"/>
                    </a:srgbClr>
                  </a:innerShdw>
                </a:effectLst>
                <a:latin typeface="Times New Roman" pitchFamily="18" charset="0"/>
                <a:cs typeface="Times New Roman" pitchFamily="18" charset="0"/>
              </a:rPr>
              <a:t>У огурцов используют в пищу молодые, сочные, зеленые плоды, внутри которых можно увидеть много мелких  семян. Огурчик покрытые мелкими, колючими бугорочками, вырастают на месте ярких, желтых цветов. Их не сразу заметишь среди стелющихся по земле стеблей и широких резных листьев. Родина огурца – жаркие страны, он любит тепло и влагу, поэтому в наших краях его выращивают в теплицах. Едят огурцы в свежем, соленом и маринованном виде. Питательных веществ в них много,  огурцы очень вкусны и улучшают аппетит.</a:t>
            </a:r>
            <a:endParaRPr lang="ru-RU" sz="1200" cap="none" spc="0"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6" name="Скругленный прямоугольник 15">
            <a:hlinkClick r:id="" action="ppaction://hlinkshowjump?jump=nextslide"/>
          </p:cNvPr>
          <p:cNvSpPr/>
          <p:nvPr/>
        </p:nvSpPr>
        <p:spPr>
          <a:xfrm>
            <a:off x="8460432" y="6237312"/>
            <a:ext cx="360040" cy="24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7.67808E-7 L -0.23941 -0.39084 " pathEditMode="relative" rAng="0" ptsTypes="AA">
                                      <p:cBhvr>
                                        <p:cTn id="6" dur="2000" fill="hold"/>
                                        <p:tgtEl>
                                          <p:spTgt spid="7"/>
                                        </p:tgtEl>
                                        <p:attrNameLst>
                                          <p:attrName>ppt_x</p:attrName>
                                          <p:attrName>ppt_y</p:attrName>
                                        </p:attrNameLst>
                                      </p:cBhvr>
                                      <p:rCtr x="-12000" y="-19500"/>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rctx="PPT">
                                        <p:cTn id="11" dur="indefinite"/>
                                        <p:tgtEl>
                                          <p:spTgt spid="9"/>
                                        </p:tgtEl>
                                        <p:attrNameLst>
                                          <p:attrName>style.opacity</p:attrName>
                                        </p:attrNameLst>
                                      </p:cBhvr>
                                      <p:to>
                                        <p:strVal val="0.5"/>
                                      </p:to>
                                    </p:set>
                                    <p:animEffect filter="image" prLst="opacity: 0.5">
                                      <p:cBhvr rctx="IE">
                                        <p:cTn id="12" dur="indefinite"/>
                                        <p:tgtEl>
                                          <p:spTgt spid="9"/>
                                        </p:tgtEl>
                                      </p:cBhvr>
                                    </p:animEffec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8"/>
                                        </p:tgtEl>
                                        <p:attrNameLst>
                                          <p:attrName>style.opacity</p:attrName>
                                        </p:attrNameLst>
                                      </p:cBhvr>
                                      <p:to>
                                        <p:strVal val="0.5"/>
                                      </p:to>
                                    </p:set>
                                    <p:animEffect filter="image" prLst="opacity: 0.5">
                                      <p:cBhvr rctx="IE">
                                        <p:cTn id="18"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1307</Words>
  <Application>Microsoft Office PowerPoint</Application>
  <PresentationFormat>Экран (4:3)</PresentationFormat>
  <Paragraphs>124</Paragraphs>
  <Slides>11</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cp:lastModifiedBy>
  <cp:revision>73</cp:revision>
  <dcterms:created xsi:type="dcterms:W3CDTF">2016-11-12T04:29:32Z</dcterms:created>
  <dcterms:modified xsi:type="dcterms:W3CDTF">2021-05-23T16:41:36Z</dcterms:modified>
</cp:coreProperties>
</file>