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6" r:id="rId2"/>
    <p:sldId id="413" r:id="rId3"/>
    <p:sldId id="288" r:id="rId4"/>
    <p:sldId id="379" r:id="rId5"/>
    <p:sldId id="402" r:id="rId6"/>
    <p:sldId id="403" r:id="rId7"/>
    <p:sldId id="404" r:id="rId8"/>
    <p:sldId id="390" r:id="rId9"/>
    <p:sldId id="406" r:id="rId10"/>
    <p:sldId id="407" r:id="rId11"/>
    <p:sldId id="408" r:id="rId12"/>
    <p:sldId id="409" r:id="rId13"/>
    <p:sldId id="410" r:id="rId14"/>
    <p:sldId id="411" r:id="rId15"/>
    <p:sldId id="412" r:id="rId16"/>
    <p:sldId id="26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306BA"/>
    <a:srgbClr val="CC0000"/>
    <a:srgbClr val="8E220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408" autoAdjust="0"/>
    <p:restoredTop sz="94660"/>
  </p:normalViewPr>
  <p:slideViewPr>
    <p:cSldViewPr>
      <p:cViewPr varScale="1">
        <p:scale>
          <a:sx n="106" d="100"/>
          <a:sy n="106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trips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trips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trips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strips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88913"/>
            <a:ext cx="7227888" cy="626745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36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ru-RU" sz="3600" b="1" dirty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«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Поддержка детской инициативы при планировании образовательной деятельности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buNone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None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4" name="Содержимое 3" descr="Инновационные программы в детском саду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3786190"/>
            <a:ext cx="28575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5343"/>
            <a:ext cx="8172400" cy="460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7000"/>
              </a:lnSpc>
            </a:pPr>
            <a:r>
              <a:rPr lang="ru-RU" sz="2400" b="1" dirty="0" smtClean="0">
                <a:solidFill>
                  <a:srgbClr val="AC66BB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88640"/>
            <a:ext cx="7704856" cy="3780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Непосредственное вмешательство взрослого в самостоятельную работу ребенка, может быть вызвано только поставленными педагогическими целями: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научить чему-нибудь;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конфликтами, нерешаемыми детьми;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ситуациями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когда дети просят помощи взрослого.</a:t>
            </a:r>
            <a:endParaRPr lang="ru-RU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Пользователь\Desktop\ФОТО ПРОЕКТ ПИТОМЦЫ\20161107_16464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789040"/>
            <a:ext cx="4104456" cy="27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29431641"/>
      </p:ext>
    </p:extLst>
  </p:cSld>
  <p:clrMapOvr>
    <a:masterClrMapping/>
  </p:clrMapOvr>
  <p:transition spd="slow">
    <p:strips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026" y="0"/>
            <a:ext cx="8100392" cy="530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2800" b="1" dirty="0" smtClean="0">
                <a:solidFill>
                  <a:srgbClr val="AC66BB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16632"/>
            <a:ext cx="78488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1306B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Итоговый компонент</a:t>
            </a:r>
            <a:r>
              <a:rPr lang="ru-RU" sz="2800" dirty="0">
                <a:solidFill>
                  <a:srgbClr val="1306B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дневного цикла образовательной деятельности </a:t>
            </a:r>
            <a:endParaRPr lang="ru-RU" sz="2800" dirty="0" smtClean="0">
              <a:solidFill>
                <a:srgbClr val="1306BA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2800" dirty="0" smtClean="0">
                <a:solidFill>
                  <a:srgbClr val="1306B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sz="2800" dirty="0">
                <a:solidFill>
                  <a:srgbClr val="1306B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План-дело-анализ» - </a:t>
            </a:r>
            <a:r>
              <a:rPr lang="ru-RU" sz="2800" b="1" dirty="0">
                <a:solidFill>
                  <a:srgbClr val="1306B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это итоговый сбор. </a:t>
            </a:r>
            <a:endParaRPr lang="ru-RU" sz="2800" dirty="0">
              <a:solidFill>
                <a:srgbClr val="1306BA"/>
              </a:solidFill>
            </a:endParaRPr>
          </a:p>
        </p:txBody>
      </p:sp>
      <p:pic>
        <p:nvPicPr>
          <p:cNvPr id="4" name="Рисунок 3" descr="C:\Users\Анжела\Desktop\20161111_10085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01626"/>
            <a:ext cx="3888432" cy="3151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Пользователь\Desktop\20161111_09333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924944"/>
            <a:ext cx="3960440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093379820"/>
      </p:ext>
    </p:extLst>
  </p:cSld>
  <p:clrMapOvr>
    <a:masterClrMapping/>
  </p:clrMapOvr>
  <p:transition spd="slow">
    <p:strips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2"/>
            <a:ext cx="7848872" cy="743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AC66BB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</a:pPr>
            <a:endParaRPr lang="ru-RU" sz="1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16632"/>
            <a:ext cx="7560840" cy="5205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 итогового сбора: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предъявить индивидуальные достижения и общие итоги работы в центрах активности;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организовать процесс рефлексии, обсудить насколько полученный результат соответствует задуманному, что помогло, а что мешало в достижении цели;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наметить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последовательные шаги командной работы, индивидуальных занятий.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Важная задача итогового сбора – пробудить энтузиазм детей, вселить уверенность в своих силах, уверенность, что они будут успешны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Технология «План-дело-анализ» позволяет проводить совместное с детьми планирование дня, недели, но на основе выбора ребенком тем, дел, занятий и других форм работы.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0014273"/>
      </p:ext>
    </p:extLst>
  </p:cSld>
  <p:clrMapOvr>
    <a:masterClrMapping/>
  </p:clrMapOvr>
  <p:transition spd="slow">
    <p:strips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100392" cy="1110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algn="ctr">
              <a:lnSpc>
                <a:spcPct val="107000"/>
              </a:lnSpc>
            </a:pPr>
            <a:endParaRPr lang="ru-RU" sz="3200" b="1" dirty="0" smtClean="0">
              <a:solidFill>
                <a:srgbClr val="AC66BB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5250" algn="ctr">
              <a:lnSpc>
                <a:spcPct val="107000"/>
              </a:lnSpc>
            </a:pPr>
            <a:r>
              <a:rPr lang="ru-RU" sz="3200" b="1" dirty="0" smtClean="0">
                <a:solidFill>
                  <a:srgbClr val="AC66BB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320040"/>
            <a:ext cx="7519736" cy="1884824"/>
          </a:xfrm>
        </p:spPr>
        <p:txBody>
          <a:bodyPr>
            <a:normAutofit/>
          </a:bodyPr>
          <a:lstStyle/>
          <a:p>
            <a:pPr algn="ctr"/>
            <a:r>
              <a:rPr lang="ru-RU" sz="2000" b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«Будущее должно быть заложено в настоящем.</a:t>
            </a:r>
            <a:br>
              <a:rPr lang="ru-RU" sz="2000" b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называется планом. Без него ничего в мире </a:t>
            </a:r>
            <a:br>
              <a:rPr lang="ru-RU" sz="2000" b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может быть хорошим».</a:t>
            </a:r>
            <a:br>
              <a:rPr lang="ru-RU" sz="2000" b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</a:t>
            </a:r>
            <a:r>
              <a:rPr lang="ru-RU" sz="2000" b="0" i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Лихтенберг </a:t>
            </a:r>
            <a:r>
              <a:rPr lang="ru-RU" sz="2000" b="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Георг </a:t>
            </a:r>
            <a:r>
              <a:rPr lang="ru-RU" sz="2000" b="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кристоф</a:t>
            </a:r>
            <a:endParaRPr lang="ru-RU" sz="2000" b="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http://im3-tub-ru.yandex.net/i?id=428351297-03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736" y="2996952"/>
            <a:ext cx="3917235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445430966"/>
      </p:ext>
    </p:extLst>
  </p:cSld>
  <p:clrMapOvr>
    <a:masterClrMapping/>
  </p:clrMapOvr>
  <p:transition spd="slow">
    <p:strips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04664"/>
            <a:ext cx="8100392" cy="530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algn="ctr">
              <a:lnSpc>
                <a:spcPct val="107000"/>
              </a:lnSpc>
            </a:pPr>
            <a:r>
              <a:rPr lang="ru-RU" sz="2800" b="1" dirty="0" smtClean="0">
                <a:solidFill>
                  <a:srgbClr val="AC66BB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400" i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23528" y="764704"/>
            <a:ext cx="7372672" cy="5691032"/>
          </a:xfrm>
        </p:spPr>
        <p:txBody>
          <a:bodyPr/>
          <a:lstStyle/>
          <a:p>
            <a:r>
              <a:rPr lang="ru-RU" b="1" i="1" u="sng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u="sng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рабочий документ, назначение которого – помочь в достижении намеченных задач. Без этого документа воспитатель не имеет права приступать к работе.</a:t>
            </a:r>
          </a:p>
          <a:p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Планирование воспитательно-образовательной работы основывается на </a:t>
            </a:r>
            <a:r>
              <a:rPr lang="ru-RU" sz="2400" u="sng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сотрудничестве педагога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, </a:t>
            </a:r>
            <a:r>
              <a:rPr lang="ru-RU" sz="2400" u="sng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детского коллектива и родителей, </a:t>
            </a:r>
          </a:p>
          <a:p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на </a:t>
            </a:r>
            <a:r>
              <a:rPr lang="ru-RU" sz="2400" u="sng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осмыслении ими целей и своих задач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в совместной деятельности, </a:t>
            </a:r>
          </a:p>
          <a:p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на желании сделать жизнь в детском саду </a:t>
            </a:r>
            <a:r>
              <a:rPr lang="ru-RU" sz="2400" u="sng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интересной, полезной, творческой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4222698"/>
      </p:ext>
    </p:extLst>
  </p:cSld>
  <p:clrMapOvr>
    <a:masterClrMapping/>
  </p:clrMapOvr>
  <p:transition spd="slow">
    <p:strips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2"/>
            <a:ext cx="7848872" cy="522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7000"/>
              </a:lnSpc>
            </a:pPr>
            <a:r>
              <a:rPr lang="ru-RU" sz="2800" b="1" dirty="0" smtClean="0">
                <a:solidFill>
                  <a:srgbClr val="AC66BB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imes New Roman"/>
                <a:ea typeface="Calibri"/>
                <a:cs typeface="Times New Roman"/>
              </a:rPr>
              <a:t>Как бы ни был оформлен план воспитательно-образовательной работы с детьми, он должен отвечать определенным требованиям:</a:t>
            </a:r>
            <a:r>
              <a:rPr lang="ru-RU" sz="3200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Calibri"/>
                <a:ea typeface="Calibri"/>
                <a:cs typeface="Times New Roman"/>
              </a:rPr>
              <a:t/>
            </a:r>
            <a:br>
              <a:rPr lang="ru-RU" sz="3200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155563"/>
            <a:ext cx="7499176" cy="5513797"/>
          </a:xfrm>
        </p:spPr>
        <p:txBody>
          <a:bodyPr>
            <a:normAutofit fontScale="77500" lnSpcReduction="20000"/>
          </a:bodyPr>
          <a:lstStyle/>
          <a:p>
            <a:pPr marL="0" lvl="0" indent="0">
              <a:lnSpc>
                <a:spcPct val="115000"/>
              </a:lnSpc>
              <a:spcBef>
                <a:spcPts val="0"/>
              </a:spcBef>
              <a:buClrTx/>
              <a:buSzTx/>
              <a:buNone/>
            </a:pPr>
            <a:r>
              <a:rPr lang="ru-RU" sz="1800" i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- </a:t>
            </a:r>
            <a:r>
              <a:rPr lang="ru-RU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основываться на принципе развивающего образования</a:t>
            </a:r>
            <a:r>
              <a:rPr lang="ru-RU" i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целью которого является развитие каждого ребенка;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ClrTx/>
              <a:buSzTx/>
              <a:buNone/>
            </a:pPr>
            <a:r>
              <a:rPr lang="ru-RU" i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</a:t>
            </a:r>
            <a:r>
              <a:rPr lang="ru-RU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комплексно-тематическом принципе </a:t>
            </a:r>
            <a:r>
              <a:rPr lang="ru-RU" i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построения образовательного процесса;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ClrTx/>
              <a:buSzTx/>
              <a:buNone/>
            </a:pPr>
            <a:r>
              <a:rPr lang="ru-RU" i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</a:t>
            </a:r>
            <a:r>
              <a:rPr lang="ru-RU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принципе интеграции образовательных областей </a:t>
            </a:r>
            <a:r>
              <a:rPr lang="ru-RU" i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соответствии с возрастными возможностями и особенностями воспитанников группы;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ClrTx/>
              <a:buSzTx/>
              <a:buNone/>
            </a:pPr>
            <a:r>
              <a:rPr lang="ru-RU" i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обеспечивать единство воспитательных, развивающих и обучающих целей и задач образования воспитанников, в процессе реализации которых формируются знания, умения и навыки, имеющие непосредственное отношение к развитию детей дошкольного возраста;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ClrTx/>
              <a:buSzTx/>
              <a:buNone/>
            </a:pPr>
            <a:r>
              <a:rPr lang="ru-RU" i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- планируемое содержание и формы организации детей должны </a:t>
            </a:r>
            <a:r>
              <a:rPr lang="ru-RU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соответствовать возрастным и психолого-педагогическим основам дошкольной педагогики.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При планировании и организации педагогического процесса важно учитывать, что основной формой работы с детьми дошкольного возраста и ведущим видом деятельности для них является игра.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66248082"/>
      </p:ext>
    </p:extLst>
  </p:cSld>
  <p:clrMapOvr>
    <a:masterClrMapping/>
  </p:clrMapOvr>
  <p:transition spd="slow">
    <p:strips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diets.ru/data/cache/2012jan/10/44/543960_29307-700x500.jpg"/>
          <p:cNvPicPr>
            <a:picLocks noChangeAspect="1" noChangeArrowheads="1"/>
          </p:cNvPicPr>
          <p:nvPr/>
        </p:nvPicPr>
        <p:blipFill>
          <a:blip r:embed="rId2"/>
          <a:srcRect b="888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3000372"/>
            <a:ext cx="7643866" cy="121444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5400" b="1" dirty="0" smtClean="0">
                <a:solidFill>
                  <a:schemeClr val="bg2"/>
                </a:solidFill>
              </a:rPr>
              <a:t>Спасибо </a:t>
            </a:r>
            <a:r>
              <a:rPr lang="ru-RU" sz="5400" b="1" dirty="0" smtClean="0">
                <a:solidFill>
                  <a:schemeClr val="bg2"/>
                </a:solidFill>
              </a:rPr>
              <a:t>за внимание</a:t>
            </a:r>
            <a:r>
              <a:rPr lang="ru-RU" sz="5400" b="1" dirty="0" smtClean="0">
                <a:solidFill>
                  <a:schemeClr val="bg2"/>
                </a:solidFill>
              </a:rPr>
              <a:t>!</a:t>
            </a:r>
            <a:endParaRPr lang="ru-RU" sz="54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71435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Выдержки из ФГОС ДО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642918"/>
            <a:ext cx="7929618" cy="6072230"/>
          </a:xfrm>
        </p:spPr>
        <p:txBody>
          <a:bodyPr/>
          <a:lstStyle/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3.2.1.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успешной реализации Программы должны быть обеспечены следующие психолого-педагогические условия: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построение образовательной деятельности на основе взаимодействия взрослых с детьми, ориентированного на интересы и возможности каждого ребенка и учитывающего социальную ситуацию его развития;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поддержка инициативы и самостоятельности детей в специфических для них видах деятельности;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возможность выбора детьми материалов, видов активности, участников совместной деятельности и общения;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поддержка родителей (законных представителей) в воспитании детей, охране и укреплении их здоровья, вовлечение семей непосредственно в образовательную деятельность.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strip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792088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«План-дело-анализ» </a:t>
            </a:r>
            <a:endParaRPr lang="ru-RU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Л.В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Михайловой-Свирской или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«Планируем с детьми вместе»</a:t>
            </a:r>
          </a:p>
          <a:p>
            <a:pPr algn="ctr"/>
            <a:r>
              <a:rPr lang="ru-RU" sz="28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Компоненты дневного цикла </a:t>
            </a:r>
            <a:endParaRPr lang="ru-RU" sz="2800" b="1" dirty="0" smtClean="0">
              <a:solidFill>
                <a:srgbClr val="1306B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– дело – анализ».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Данная технология обеспечивает: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детскую позицию равноправных субъектов деятельности;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влияние на выбор темы, форм работы, последовательности и продолжительности самостоятельно выбранной деятельности;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роль инициаторов, активных участников, а не исполнителей указаний взрослых;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реализацию своих интересов в разных видах деятельности.</a:t>
            </a:r>
          </a:p>
          <a:p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76672"/>
            <a:ext cx="7848872" cy="6231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1306B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Первый компонент - утренний групповой сбор. </a:t>
            </a:r>
            <a:r>
              <a:rPr lang="ru-RU" sz="2800" dirty="0">
                <a:solidFill>
                  <a:srgbClr val="1306B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800" dirty="0">
              <a:solidFill>
                <a:srgbClr val="1306BA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i="1" dirty="0" smtClean="0">
                <a:solidFill>
                  <a:srgbClr val="1306B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Выбор </a:t>
            </a:r>
            <a:r>
              <a:rPr lang="ru-RU" sz="2800" b="1" i="1" dirty="0">
                <a:solidFill>
                  <a:srgbClr val="1306B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темы </a:t>
            </a:r>
            <a:r>
              <a:rPr lang="ru-RU" sz="2800" b="1" i="1" dirty="0" smtClean="0">
                <a:solidFill>
                  <a:srgbClr val="1306B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проекта.</a:t>
            </a:r>
            <a:r>
              <a:rPr lang="ru-RU" sz="2800" b="1" i="1" dirty="0" smtClean="0">
                <a:solidFill>
                  <a:srgbClr val="1306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i="1" dirty="0" smtClean="0">
              <a:solidFill>
                <a:srgbClr val="1306BA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20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вызывает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интерес.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 полезна, дает детям знания, необходимые в данном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возрасте.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 предлагается для установления логических связей на уровне понятий, знаний, навыков.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 предлагается для исследования: наблюдения, поиска информации, деятельности, содействует в активном участии детей в формировании новых знаний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20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Способы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выбора предстоящей темы: голосование, мотивация на основе подхватывания и проговаривания пока ещё не оформленных детских идей, скомпонованная в определённом месте наглядная информация («точка удивления», тематическая выставка), чтение, экскурсии, использование специальной методики – модели трёх вопросов. 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9205722"/>
      </p:ext>
    </p:extLst>
  </p:cSld>
  <p:clrMapOvr>
    <a:masterClrMapping/>
  </p:clrMapOvr>
  <p:transition spd="slow">
    <p:strips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7992888" cy="460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rgbClr val="AC66BB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rgbClr val="AC66BB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88640"/>
            <a:ext cx="7848872" cy="522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solidFill>
                  <a:srgbClr val="1306B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МОДЕЛЬ ТРЕХ ВОПРОСОВ</a:t>
            </a:r>
            <a:endParaRPr lang="ru-RU" sz="2800" i="1" dirty="0">
              <a:solidFill>
                <a:srgbClr val="1306B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:\Users\Анжела\Desktop\ФОТО ПРОЕКТ ПИТОМЦЫ\20161109_16471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5596" y="1124744"/>
            <a:ext cx="6336704" cy="504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694823345"/>
      </p:ext>
    </p:extLst>
  </p:cSld>
  <p:clrMapOvr>
    <a:masterClrMapping/>
  </p:clrMapOvr>
  <p:transition spd="slow">
    <p:strips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70063"/>
            <a:ext cx="8100392" cy="530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0"/>
            <a:ext cx="7992888" cy="399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solidFill>
                  <a:srgbClr val="AC66BB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rgbClr val="AC66BB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60648"/>
            <a:ext cx="7776864" cy="7007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1306B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 время утреннего круга проходит совместное планирование видов деятельности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(места работы, материала, партнёрства и пр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Правила ведения записей: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записи выполняются печатными буквами;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обязательно фиксируется имя автора;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предложения детей не подвергаются литературной обработке, что позволяет сохранить логику мышления и стиль речи автора;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идеи детей и идеи взрослых записываются фломастерами разных цветов;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договорённости устанавливаются особые пометки о выполненных пунктах плана.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6221469"/>
      </p:ext>
    </p:extLst>
  </p:cSld>
  <p:clrMapOvr>
    <a:masterClrMapping/>
  </p:clrMapOvr>
  <p:transition spd="slow">
    <p:strips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7591744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 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412776"/>
            <a:ext cx="756084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algn="just">
              <a:spcBef>
                <a:spcPts val="600"/>
              </a:spcBef>
              <a:buClr>
                <a:srgbClr val="B13F9A"/>
              </a:buClr>
              <a:buSzPct val="73000"/>
            </a:pPr>
            <a:r>
              <a:rPr lang="ru-RU" sz="2000" dirty="0" smtClean="0">
                <a:solidFill>
                  <a:srgbClr val="002060"/>
                </a:solidFill>
              </a:rPr>
              <a:t> </a:t>
            </a:r>
            <a:endParaRPr lang="ru-RU" sz="2000" b="1" dirty="0" smtClean="0">
              <a:solidFill>
                <a:srgbClr val="CC0000"/>
              </a:solidFill>
            </a:endParaRPr>
          </a:p>
          <a:p>
            <a:pPr marL="274320" indent="-274320" algn="just">
              <a:spcBef>
                <a:spcPts val="600"/>
              </a:spcBef>
              <a:buClr>
                <a:srgbClr val="B13F9A"/>
              </a:buClr>
              <a:buSzPct val="73000"/>
            </a:pPr>
            <a:endParaRPr lang="ru-RU" sz="2000" dirty="0">
              <a:solidFill>
                <a:srgbClr val="FF0000"/>
              </a:solidFill>
            </a:endParaRPr>
          </a:p>
          <a:p>
            <a:pPr marL="274320" indent="-274320" algn="just">
              <a:spcBef>
                <a:spcPts val="600"/>
              </a:spcBef>
              <a:buClr>
                <a:srgbClr val="B13F9A"/>
              </a:buClr>
              <a:buSzPct val="73000"/>
            </a:pP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C:\Users\Анжела\Desktop\ФОТО ПРОЕКТ ПИТОМЦЫ\20161110_11433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0215" y="620688"/>
            <a:ext cx="7127465" cy="5616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069146283"/>
      </p:ext>
    </p:extLst>
  </p:cSld>
  <p:clrMapOvr>
    <a:masterClrMapping/>
  </p:clrMapOvr>
  <p:transition spd="slow">
    <p:strips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91880" y="561960"/>
            <a:ext cx="7239000" cy="609857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Рисунок 3" descr="https://www.maam.ru/upload/blogs/detsad-480580-1546684987.jpg"/>
          <p:cNvPicPr/>
          <p:nvPr/>
        </p:nvPicPr>
        <p:blipFill rotWithShape="1">
          <a:blip r:embed="rId2"/>
          <a:srcRect l="-10554" t="29139" r="15366" b="-281"/>
          <a:stretch/>
        </p:blipFill>
        <p:spPr bwMode="auto">
          <a:xfrm>
            <a:off x="107504" y="1496364"/>
            <a:ext cx="7128792" cy="45415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88640"/>
            <a:ext cx="7776864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1306B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 доработки взрослыми план будет иметь </a:t>
            </a:r>
            <a:r>
              <a:rPr lang="ru-RU" sz="2400" b="1">
                <a:solidFill>
                  <a:srgbClr val="1306B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следующий </a:t>
            </a:r>
            <a:r>
              <a:rPr lang="ru-RU" sz="2400" b="1" smtClean="0">
                <a:solidFill>
                  <a:srgbClr val="1306B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</a:t>
            </a:r>
            <a:endParaRPr lang="ru-RU" sz="2400" b="1" dirty="0">
              <a:solidFill>
                <a:srgbClr val="1306B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1306B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b="1" dirty="0">
              <a:solidFill>
                <a:srgbClr val="1306BA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2587642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8748464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7000"/>
              </a:lnSpc>
            </a:pPr>
            <a:r>
              <a:rPr lang="ru-RU" sz="2800" b="1" dirty="0" smtClean="0">
                <a:solidFill>
                  <a:srgbClr val="AC66BB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800" i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81003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1306B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Второй компонент – индивидуальная или совместная деятельность в центрах активности. </a:t>
            </a:r>
            <a:endParaRPr lang="ru-RU" sz="2800" dirty="0">
              <a:solidFill>
                <a:srgbClr val="1306BA"/>
              </a:solidFill>
            </a:endParaRPr>
          </a:p>
        </p:txBody>
      </p:sp>
      <p:pic>
        <p:nvPicPr>
          <p:cNvPr id="4" name="Рисунок 3" descr="C:\Users\Пользователь\Desktop\ФОТО ПРОЕКТ ПИТОМЦЫ\20161107_16442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816" y="930637"/>
            <a:ext cx="3888432" cy="2954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Пользователь\Desktop\ФОТО ПРОЕКТ ПИТОМЦЫ\20161107_16481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8994" y="1484784"/>
            <a:ext cx="3240360" cy="4439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Пользователь\Desktop\ФОТО ПРОЕКТ ПИТОМЦЫ\20161109_12363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0987" y="3901349"/>
            <a:ext cx="3816424" cy="2703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159790816"/>
      </p:ext>
    </p:extLst>
  </p:cSld>
  <p:clrMapOvr>
    <a:masterClrMapping/>
  </p:clrMapOvr>
  <p:transition spd="slow">
    <p:strips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2066</TotalTime>
  <Words>721</Words>
  <Application>Microsoft Office PowerPoint</Application>
  <PresentationFormat>Экран (4:3)</PresentationFormat>
  <Paragraphs>81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Изящная</vt:lpstr>
      <vt:lpstr>Слайд 1</vt:lpstr>
      <vt:lpstr>Выдержки из ФГОС ДО</vt:lpstr>
      <vt:lpstr>Слайд 3</vt:lpstr>
      <vt:lpstr>Слайд 4</vt:lpstr>
      <vt:lpstr>Слайд 5</vt:lpstr>
      <vt:lpstr>Слайд 6</vt:lpstr>
      <vt:lpstr>                          </vt:lpstr>
      <vt:lpstr>Слайд 8</vt:lpstr>
      <vt:lpstr>Слайд 9</vt:lpstr>
      <vt:lpstr>Слайд 10</vt:lpstr>
      <vt:lpstr>Слайд 11</vt:lpstr>
      <vt:lpstr>Слайд 12</vt:lpstr>
      <vt:lpstr>«Будущее должно быть заложено в настоящем. Это называется планом. Без него ничего в мире  не может быть хорошим».                                                         Лихтенберг Георг кристоф</vt:lpstr>
      <vt:lpstr>Слайд 14</vt:lpstr>
      <vt:lpstr>Как бы ни был оформлен план воспитательно-образовательной работы с детьми, он должен отвечать определенным требованиям: 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Олеся Дрень</dc:creator>
  <cp:lastModifiedBy>Екатерина</cp:lastModifiedBy>
  <cp:revision>214</cp:revision>
  <dcterms:modified xsi:type="dcterms:W3CDTF">2019-11-13T08:01:12Z</dcterms:modified>
</cp:coreProperties>
</file>