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66" d="100"/>
          <a:sy n="66" d="100"/>
        </p:scale>
        <p:origin x="84" y="22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524000" y="1122363"/>
            <a:ext cx="9144000" cy="2387600"/>
          </a:xfrm>
        </p:spPr>
        <p:txBody>
          <a:bodyPr anchor="b"/>
          <a:lstStyle>
            <a:lvl1pPr algn="ctr">
              <a:defRPr sz="6000"/>
            </a:lvl1pPr>
          </a:lstStyle>
          <a:p>
            <a:r>
              <a:rPr lang="ru-RU" smtClean="0"/>
              <a:t>Образец заголовка</a:t>
            </a:r>
            <a:endParaRPr lang="ru-RU"/>
          </a:p>
        </p:txBody>
      </p:sp>
      <p:sp>
        <p:nvSpPr>
          <p:cNvPr id="3" name="Подзаголовок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B03F373C-639E-4FA5-9CBE-80B32B8E2A68}" type="datetimeFigureOut">
              <a:rPr lang="ru-RU" smtClean="0"/>
              <a:t>пт 22.01.21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89BF44-DAF8-4F6C-B595-0D3D31E8DF43}" type="slidenum">
              <a:rPr lang="ru-RU" smtClean="0"/>
              <a:t>‹#›</a:t>
            </a:fld>
            <a:endParaRPr lang="ru-RU"/>
          </a:p>
        </p:txBody>
      </p:sp>
    </p:spTree>
    <p:extLst>
      <p:ext uri="{BB962C8B-B14F-4D97-AF65-F5344CB8AC3E}">
        <p14:creationId xmlns:p14="http://schemas.microsoft.com/office/powerpoint/2010/main" val="25014809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03F373C-639E-4FA5-9CBE-80B32B8E2A68}" type="datetimeFigureOut">
              <a:rPr lang="ru-RU" smtClean="0"/>
              <a:t>пт 22.01.21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89BF44-DAF8-4F6C-B595-0D3D31E8DF43}" type="slidenum">
              <a:rPr lang="ru-RU" smtClean="0"/>
              <a:t>‹#›</a:t>
            </a:fld>
            <a:endParaRPr lang="ru-RU"/>
          </a:p>
        </p:txBody>
      </p:sp>
    </p:spTree>
    <p:extLst>
      <p:ext uri="{BB962C8B-B14F-4D97-AF65-F5344CB8AC3E}">
        <p14:creationId xmlns:p14="http://schemas.microsoft.com/office/powerpoint/2010/main" val="9331450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8724900" y="365125"/>
            <a:ext cx="2628900" cy="5811838"/>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838200" y="365125"/>
            <a:ext cx="7734300" cy="5811838"/>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03F373C-639E-4FA5-9CBE-80B32B8E2A68}" type="datetimeFigureOut">
              <a:rPr lang="ru-RU" smtClean="0"/>
              <a:t>пт 22.01.21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89BF44-DAF8-4F6C-B595-0D3D31E8DF43}" type="slidenum">
              <a:rPr lang="ru-RU" smtClean="0"/>
              <a:t>‹#›</a:t>
            </a:fld>
            <a:endParaRPr lang="ru-RU"/>
          </a:p>
        </p:txBody>
      </p:sp>
    </p:spTree>
    <p:extLst>
      <p:ext uri="{BB962C8B-B14F-4D97-AF65-F5344CB8AC3E}">
        <p14:creationId xmlns:p14="http://schemas.microsoft.com/office/powerpoint/2010/main" val="18678113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B03F373C-639E-4FA5-9CBE-80B32B8E2A68}" type="datetimeFigureOut">
              <a:rPr lang="ru-RU" smtClean="0"/>
              <a:t>пт 22.01.21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89BF44-DAF8-4F6C-B595-0D3D31E8DF43}" type="slidenum">
              <a:rPr lang="ru-RU" smtClean="0"/>
              <a:t>‹#›</a:t>
            </a:fld>
            <a:endParaRPr lang="ru-RU"/>
          </a:p>
        </p:txBody>
      </p:sp>
    </p:spTree>
    <p:extLst>
      <p:ext uri="{BB962C8B-B14F-4D97-AF65-F5344CB8AC3E}">
        <p14:creationId xmlns:p14="http://schemas.microsoft.com/office/powerpoint/2010/main" val="4256971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1850" y="1709738"/>
            <a:ext cx="10515600" cy="2852737"/>
          </a:xfrm>
        </p:spPr>
        <p:txBody>
          <a:bodyPr anchor="b"/>
          <a:lstStyle>
            <a:lvl1pPr>
              <a:defRPr sz="6000"/>
            </a:lvl1pPr>
          </a:lstStyle>
          <a:p>
            <a:r>
              <a:rPr lang="ru-RU" smtClean="0"/>
              <a:t>Образец заголовка</a:t>
            </a:r>
            <a:endParaRPr lang="ru-RU"/>
          </a:p>
        </p:txBody>
      </p:sp>
      <p:sp>
        <p:nvSpPr>
          <p:cNvPr id="3" name="Текст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B03F373C-639E-4FA5-9CBE-80B32B8E2A68}" type="datetimeFigureOut">
              <a:rPr lang="ru-RU" smtClean="0"/>
              <a:t>пт 22.01.21</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1989BF44-DAF8-4F6C-B595-0D3D31E8DF43}" type="slidenum">
              <a:rPr lang="ru-RU" smtClean="0"/>
              <a:t>‹#›</a:t>
            </a:fld>
            <a:endParaRPr lang="ru-RU"/>
          </a:p>
        </p:txBody>
      </p:sp>
    </p:spTree>
    <p:extLst>
      <p:ext uri="{BB962C8B-B14F-4D97-AF65-F5344CB8AC3E}">
        <p14:creationId xmlns:p14="http://schemas.microsoft.com/office/powerpoint/2010/main" val="37263288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Объект 2"/>
          <p:cNvSpPr>
            <a:spLocks noGrp="1"/>
          </p:cNvSpPr>
          <p:nvPr>
            <p:ph sz="half" idx="1"/>
          </p:nvPr>
        </p:nvSpPr>
        <p:spPr>
          <a:xfrm>
            <a:off x="838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Объект 3"/>
          <p:cNvSpPr>
            <a:spLocks noGrp="1"/>
          </p:cNvSpPr>
          <p:nvPr>
            <p:ph sz="half" idx="2"/>
          </p:nvPr>
        </p:nvSpPr>
        <p:spPr>
          <a:xfrm>
            <a:off x="6172200" y="1825625"/>
            <a:ext cx="5181600" cy="435133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B03F373C-639E-4FA5-9CBE-80B32B8E2A68}" type="datetimeFigureOut">
              <a:rPr lang="ru-RU" smtClean="0"/>
              <a:t>пт 22.01.21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89BF44-DAF8-4F6C-B595-0D3D31E8DF43}" type="slidenum">
              <a:rPr lang="ru-RU" smtClean="0"/>
              <a:t>‹#›</a:t>
            </a:fld>
            <a:endParaRPr lang="ru-RU"/>
          </a:p>
        </p:txBody>
      </p:sp>
    </p:spTree>
    <p:extLst>
      <p:ext uri="{BB962C8B-B14F-4D97-AF65-F5344CB8AC3E}">
        <p14:creationId xmlns:p14="http://schemas.microsoft.com/office/powerpoint/2010/main" val="36405668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365125"/>
            <a:ext cx="10515600" cy="1325563"/>
          </a:xfrm>
        </p:spPr>
        <p:txBody>
          <a:bodyPr/>
          <a:lstStyle/>
          <a:p>
            <a:r>
              <a:rPr lang="ru-RU" smtClean="0"/>
              <a:t>Образец заголовка</a:t>
            </a:r>
            <a:endParaRPr lang="ru-RU"/>
          </a:p>
        </p:txBody>
      </p:sp>
      <p:sp>
        <p:nvSpPr>
          <p:cNvPr id="3" name="Текст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Объект 3"/>
          <p:cNvSpPr>
            <a:spLocks noGrp="1"/>
          </p:cNvSpPr>
          <p:nvPr>
            <p:ph sz="half" idx="2"/>
          </p:nvPr>
        </p:nvSpPr>
        <p:spPr>
          <a:xfrm>
            <a:off x="839788" y="2505075"/>
            <a:ext cx="5157787"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Объект 5"/>
          <p:cNvSpPr>
            <a:spLocks noGrp="1"/>
          </p:cNvSpPr>
          <p:nvPr>
            <p:ph sz="quarter" idx="4"/>
          </p:nvPr>
        </p:nvSpPr>
        <p:spPr>
          <a:xfrm>
            <a:off x="6172200" y="2505075"/>
            <a:ext cx="5183188" cy="3684588"/>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B03F373C-639E-4FA5-9CBE-80B32B8E2A68}" type="datetimeFigureOut">
              <a:rPr lang="ru-RU" smtClean="0"/>
              <a:t>пт 22.01.21</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1989BF44-DAF8-4F6C-B595-0D3D31E8DF43}" type="slidenum">
              <a:rPr lang="ru-RU" smtClean="0"/>
              <a:t>‹#›</a:t>
            </a:fld>
            <a:endParaRPr lang="ru-RU"/>
          </a:p>
        </p:txBody>
      </p:sp>
    </p:spTree>
    <p:extLst>
      <p:ext uri="{BB962C8B-B14F-4D97-AF65-F5344CB8AC3E}">
        <p14:creationId xmlns:p14="http://schemas.microsoft.com/office/powerpoint/2010/main" val="6245445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B03F373C-639E-4FA5-9CBE-80B32B8E2A68}" type="datetimeFigureOut">
              <a:rPr lang="ru-RU" smtClean="0"/>
              <a:t>пт 22.01.21</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1989BF44-DAF8-4F6C-B595-0D3D31E8DF43}" type="slidenum">
              <a:rPr lang="ru-RU" smtClean="0"/>
              <a:t>‹#›</a:t>
            </a:fld>
            <a:endParaRPr lang="ru-RU"/>
          </a:p>
        </p:txBody>
      </p:sp>
    </p:spTree>
    <p:extLst>
      <p:ext uri="{BB962C8B-B14F-4D97-AF65-F5344CB8AC3E}">
        <p14:creationId xmlns:p14="http://schemas.microsoft.com/office/powerpoint/2010/main" val="3080895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B03F373C-639E-4FA5-9CBE-80B32B8E2A68}" type="datetimeFigureOut">
              <a:rPr lang="ru-RU" smtClean="0"/>
              <a:t>пт 22.01.21</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1989BF44-DAF8-4F6C-B595-0D3D31E8DF43}" type="slidenum">
              <a:rPr lang="ru-RU" smtClean="0"/>
              <a:t>‹#›</a:t>
            </a:fld>
            <a:endParaRPr lang="ru-RU"/>
          </a:p>
        </p:txBody>
      </p:sp>
    </p:spTree>
    <p:extLst>
      <p:ext uri="{BB962C8B-B14F-4D97-AF65-F5344CB8AC3E}">
        <p14:creationId xmlns:p14="http://schemas.microsoft.com/office/powerpoint/2010/main" val="25512199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Объект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03F373C-639E-4FA5-9CBE-80B32B8E2A68}" type="datetimeFigureOut">
              <a:rPr lang="ru-RU" smtClean="0"/>
              <a:t>пт 22.01.21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89BF44-DAF8-4F6C-B595-0D3D31E8DF43}" type="slidenum">
              <a:rPr lang="ru-RU" smtClean="0"/>
              <a:t>‹#›</a:t>
            </a:fld>
            <a:endParaRPr lang="ru-RU"/>
          </a:p>
        </p:txBody>
      </p:sp>
    </p:spTree>
    <p:extLst>
      <p:ext uri="{BB962C8B-B14F-4D97-AF65-F5344CB8AC3E}">
        <p14:creationId xmlns:p14="http://schemas.microsoft.com/office/powerpoint/2010/main" val="39303919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9788" y="457200"/>
            <a:ext cx="3932237" cy="1600200"/>
          </a:xfrm>
        </p:spPr>
        <p:txBody>
          <a:bodyPr anchor="b"/>
          <a:lstStyle>
            <a:lvl1pPr>
              <a:defRPr sz="3200"/>
            </a:lvl1pPr>
          </a:lstStyle>
          <a:p>
            <a:r>
              <a:rPr lang="ru-RU" smtClean="0"/>
              <a:t>Образец заголовка</a:t>
            </a:r>
            <a:endParaRPr lang="ru-RU"/>
          </a:p>
        </p:txBody>
      </p:sp>
      <p:sp>
        <p:nvSpPr>
          <p:cNvPr id="3" name="Рисунок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ru-RU" smtClean="0"/>
              <a:t>Образец текста</a:t>
            </a:r>
          </a:p>
        </p:txBody>
      </p:sp>
      <p:sp>
        <p:nvSpPr>
          <p:cNvPr id="5" name="Дата 4"/>
          <p:cNvSpPr>
            <a:spLocks noGrp="1"/>
          </p:cNvSpPr>
          <p:nvPr>
            <p:ph type="dt" sz="half" idx="10"/>
          </p:nvPr>
        </p:nvSpPr>
        <p:spPr/>
        <p:txBody>
          <a:bodyPr/>
          <a:lstStyle/>
          <a:p>
            <a:fld id="{B03F373C-639E-4FA5-9CBE-80B32B8E2A68}" type="datetimeFigureOut">
              <a:rPr lang="ru-RU" smtClean="0"/>
              <a:t>пт 22.01.21</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1989BF44-DAF8-4F6C-B595-0D3D31E8DF43}" type="slidenum">
              <a:rPr lang="ru-RU" smtClean="0"/>
              <a:t>‹#›</a:t>
            </a:fld>
            <a:endParaRPr lang="ru-RU"/>
          </a:p>
        </p:txBody>
      </p:sp>
    </p:spTree>
    <p:extLst>
      <p:ext uri="{BB962C8B-B14F-4D97-AF65-F5344CB8AC3E}">
        <p14:creationId xmlns:p14="http://schemas.microsoft.com/office/powerpoint/2010/main" val="332261596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03F373C-639E-4FA5-9CBE-80B32B8E2A68}" type="datetimeFigureOut">
              <a:rPr lang="ru-RU" smtClean="0"/>
              <a:t>пт 22.01.21</a:t>
            </a:fld>
            <a:endParaRPr lang="ru-RU"/>
          </a:p>
        </p:txBody>
      </p:sp>
      <p:sp>
        <p:nvSpPr>
          <p:cNvPr id="5" name="Нижний колонтитул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989BF44-DAF8-4F6C-B595-0D3D31E8DF43}" type="slidenum">
              <a:rPr lang="ru-RU" smtClean="0"/>
              <a:t>‹#›</a:t>
            </a:fld>
            <a:endParaRPr lang="ru-RU"/>
          </a:p>
        </p:txBody>
      </p:sp>
    </p:spTree>
    <p:extLst>
      <p:ext uri="{BB962C8B-B14F-4D97-AF65-F5344CB8AC3E}">
        <p14:creationId xmlns:p14="http://schemas.microsoft.com/office/powerpoint/2010/main" val="28090955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769257" y="0"/>
            <a:ext cx="10784114" cy="1262743"/>
          </a:xfrm>
        </p:spPr>
        <p:txBody>
          <a:bodyPr>
            <a:normAutofit/>
          </a:bodyPr>
          <a:lstStyle/>
          <a:p>
            <a:r>
              <a:rPr lang="ru-RU" b="1" dirty="0" smtClean="0"/>
              <a:t>Антикоррупционная политика </a:t>
            </a:r>
            <a:endParaRPr lang="ru-RU" b="1" dirty="0"/>
          </a:p>
        </p:txBody>
      </p:sp>
      <p:sp>
        <p:nvSpPr>
          <p:cNvPr id="3" name="Подзаголовок 2"/>
          <p:cNvSpPr>
            <a:spLocks noGrp="1"/>
          </p:cNvSpPr>
          <p:nvPr>
            <p:ph type="subTitle" idx="1"/>
          </p:nvPr>
        </p:nvSpPr>
        <p:spPr>
          <a:xfrm>
            <a:off x="5457373" y="3297123"/>
            <a:ext cx="6480628" cy="3269343"/>
          </a:xfrm>
        </p:spPr>
        <p:txBody>
          <a:bodyPr>
            <a:normAutofit fontScale="92500"/>
          </a:bodyPr>
          <a:lstStyle/>
          <a:p>
            <a:endParaRPr lang="ru-RU" dirty="0" smtClean="0"/>
          </a:p>
          <a:p>
            <a:endParaRPr lang="ru-RU" dirty="0"/>
          </a:p>
          <a:p>
            <a:r>
              <a:rPr lang="ru-RU" sz="4800" dirty="0" smtClean="0"/>
              <a:t>Семинар-практикум для </a:t>
            </a:r>
          </a:p>
          <a:p>
            <a:r>
              <a:rPr lang="ru-RU" sz="4800" dirty="0" smtClean="0"/>
              <a:t>работников МБДОУ №37</a:t>
            </a:r>
            <a:endParaRPr lang="ru-RU" sz="4800" dirty="0"/>
          </a:p>
        </p:txBody>
      </p:sp>
      <p:pic>
        <p:nvPicPr>
          <p:cNvPr id="4" name="Рисунок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769257" y="1785257"/>
            <a:ext cx="4477589" cy="2965676"/>
          </a:xfrm>
          <a:prstGeom prst="rect">
            <a:avLst/>
          </a:prstGeom>
        </p:spPr>
      </p:pic>
    </p:spTree>
    <p:extLst>
      <p:ext uri="{BB962C8B-B14F-4D97-AF65-F5344CB8AC3E}">
        <p14:creationId xmlns:p14="http://schemas.microsoft.com/office/powerpoint/2010/main" val="23945091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217714" y="246743"/>
            <a:ext cx="11756572" cy="6487886"/>
          </a:xfrm>
        </p:spPr>
        <p:txBody>
          <a:bodyPr/>
          <a:lstStyle/>
          <a:p>
            <a:pPr marL="0" indent="0" algn="ctr">
              <a:buNone/>
            </a:pPr>
            <a:r>
              <a:rPr lang="ru-RU" sz="4000" b="1" dirty="0" smtClean="0"/>
              <a:t>Основные признаки </a:t>
            </a:r>
          </a:p>
          <a:p>
            <a:pPr marL="0" indent="0" algn="ctr">
              <a:buNone/>
            </a:pPr>
            <a:r>
              <a:rPr lang="ru-RU" sz="4000" b="1" dirty="0" smtClean="0"/>
              <a:t>коррупционного действия </a:t>
            </a:r>
          </a:p>
          <a:p>
            <a:r>
              <a:rPr lang="ru-RU" dirty="0" smtClean="0"/>
              <a:t>Обоюдное </a:t>
            </a:r>
            <a:r>
              <a:rPr lang="ru-RU" dirty="0"/>
              <a:t>согласие участников действия. </a:t>
            </a:r>
            <a:endParaRPr lang="ru-RU" dirty="0" smtClean="0"/>
          </a:p>
          <a:p>
            <a:r>
              <a:rPr lang="ru-RU" dirty="0" smtClean="0"/>
              <a:t>Наличие </a:t>
            </a:r>
            <a:r>
              <a:rPr lang="ru-RU" dirty="0"/>
              <a:t>взаимных обязательств. </a:t>
            </a:r>
            <a:endParaRPr lang="ru-RU" dirty="0" smtClean="0"/>
          </a:p>
          <a:p>
            <a:r>
              <a:rPr lang="ru-RU" dirty="0" smtClean="0"/>
              <a:t>Получение </a:t>
            </a:r>
            <a:r>
              <a:rPr lang="ru-RU" dirty="0"/>
              <a:t>определенных выгод и преимуществ обеими сторонами. </a:t>
            </a:r>
            <a:endParaRPr lang="ru-RU" dirty="0" smtClean="0"/>
          </a:p>
          <a:p>
            <a:r>
              <a:rPr lang="ru-RU" dirty="0" smtClean="0"/>
              <a:t>Принимаемое </a:t>
            </a:r>
            <a:r>
              <a:rPr lang="ru-RU" dirty="0"/>
              <a:t>решение нарушает закон или противоречит моральным нормам. </a:t>
            </a:r>
            <a:endParaRPr lang="ru-RU" dirty="0" smtClean="0"/>
          </a:p>
          <a:p>
            <a:r>
              <a:rPr lang="ru-RU" dirty="0" smtClean="0"/>
              <a:t>Сознательное </a:t>
            </a:r>
            <a:r>
              <a:rPr lang="ru-RU" dirty="0"/>
              <a:t>подчинение общих интересов личной выгоде. </a:t>
            </a:r>
            <a:endParaRPr lang="ru-RU" dirty="0" smtClean="0"/>
          </a:p>
          <a:p>
            <a:r>
              <a:rPr lang="ru-RU" dirty="0" smtClean="0"/>
              <a:t>Обе </a:t>
            </a:r>
            <a:r>
              <a:rPr lang="ru-RU" dirty="0"/>
              <a:t>стороны стремятся скрыть свои действия.</a:t>
            </a:r>
          </a:p>
          <a:p>
            <a:endParaRPr lang="ru-RU" dirty="0"/>
          </a:p>
        </p:txBody>
      </p:sp>
    </p:spTree>
    <p:extLst>
      <p:ext uri="{BB962C8B-B14F-4D97-AF65-F5344CB8AC3E}">
        <p14:creationId xmlns:p14="http://schemas.microsoft.com/office/powerpoint/2010/main" val="35457000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319314" y="261256"/>
            <a:ext cx="11669486" cy="6596743"/>
          </a:xfrm>
        </p:spPr>
        <p:txBody>
          <a:bodyPr/>
          <a:lstStyle/>
          <a:p>
            <a:pPr algn="just"/>
            <a:r>
              <a:rPr lang="ru-RU" sz="4000" dirty="0"/>
              <a:t>Антикоррупционная политика учреждения разработана и принята во исполнение подпункта «б» пункта 25 Указа Президента Российской Федерации от 2 апреля 2013 г. N 309 «О мерах по реализации отдельных положений Федерального закона «О противодействии коррупции», в соответствии со статьей 13.3 Федерального закона от 25 декабря 2008 г. N 273-ФЗ «О противодействии коррупции», в соответствии с Методическими указаниями Минтруда РФ от 08.11.2013 г., Уставом учреждения и другими локальными актами</a:t>
            </a:r>
          </a:p>
          <a:p>
            <a:endParaRPr lang="ru-RU" dirty="0"/>
          </a:p>
        </p:txBody>
      </p:sp>
    </p:spTree>
    <p:extLst>
      <p:ext uri="{BB962C8B-B14F-4D97-AF65-F5344CB8AC3E}">
        <p14:creationId xmlns:p14="http://schemas.microsoft.com/office/powerpoint/2010/main" val="105548381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290286" y="188686"/>
            <a:ext cx="11684000" cy="6487885"/>
          </a:xfrm>
        </p:spPr>
        <p:txBody>
          <a:bodyPr>
            <a:normAutofit lnSpcReduction="10000"/>
          </a:bodyPr>
          <a:lstStyle/>
          <a:p>
            <a:pPr marL="0" indent="0" algn="ctr">
              <a:buNone/>
            </a:pPr>
            <a:r>
              <a:rPr lang="ru-RU" sz="4000" dirty="0"/>
              <a:t>Задачами антикоррупционной политики являются: </a:t>
            </a:r>
            <a:endParaRPr lang="ru-RU" sz="4000" dirty="0" smtClean="0"/>
          </a:p>
          <a:p>
            <a:pPr marL="0" indent="0" algn="just">
              <a:buNone/>
            </a:pPr>
            <a:endParaRPr lang="ru-RU" sz="4000" dirty="0" smtClean="0"/>
          </a:p>
          <a:p>
            <a:pPr algn="just"/>
            <a:r>
              <a:rPr lang="ru-RU" sz="4000" dirty="0" smtClean="0"/>
              <a:t>информирование </a:t>
            </a:r>
            <a:r>
              <a:rPr lang="ru-RU" sz="4000" dirty="0"/>
              <a:t>работников организации о нормативно-правовом обеспечении работы по противодействию коррупции и ответственности за совершение коррупционных правонарушений; </a:t>
            </a:r>
            <a:endParaRPr lang="ru-RU" sz="4000" dirty="0" smtClean="0"/>
          </a:p>
          <a:p>
            <a:pPr algn="just"/>
            <a:r>
              <a:rPr lang="ru-RU" sz="4000" dirty="0" smtClean="0"/>
              <a:t>определение </a:t>
            </a:r>
            <a:r>
              <a:rPr lang="ru-RU" sz="4000" dirty="0"/>
              <a:t>основных принципов противодействия коррупции в </a:t>
            </a:r>
            <a:r>
              <a:rPr lang="ru-RU" sz="4000" dirty="0" smtClean="0"/>
              <a:t>организации;</a:t>
            </a:r>
          </a:p>
          <a:p>
            <a:pPr algn="just"/>
            <a:r>
              <a:rPr lang="ru-RU" sz="4000" dirty="0" smtClean="0"/>
              <a:t>определение должностных лиц, ответственных за профилактику коррупционных и иных правонарушений; </a:t>
            </a:r>
            <a:endParaRPr lang="ru-RU" sz="4000" dirty="0"/>
          </a:p>
          <a:p>
            <a:pPr marL="0" indent="0">
              <a:buNone/>
            </a:pPr>
            <a:endParaRPr lang="ru-RU" dirty="0"/>
          </a:p>
        </p:txBody>
      </p:sp>
    </p:spTree>
    <p:extLst>
      <p:ext uri="{BB962C8B-B14F-4D97-AF65-F5344CB8AC3E}">
        <p14:creationId xmlns:p14="http://schemas.microsoft.com/office/powerpoint/2010/main" val="148036413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290285" y="159657"/>
            <a:ext cx="11640457" cy="6487886"/>
          </a:xfrm>
        </p:spPr>
        <p:txBody>
          <a:bodyPr>
            <a:normAutofit lnSpcReduction="10000"/>
          </a:bodyPr>
          <a:lstStyle/>
          <a:p>
            <a:pPr algn="just"/>
            <a:r>
              <a:rPr lang="ru-RU" sz="4000" dirty="0" smtClean="0"/>
              <a:t>сотрудничество </a:t>
            </a:r>
            <a:r>
              <a:rPr lang="ru-RU" sz="4000" dirty="0"/>
              <a:t>организации с правоохранительными органами; </a:t>
            </a:r>
            <a:endParaRPr lang="ru-RU" sz="4000" dirty="0" smtClean="0"/>
          </a:p>
          <a:p>
            <a:pPr algn="just"/>
            <a:r>
              <a:rPr lang="ru-RU" sz="4000" dirty="0" smtClean="0"/>
              <a:t>разработка </a:t>
            </a:r>
            <a:r>
              <a:rPr lang="ru-RU" sz="4000" dirty="0"/>
              <a:t>и внедрение в практику стандартов и процедур, направленных на обеспечение добросовестной работы организации; </a:t>
            </a:r>
            <a:endParaRPr lang="ru-RU" sz="4000" dirty="0" smtClean="0"/>
          </a:p>
          <a:p>
            <a:pPr algn="just"/>
            <a:r>
              <a:rPr lang="ru-RU" sz="4000" dirty="0" smtClean="0"/>
              <a:t>принятие </a:t>
            </a:r>
            <a:r>
              <a:rPr lang="ru-RU" sz="4000" dirty="0"/>
              <a:t>кодекса этики и служебного поведения работников организации; предотвращение и урегулирование конфликта интересов; </a:t>
            </a:r>
            <a:endParaRPr lang="ru-RU" sz="4000" dirty="0" smtClean="0"/>
          </a:p>
          <a:p>
            <a:pPr algn="just"/>
            <a:r>
              <a:rPr lang="ru-RU" sz="4000" dirty="0" smtClean="0"/>
              <a:t>недопущение </a:t>
            </a:r>
            <a:r>
              <a:rPr lang="ru-RU" sz="4000" dirty="0"/>
              <a:t>составления неофициальной отчетности и использования поддельных документов.</a:t>
            </a:r>
          </a:p>
          <a:p>
            <a:endParaRPr lang="ru-RU" dirty="0"/>
          </a:p>
        </p:txBody>
      </p:sp>
    </p:spTree>
    <p:extLst>
      <p:ext uri="{BB962C8B-B14F-4D97-AF65-F5344CB8AC3E}">
        <p14:creationId xmlns:p14="http://schemas.microsoft.com/office/powerpoint/2010/main" val="398143689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5" name="Объект 4"/>
          <p:cNvSpPr>
            <a:spLocks noGrp="1"/>
          </p:cNvSpPr>
          <p:nvPr>
            <p:ph idx="1"/>
          </p:nvPr>
        </p:nvSpPr>
        <p:spPr>
          <a:xfrm>
            <a:off x="217714" y="145143"/>
            <a:ext cx="11136086" cy="6031820"/>
          </a:xfrm>
          <a:solidFill>
            <a:schemeClr val="accent1">
              <a:lumMod val="40000"/>
              <a:lumOff val="60000"/>
            </a:schemeClr>
          </a:solidFill>
        </p:spPr>
        <p:txBody>
          <a:bodyPr>
            <a:normAutofit fontScale="92500" lnSpcReduction="10000"/>
          </a:bodyPr>
          <a:lstStyle/>
          <a:p>
            <a:pPr marL="0" indent="0">
              <a:buNone/>
            </a:pPr>
            <a:r>
              <a:rPr lang="ru-RU" dirty="0"/>
              <a:t>Используемые в политике понятия и определения </a:t>
            </a:r>
            <a:endParaRPr lang="ru-RU" dirty="0" smtClean="0"/>
          </a:p>
          <a:p>
            <a:pPr marL="0" indent="0" algn="just">
              <a:buNone/>
            </a:pPr>
            <a:r>
              <a:rPr lang="ru-RU" sz="3900" b="1" dirty="0" smtClean="0"/>
              <a:t>Коррупция </a:t>
            </a:r>
            <a:r>
              <a:rPr lang="ru-RU" dirty="0"/>
              <a:t>- злоупотребление служебным положением, дача взятки, получение взятки, злоупотребление полномочиями, коммерческий подкуп либо иное незаконное использование физическим лицом своего должностного положения вопреки законным интересам общества и государства в целях получения выгоды в виде денег, ценностей, иного имущества или услуг имущественного характера, иных имущественных прав для себя или для третьих лиц либо незаконное предоставление такой выгоды указанному лицу другими физическими лицами. Коррупцией также является совершение перечисленных деяний от имени или в интересах юридического лица (пункт 1 статьи 1 Федерального закона от 25 декабря 2008 г. N 273-ФЗ "О противодействии коррупции"). </a:t>
            </a:r>
            <a:endParaRPr lang="ru-RU" dirty="0" smtClean="0"/>
          </a:p>
          <a:p>
            <a:pPr marL="0" indent="0" algn="just">
              <a:buNone/>
            </a:pPr>
            <a:r>
              <a:rPr lang="ru-RU" sz="4300" b="1" dirty="0" smtClean="0"/>
              <a:t>Организация</a:t>
            </a:r>
            <a:r>
              <a:rPr lang="ru-RU" dirty="0" smtClean="0"/>
              <a:t> </a:t>
            </a:r>
            <a:r>
              <a:rPr lang="ru-RU" dirty="0"/>
              <a:t>- юридическое лицо независимо от формы собственности, организационно-правовой формы и отраслевой принадлежности. Контрагент - любое российское или иностранное юридическое или физическое лицо, с которым организация вступает в договорные отношения, за исключением трудовых отношений.</a:t>
            </a:r>
          </a:p>
          <a:p>
            <a:endParaRPr lang="ru-RU" dirty="0"/>
          </a:p>
        </p:txBody>
      </p:sp>
    </p:spTree>
    <p:extLst>
      <p:ext uri="{BB962C8B-B14F-4D97-AF65-F5344CB8AC3E}">
        <p14:creationId xmlns:p14="http://schemas.microsoft.com/office/powerpoint/2010/main" val="37384888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246743" y="130628"/>
            <a:ext cx="11800114" cy="6727371"/>
          </a:xfrm>
        </p:spPr>
        <p:txBody>
          <a:bodyPr>
            <a:normAutofit fontScale="92500" lnSpcReduction="20000"/>
          </a:bodyPr>
          <a:lstStyle/>
          <a:p>
            <a:pPr marL="0" indent="0" algn="just">
              <a:buNone/>
            </a:pPr>
            <a:r>
              <a:rPr lang="ru-RU" sz="4300" b="1" dirty="0"/>
              <a:t>Контрагент</a:t>
            </a:r>
            <a:r>
              <a:rPr lang="ru-RU" dirty="0"/>
              <a:t> - любое российское или иностранное юридическое или физическое лицо, с которым организация вступает в договорные отношения, за исключением трудовых отношений. </a:t>
            </a:r>
            <a:endParaRPr lang="ru-RU" dirty="0" smtClean="0"/>
          </a:p>
          <a:p>
            <a:pPr marL="0" indent="0" algn="just">
              <a:buNone/>
            </a:pPr>
            <a:r>
              <a:rPr lang="ru-RU" sz="4300" b="1" dirty="0" smtClean="0"/>
              <a:t>Взятка</a:t>
            </a:r>
            <a:r>
              <a:rPr lang="ru-RU" dirty="0" smtClean="0"/>
              <a:t> </a:t>
            </a:r>
            <a:r>
              <a:rPr lang="ru-RU" dirty="0"/>
              <a:t>- получение должностным лицом, иностранным должностным лицом либо должностным лицом публичной международной организации лично или через посредника денег, ценных бумаг, иного имущества либо в виде незаконных оказания ему услуг имущественного характера, предоставления иных имущественных прав за совершение действий (бездействие) в пользу взяткодателя или представляемых им лиц, если такие действия (бездействие) входят в служебные полномочия должностного лица либо если оно в силу должностного положения может способствовать таким действиям (бездействию), а равно за общее покровительство или попустительство по службе. </a:t>
            </a:r>
            <a:endParaRPr lang="ru-RU" dirty="0" smtClean="0"/>
          </a:p>
          <a:p>
            <a:pPr marL="0" indent="0" algn="just">
              <a:buNone/>
            </a:pPr>
            <a:r>
              <a:rPr lang="ru-RU" sz="4300" b="1" dirty="0" smtClean="0"/>
              <a:t>Коммерческий </a:t>
            </a:r>
            <a:r>
              <a:rPr lang="ru-RU" sz="4300" b="1" dirty="0"/>
              <a:t>подкуп - </a:t>
            </a:r>
            <a:r>
              <a:rPr lang="ru-RU" dirty="0"/>
              <a:t>незаконные передача лицу, выполняющему управленческие функции в коммерческой или иной организации, денег, ценных бумаг, иного имущества, оказание ему услуг имущественного характера, предоставление иных имущественных прав за совершение действий (бездействие) в интересах дающего в связи с занимаемым этим лицом служебным положением (часть 1 статьи 204 Уголовного кодекса Российской Федерации).</a:t>
            </a:r>
          </a:p>
          <a:p>
            <a:endParaRPr lang="ru-RU" dirty="0"/>
          </a:p>
        </p:txBody>
      </p:sp>
    </p:spTree>
    <p:extLst>
      <p:ext uri="{BB962C8B-B14F-4D97-AF65-F5344CB8AC3E}">
        <p14:creationId xmlns:p14="http://schemas.microsoft.com/office/powerpoint/2010/main" val="3338004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232229" y="174170"/>
            <a:ext cx="11771085" cy="6683829"/>
          </a:xfrm>
        </p:spPr>
        <p:txBody>
          <a:bodyPr>
            <a:normAutofit lnSpcReduction="10000"/>
          </a:bodyPr>
          <a:lstStyle/>
          <a:p>
            <a:pPr marL="0" indent="0" algn="just">
              <a:buNone/>
            </a:pPr>
            <a:r>
              <a:rPr lang="ru-RU" sz="4000" b="1" dirty="0"/>
              <a:t>Конфликт интересов </a:t>
            </a:r>
            <a:r>
              <a:rPr lang="ru-RU" dirty="0"/>
              <a:t>- ситуация, при которой личная заинтересованность (прямая или косвенная) работника (представителя организации) влияет или может повлиять на надлежащее исполнение им должностных (трудовых) обязанностей и при которой возникает или может возникнуть противоречие между личной заинтересованностью работника (представителя организации) и правами и законными интересами организации, способное привести к причинению вреда правам и законным интересам, имуществу и (или) деловой репутации организации, работником (представителем организации) которой он является. </a:t>
            </a:r>
            <a:endParaRPr lang="ru-RU" dirty="0" smtClean="0"/>
          </a:p>
          <a:p>
            <a:pPr marL="0" indent="0" algn="just">
              <a:buNone/>
            </a:pPr>
            <a:r>
              <a:rPr lang="ru-RU" sz="4000" b="1" dirty="0" smtClean="0"/>
              <a:t>Личная </a:t>
            </a:r>
            <a:r>
              <a:rPr lang="ru-RU" sz="4000" b="1" dirty="0"/>
              <a:t>заинтересованность работника (представителя организации) </a:t>
            </a:r>
            <a:r>
              <a:rPr lang="ru-RU" dirty="0"/>
              <a:t>- заинтересованность работника (представителя организации), связанная с возможностью получения работником (представителем организации) при исполнении должностных обязанностей доходов в виде денег, ценностей, иного имущества или услуг имущественного характера, иных имущественных прав для себя или для третьих лиц.</a:t>
            </a:r>
          </a:p>
          <a:p>
            <a:endParaRPr lang="ru-RU" dirty="0"/>
          </a:p>
        </p:txBody>
      </p:sp>
    </p:spTree>
    <p:extLst>
      <p:ext uri="{BB962C8B-B14F-4D97-AF65-F5344CB8AC3E}">
        <p14:creationId xmlns:p14="http://schemas.microsoft.com/office/powerpoint/2010/main" val="27630006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304800" y="246742"/>
            <a:ext cx="11698514" cy="6270171"/>
          </a:xfrm>
        </p:spPr>
        <p:txBody>
          <a:bodyPr/>
          <a:lstStyle/>
          <a:p>
            <a:pPr marL="0" indent="0" algn="just">
              <a:buNone/>
            </a:pPr>
            <a:r>
              <a:rPr lang="ru-RU" dirty="0" smtClean="0"/>
              <a:t> </a:t>
            </a:r>
            <a:r>
              <a:rPr lang="ru-RU" sz="4000" b="1" dirty="0" smtClean="0"/>
              <a:t>Противодействие </a:t>
            </a:r>
            <a:r>
              <a:rPr lang="ru-RU" sz="4000" b="1" dirty="0"/>
              <a:t>коррупции </a:t>
            </a:r>
            <a:r>
              <a:rPr lang="ru-RU" dirty="0"/>
              <a:t>- деятельность федеральных органов государственной власти, органов государственной власти субъектов Российской Федерации, органов местного самоуправления, институтов гражданского общества, организаций и физических лиц в пределах их полномочий (пункт 2 статьи 1 Федерального закона от 25 декабря 2008 г. N 273-ФЗ «О противодействии коррупции»): </a:t>
            </a:r>
            <a:endParaRPr lang="ru-RU" dirty="0" smtClean="0"/>
          </a:p>
          <a:p>
            <a:pPr algn="just"/>
            <a:r>
              <a:rPr lang="ru-RU" dirty="0" smtClean="0"/>
              <a:t>а</a:t>
            </a:r>
            <a:r>
              <a:rPr lang="ru-RU" dirty="0"/>
              <a:t>) по предупреждению коррупции, в том числе по выявлению и последующему устранению причин коррупции (профилактика коррупции); </a:t>
            </a:r>
            <a:endParaRPr lang="ru-RU" dirty="0" smtClean="0"/>
          </a:p>
          <a:p>
            <a:pPr algn="just"/>
            <a:r>
              <a:rPr lang="ru-RU" dirty="0" smtClean="0"/>
              <a:t>б</a:t>
            </a:r>
            <a:r>
              <a:rPr lang="ru-RU" dirty="0"/>
              <a:t>) по выявлению, предупреждению, пресечению, раскрытию и расследованию коррупционных правонарушений (борьба с коррупцией); </a:t>
            </a:r>
            <a:endParaRPr lang="ru-RU" dirty="0" smtClean="0"/>
          </a:p>
          <a:p>
            <a:pPr algn="just"/>
            <a:r>
              <a:rPr lang="ru-RU" dirty="0" smtClean="0"/>
              <a:t>в</a:t>
            </a:r>
            <a:r>
              <a:rPr lang="ru-RU" dirty="0"/>
              <a:t>) по минимизации и (или) ликвидации последствий коррупционных правонарушений</a:t>
            </a:r>
          </a:p>
          <a:p>
            <a:endParaRPr lang="ru-RU" dirty="0"/>
          </a:p>
        </p:txBody>
      </p:sp>
    </p:spTree>
    <p:extLst>
      <p:ext uri="{BB962C8B-B14F-4D97-AF65-F5344CB8AC3E}">
        <p14:creationId xmlns:p14="http://schemas.microsoft.com/office/powerpoint/2010/main" val="126059387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accent1">
            <a:lumMod val="40000"/>
            <a:lumOff val="60000"/>
          </a:schemeClr>
        </a:solidFill>
        <a:effectLst/>
      </p:bgPr>
    </p:bg>
    <p:spTree>
      <p:nvGrpSpPr>
        <p:cNvPr id="1" name=""/>
        <p:cNvGrpSpPr/>
        <p:nvPr/>
      </p:nvGrpSpPr>
      <p:grpSpPr>
        <a:xfrm>
          <a:off x="0" y="0"/>
          <a:ext cx="0" cy="0"/>
          <a:chOff x="0" y="0"/>
          <a:chExt cx="0" cy="0"/>
        </a:xfrm>
      </p:grpSpPr>
      <p:sp>
        <p:nvSpPr>
          <p:cNvPr id="3" name="Объект 2"/>
          <p:cNvSpPr>
            <a:spLocks noGrp="1"/>
          </p:cNvSpPr>
          <p:nvPr>
            <p:ph idx="1"/>
          </p:nvPr>
        </p:nvSpPr>
        <p:spPr>
          <a:xfrm>
            <a:off x="362857" y="130628"/>
            <a:ext cx="11596915" cy="6574971"/>
          </a:xfrm>
        </p:spPr>
        <p:txBody>
          <a:bodyPr/>
          <a:lstStyle/>
          <a:p>
            <a:pPr marL="0" indent="0" algn="ctr">
              <a:buNone/>
            </a:pPr>
            <a:r>
              <a:rPr lang="ru-RU" sz="4000" b="1" dirty="0" smtClean="0"/>
              <a:t>Обязанности работка связанные с предупреждением и противодействием коррупции </a:t>
            </a:r>
          </a:p>
          <a:p>
            <a:pPr algn="just">
              <a:buFontTx/>
              <a:buChar char="-"/>
            </a:pPr>
            <a:r>
              <a:rPr lang="ru-RU" dirty="0" smtClean="0"/>
              <a:t>Воздерживаться </a:t>
            </a:r>
            <a:r>
              <a:rPr lang="ru-RU" dirty="0"/>
              <a:t>от совершения и (или) участия в совершении коррупционных правонарушений в интересах или от имени ДОУ. </a:t>
            </a:r>
          </a:p>
          <a:p>
            <a:pPr algn="just">
              <a:buFontTx/>
              <a:buChar char="-"/>
            </a:pPr>
            <a:r>
              <a:rPr lang="ru-RU" dirty="0" smtClean="0"/>
              <a:t>Воздерживаться </a:t>
            </a:r>
            <a:r>
              <a:rPr lang="ru-RU" dirty="0"/>
              <a:t>от поведения, которое может быть истолковано окружающими как готовность совершить или участвовать в совершении коррупционного правонарушения в интересах или от имени ДОУ. </a:t>
            </a:r>
            <a:endParaRPr lang="ru-RU" dirty="0" smtClean="0"/>
          </a:p>
          <a:p>
            <a:pPr algn="just">
              <a:buFontTx/>
              <a:buChar char="-"/>
            </a:pPr>
            <a:r>
              <a:rPr lang="ru-RU" dirty="0" smtClean="0"/>
              <a:t>Незамедлительно </a:t>
            </a:r>
            <a:r>
              <a:rPr lang="ru-RU" dirty="0"/>
              <a:t>информировать заведующего ДОУ о случаях склонения работника к совершению коррупционных правонарушений. </a:t>
            </a:r>
            <a:endParaRPr lang="ru-RU" dirty="0" smtClean="0"/>
          </a:p>
          <a:p>
            <a:pPr algn="just">
              <a:buFontTx/>
              <a:buChar char="-"/>
            </a:pPr>
            <a:r>
              <a:rPr lang="ru-RU" dirty="0" smtClean="0"/>
              <a:t>Незамедлительно </a:t>
            </a:r>
            <a:r>
              <a:rPr lang="ru-RU" dirty="0"/>
              <a:t>информировать заведующего ДОУ о случаях совершения коррупционных правонарушений другими работниками.</a:t>
            </a:r>
          </a:p>
          <a:p>
            <a:pPr algn="just"/>
            <a:endParaRPr lang="ru-RU" dirty="0"/>
          </a:p>
        </p:txBody>
      </p:sp>
    </p:spTree>
    <p:extLst>
      <p:ext uri="{BB962C8B-B14F-4D97-AF65-F5344CB8AC3E}">
        <p14:creationId xmlns:p14="http://schemas.microsoft.com/office/powerpoint/2010/main" val="442259829"/>
      </p:ext>
    </p:extLst>
  </p:cSld>
  <p:clrMapOvr>
    <a:masterClrMapping/>
  </p:clrMapOvr>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Стандартная">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Стандартная">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9</TotalTime>
  <Words>854</Words>
  <Application>Microsoft Office PowerPoint</Application>
  <PresentationFormat>Широкоэкранный</PresentationFormat>
  <Paragraphs>40</Paragraphs>
  <Slides>10</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10</vt:i4>
      </vt:variant>
    </vt:vector>
  </HeadingPairs>
  <TitlesOfParts>
    <vt:vector size="14" baseType="lpstr">
      <vt:lpstr>Arial</vt:lpstr>
      <vt:lpstr>Calibri</vt:lpstr>
      <vt:lpstr>Calibri Light</vt:lpstr>
      <vt:lpstr>Тема Office</vt:lpstr>
      <vt:lpstr>Антикоррупционная политика </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lpstr>Презентация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Антикоррупционная политика</dc:title>
  <dc:creator>Пользователь</dc:creator>
  <cp:lastModifiedBy>Пользователь</cp:lastModifiedBy>
  <cp:revision>2</cp:revision>
  <dcterms:created xsi:type="dcterms:W3CDTF">2021-01-22T07:29:39Z</dcterms:created>
  <dcterms:modified xsi:type="dcterms:W3CDTF">2021-01-22T07:38:46Z</dcterms:modified>
</cp:coreProperties>
</file>