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7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71" r:id="rId5"/>
    <p:sldId id="272" r:id="rId6"/>
    <p:sldId id="258" r:id="rId7"/>
    <p:sldId id="260" r:id="rId8"/>
    <p:sldId id="259" r:id="rId9"/>
    <p:sldId id="268" r:id="rId10"/>
    <p:sldId id="261" r:id="rId11"/>
    <p:sldId id="262" r:id="rId12"/>
    <p:sldId id="263" r:id="rId13"/>
    <p:sldId id="265" r:id="rId14"/>
    <p:sldId id="266" r:id="rId15"/>
    <p:sldId id="267" r:id="rId16"/>
    <p:sldId id="269" r:id="rId17"/>
  </p:sldIdLst>
  <p:sldSz cx="9144000" cy="6858000" type="screen4x3"/>
  <p:notesSz cx="6873875" cy="100615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33"/>
    <a:srgbClr val="33CC33"/>
    <a:srgbClr val="98CECB"/>
    <a:srgbClr val="0582FF"/>
    <a:srgbClr val="0984FF"/>
    <a:srgbClr val="AFE7CE"/>
    <a:srgbClr val="F8422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53" autoAdjust="0"/>
  </p:normalViewPr>
  <p:slideViewPr>
    <p:cSldViewPr>
      <p:cViewPr>
        <p:scale>
          <a:sx n="50" d="100"/>
          <a:sy n="50" d="100"/>
        </p:scale>
        <p:origin x="-3384" y="-14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8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43" tIns="46872" rIns="93743" bIns="46872" numCol="1" anchor="t" anchorCtr="0" compatLnSpc="1">
            <a:prstTxWarp prst="textNoShape">
              <a:avLst/>
            </a:prstTxWarp>
          </a:bodyPr>
          <a:lstStyle>
            <a:lvl1pPr defTabSz="938213">
              <a:defRPr sz="1200"/>
            </a:lvl1pPr>
          </a:lstStyle>
          <a:p>
            <a:endParaRPr lang="ru-RU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5725" y="0"/>
            <a:ext cx="2978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43" tIns="46872" rIns="93743" bIns="46872" numCol="1" anchor="t" anchorCtr="0" compatLnSpc="1">
            <a:prstTxWarp prst="textNoShape">
              <a:avLst/>
            </a:prstTxWarp>
          </a:bodyPr>
          <a:lstStyle>
            <a:lvl1pPr algn="r" defTabSz="938213">
              <a:defRPr sz="1200"/>
            </a:lvl1pPr>
          </a:lstStyle>
          <a:p>
            <a:endParaRPr lang="ru-RU"/>
          </a:p>
        </p:txBody>
      </p:sp>
      <p:sp>
        <p:nvSpPr>
          <p:cNvPr id="186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58338"/>
            <a:ext cx="29781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43" tIns="46872" rIns="93743" bIns="46872" numCol="1" anchor="b" anchorCtr="0" compatLnSpc="1">
            <a:prstTxWarp prst="textNoShape">
              <a:avLst/>
            </a:prstTxWarp>
          </a:bodyPr>
          <a:lstStyle>
            <a:lvl1pPr defTabSz="938213">
              <a:defRPr sz="1200"/>
            </a:lvl1pPr>
          </a:lstStyle>
          <a:p>
            <a:endParaRPr lang="ru-RU"/>
          </a:p>
        </p:txBody>
      </p:sp>
      <p:sp>
        <p:nvSpPr>
          <p:cNvPr id="186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5725" y="9558338"/>
            <a:ext cx="29781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43" tIns="46872" rIns="93743" bIns="46872" numCol="1" anchor="b" anchorCtr="0" compatLnSpc="1">
            <a:prstTxWarp prst="textNoShape">
              <a:avLst/>
            </a:prstTxWarp>
          </a:bodyPr>
          <a:lstStyle>
            <a:lvl1pPr algn="r" defTabSz="938213">
              <a:defRPr sz="1200"/>
            </a:lvl1pPr>
          </a:lstStyle>
          <a:p>
            <a:fld id="{6A638B1B-499B-442D-ABCD-0B071FB0892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8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43" tIns="46872" rIns="93743" bIns="46872" numCol="1" anchor="t" anchorCtr="0" compatLnSpc="1">
            <a:prstTxWarp prst="textNoShape">
              <a:avLst/>
            </a:prstTxWarp>
          </a:bodyPr>
          <a:lstStyle>
            <a:lvl1pPr defTabSz="938213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4138" y="0"/>
            <a:ext cx="2978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43" tIns="46872" rIns="93743" bIns="46872" numCol="1" anchor="t" anchorCtr="0" compatLnSpc="1">
            <a:prstTxWarp prst="textNoShape">
              <a:avLst/>
            </a:prstTxWarp>
          </a:bodyPr>
          <a:lstStyle>
            <a:lvl1pPr algn="r" defTabSz="938213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50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2338" y="754063"/>
            <a:ext cx="5032375" cy="3773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7388" y="4779963"/>
            <a:ext cx="54991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43" tIns="46872" rIns="93743" bIns="468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56750"/>
            <a:ext cx="2978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43" tIns="46872" rIns="93743" bIns="46872" numCol="1" anchor="b" anchorCtr="0" compatLnSpc="1">
            <a:prstTxWarp prst="textNoShape">
              <a:avLst/>
            </a:prstTxWarp>
          </a:bodyPr>
          <a:lstStyle>
            <a:lvl1pPr defTabSz="938213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4138" y="9556750"/>
            <a:ext cx="2978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43" tIns="46872" rIns="93743" bIns="46872" numCol="1" anchor="b" anchorCtr="0" compatLnSpc="1">
            <a:prstTxWarp prst="textNoShape">
              <a:avLst/>
            </a:prstTxWarp>
          </a:bodyPr>
          <a:lstStyle>
            <a:lvl1pPr algn="r" defTabSz="938213">
              <a:defRPr sz="1200">
                <a:latin typeface="Arial" charset="0"/>
              </a:defRPr>
            </a:lvl1pPr>
          </a:lstStyle>
          <a:p>
            <a:fld id="{33B7A106-BBD5-4462-81EB-1BF027EB9D9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5E786D-53D5-46E9-9B16-AB0A68DDF8DA}" type="slidenum">
              <a:rPr lang="ru-RU"/>
              <a:pPr/>
              <a:t>1</a:t>
            </a:fld>
            <a:endParaRPr lang="ru-RU"/>
          </a:p>
        </p:txBody>
      </p:sp>
      <p:sp>
        <p:nvSpPr>
          <p:cNvPr id="189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00E7E8-8642-4D46-A158-312E67609442}" type="slidenum">
              <a:rPr lang="ru-RU"/>
              <a:pPr/>
              <a:t>10</a:t>
            </a:fld>
            <a:endParaRPr lang="ru-RU"/>
          </a:p>
        </p:txBody>
      </p:sp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«Марш» Дмитрий Дмитриевич Шостакович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8F5341-28AD-459A-BF98-77AE1545B7BB}" type="slidenum">
              <a:rPr lang="ru-RU"/>
              <a:pPr/>
              <a:t>11</a:t>
            </a:fld>
            <a:endParaRPr lang="ru-RU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«Парень с гармошкой» Георгий Васильевич Свиридов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4A3255-EA23-4596-BB72-DA2F2CB2B028}" type="slidenum">
              <a:rPr lang="ru-RU"/>
              <a:pPr/>
              <a:t>12</a:t>
            </a:fld>
            <a:endParaRPr lang="ru-RU"/>
          </a:p>
        </p:txBody>
      </p:sp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«Шарманка» Дмитрий Дмитриевич Шостакович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924EF3-0C2E-4069-BF15-4D53CF675DCE}" type="slidenum">
              <a:rPr lang="ru-RU"/>
              <a:pPr/>
              <a:t>13</a:t>
            </a:fld>
            <a:endParaRPr lang="ru-RU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«Вальс» Дмитрий Борисович Кабалевский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38FB5E-FF0B-4985-9D1A-B2613D343160}" type="slidenum">
              <a:rPr lang="ru-RU"/>
              <a:pPr/>
              <a:t>14</a:t>
            </a:fld>
            <a:endParaRPr lang="ru-RU"/>
          </a:p>
        </p:txBody>
      </p:sp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«Марш деревянных солдатиков» Пётр Ильич Чайковский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B6A9DF-01B1-4C9D-84C8-F6E1F923A62A}" type="slidenum">
              <a:rPr lang="ru-RU"/>
              <a:pPr/>
              <a:t>15</a:t>
            </a:fld>
            <a:endParaRPr lang="ru-RU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«Колыбельная» Георгий Васильевич Свиридов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DF251-112C-4FDF-8328-D73B70AA55BB}" type="slidenum">
              <a:rPr lang="ru-RU"/>
              <a:pPr/>
              <a:t>2</a:t>
            </a:fld>
            <a:endParaRPr lang="ru-RU"/>
          </a:p>
        </p:txBody>
      </p:sp>
      <p:sp>
        <p:nvSpPr>
          <p:cNvPr id="190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27FB7B-C26A-4DC6-A404-0A0A14B5205C}" type="slidenum">
              <a:rPr lang="ru-RU"/>
              <a:pPr/>
              <a:t>3</a:t>
            </a:fld>
            <a:endParaRPr lang="ru-RU"/>
          </a:p>
        </p:txBody>
      </p:sp>
      <p:sp>
        <p:nvSpPr>
          <p:cNvPr id="191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C39E70-A732-4E8F-BE8F-80C3A6D817F5}" type="slidenum">
              <a:rPr lang="ru-RU"/>
              <a:pPr/>
              <a:t>4</a:t>
            </a:fld>
            <a:endParaRPr lang="ru-RU"/>
          </a:p>
        </p:txBody>
      </p:sp>
      <p:sp>
        <p:nvSpPr>
          <p:cNvPr id="1925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E185EC-B1BD-439D-BCB8-2712D0BEAADC}" type="slidenum">
              <a:rPr lang="ru-RU"/>
              <a:pPr/>
              <a:t>5</a:t>
            </a:fld>
            <a:endParaRPr lang="ru-RU"/>
          </a:p>
        </p:txBody>
      </p:sp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«Марш» Сергей Сергеевич Прокофьев.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81F654-E2BA-406F-BEB2-547F172FA51E}" type="slidenum">
              <a:rPr lang="ru-RU"/>
              <a:pPr/>
              <a:t>6</a:t>
            </a:fld>
            <a:endParaRPr lang="ru-RU"/>
          </a:p>
        </p:txBody>
      </p:sp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«Неаполитанская песенка» Пётр Ильич Чайковский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C61BE9-C842-4458-BD5F-08516DD1DA56}" type="slidenum">
              <a:rPr lang="ru-RU"/>
              <a:pPr/>
              <a:t>7</a:t>
            </a:fld>
            <a:endParaRPr lang="ru-RU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«Ходит месяц над лугами» Сергей Сергеевич Прокофьев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72EDA6-8BF4-451C-8427-FEAC1CEF300F}" type="slidenum">
              <a:rPr lang="ru-RU"/>
              <a:pPr/>
              <a:t>8</a:t>
            </a:fld>
            <a:endParaRPr lang="ru-RU"/>
          </a:p>
        </p:txBody>
      </p:sp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«Дед Мороз» и «Смелый наездник» Роберт Шуман.</a:t>
            </a:r>
          </a:p>
          <a:p>
            <a:r>
              <a:rPr lang="ru-RU"/>
              <a:t>Эту мнемотаблицу использовать только после прослушивания второго произведения. Первое произведение дети должны узнать и вспомнить.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8441A8-52D8-4A5C-B931-024C46C7554E}" type="slidenum">
              <a:rPr lang="ru-RU"/>
              <a:pPr/>
              <a:t>9</a:t>
            </a:fld>
            <a:endParaRPr lang="ru-RU"/>
          </a:p>
        </p:txBody>
      </p:sp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«Клоуны» Дмитрий Борисович Кабалевский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51E6796-D69D-4D0B-A749-9A4798E5F54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charset="0"/>
            </a:endParaRPr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FC26F-F678-4B64-AAC4-32C8724113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7E777-96B0-4DDE-B899-52F4DC521D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149F6269-6C7B-48F6-AE63-13AF797465E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349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charset="0"/>
            </a:endParaRPr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charset="0"/>
            </a:endParaRPr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charset="0"/>
            </a:endParaRPr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C990E-072D-481C-BAE2-B3A1CABF84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D65AD-2478-4E50-8EF2-AB8966AF82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6D1A8-2E58-4F36-97C9-8E5CDDE8AC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662CAE-D870-4959-804A-ECF00ED77F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C61CB-EC75-4343-A2AA-53C8F815FD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725D9-13D8-4782-8940-2322B41D6A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50490-95FD-4A4E-A240-5E1DD2FA05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F15E4-56D0-41E5-86D6-7E3681F747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BD720-6A84-4635-9090-D8A12E77F8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39E01-14C0-46D2-947E-EC6D8717FD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57B43-670D-4AC1-BE96-D2232CD0C2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524000" y="1905000"/>
            <a:ext cx="7010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fld id="{1C3F227B-D968-4008-9E20-1CA8D51260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BD405-4EE8-4CAC-BF2C-23329A07D3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5A098F-7F12-4A2D-BC00-9303BB98C2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2A084B-13ED-4884-9F7E-EBE79AA79A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439A2-8CC3-4E20-8D63-D872E1CE5C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04277-660E-4BD6-84A1-FBD3647CBA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5D0DB-2C63-4B4A-B448-AB8BD206D6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A4FD5-4F20-4E7D-8ED2-5184C56348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sz="2400">
              <a:latin typeface="Times New Roman" charset="0"/>
            </a:endParaRPr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0BE36ED-B8CE-4528-B209-7090AE89AAF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spd="slow" advClick="0" advTm="20000">
    <p:newsflash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1E955448-1551-4DA0-9B30-D5C3D434C38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charset="0"/>
            </a:endParaRPr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charset="0"/>
            </a:endParaRPr>
          </a:p>
        </p:txBody>
      </p:sp>
      <p:sp>
        <p:nvSpPr>
          <p:cNvPr id="23562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ransition spd="slow" advClick="0" advTm="20000">
    <p:newsflash/>
    <p:sndAc>
      <p:stSnd>
        <p:snd r:embed="rId14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sz="2800">
          <a:solidFill>
            <a:schemeClr val="tx2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1.wav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png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1.wav"/><Relationship Id="rId7" Type="http://schemas.openxmlformats.org/officeDocument/2006/relationships/image" Target="../media/image26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27.wmf"/><Relationship Id="rId4" Type="http://schemas.openxmlformats.org/officeDocument/2006/relationships/audio" Target="../media/audio3.wav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8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wm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WordArt 8"/>
          <p:cNvSpPr>
            <a:spLocks noChangeArrowheads="1" noChangeShapeType="1" noTextEdit="1"/>
          </p:cNvSpPr>
          <p:nvPr/>
        </p:nvSpPr>
        <p:spPr bwMode="auto">
          <a:xfrm>
            <a:off x="914400" y="2514600"/>
            <a:ext cx="6781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7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9900"/>
                    </a:gs>
                    <a:gs pos="100000">
                      <a:srgbClr val="00FF00"/>
                    </a:gs>
                  </a:gsLst>
                  <a:lin ang="5400000" scaled="1"/>
                </a:gra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Слушание музыки </a:t>
            </a:r>
          </a:p>
          <a:p>
            <a:pPr algn="ctr"/>
            <a:r>
              <a:rPr lang="ru-RU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9900"/>
                    </a:gs>
                    <a:gs pos="100000">
                      <a:srgbClr val="00FF00"/>
                    </a:gs>
                  </a:gsLst>
                  <a:lin ang="5400000" scaled="1"/>
                </a:gra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 использованием мнемотехники</a:t>
            </a:r>
          </a:p>
        </p:txBody>
      </p:sp>
      <p:sp>
        <p:nvSpPr>
          <p:cNvPr id="5129" name="Sound"/>
          <p:cNvSpPr>
            <a:spLocks noEditPoints="1" noChangeArrowheads="1"/>
          </p:cNvSpPr>
          <p:nvPr/>
        </p:nvSpPr>
        <p:spPr bwMode="auto">
          <a:xfrm>
            <a:off x="609600" y="152400"/>
            <a:ext cx="1371600" cy="129540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132" name="Text Box 12" descr="Зеленый мрамор"/>
          <p:cNvSpPr txBox="1">
            <a:spLocks noChangeArrowheads="1"/>
          </p:cNvSpPr>
          <p:nvPr/>
        </p:nvSpPr>
        <p:spPr bwMode="auto">
          <a:xfrm>
            <a:off x="2727325" y="49085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b="1">
              <a:solidFill>
                <a:srgbClr val="33CC33"/>
              </a:solidFill>
            </a:endParaRPr>
          </a:p>
        </p:txBody>
      </p:sp>
      <p:sp>
        <p:nvSpPr>
          <p:cNvPr id="5134" name="WordArt 14"/>
          <p:cNvSpPr>
            <a:spLocks noChangeArrowheads="1" noChangeShapeType="1" noTextEdit="1"/>
          </p:cNvSpPr>
          <p:nvPr/>
        </p:nvSpPr>
        <p:spPr bwMode="auto">
          <a:xfrm>
            <a:off x="2590800" y="4953000"/>
            <a:ext cx="3352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7600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старшая группа</a:t>
            </a:r>
          </a:p>
        </p:txBody>
      </p:sp>
      <p:pic>
        <p:nvPicPr>
          <p:cNvPr id="5135" name="Picture 15" descr="EN0024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457200"/>
            <a:ext cx="5334000" cy="8191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  <p:bldP spid="51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32" name="Group 40"/>
          <p:cNvGraphicFramePr>
            <a:graphicFrameLocks noGrp="1"/>
          </p:cNvGraphicFramePr>
          <p:nvPr/>
        </p:nvGraphicFramePr>
        <p:xfrm>
          <a:off x="1600200" y="762000"/>
          <a:ext cx="7010400" cy="5257800"/>
        </p:xfrm>
        <a:graphic>
          <a:graphicData uri="http://schemas.openxmlformats.org/drawingml/2006/table">
            <a:tbl>
              <a:tblPr/>
              <a:tblGrid>
                <a:gridCol w="2336800"/>
                <a:gridCol w="2336800"/>
                <a:gridCol w="2336800"/>
              </a:tblGrid>
              <a:tr h="266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  <a:tr h="2590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</a:tbl>
          </a:graphicData>
        </a:graphic>
      </p:graphicFrame>
      <p:pic>
        <p:nvPicPr>
          <p:cNvPr id="33818" name="Picture 2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3810000"/>
            <a:ext cx="1366838" cy="1752600"/>
          </a:xfrm>
          <a:prstGeom prst="rect">
            <a:avLst/>
          </a:prstGeom>
          <a:noFill/>
        </p:spPr>
      </p:pic>
      <p:pic>
        <p:nvPicPr>
          <p:cNvPr id="33819" name="Picture 2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3962400"/>
            <a:ext cx="1981200" cy="1630363"/>
          </a:xfrm>
          <a:prstGeom prst="rect">
            <a:avLst/>
          </a:prstGeom>
          <a:noFill/>
        </p:spPr>
      </p:pic>
      <p:sp>
        <p:nvSpPr>
          <p:cNvPr id="33820" name="AutoShape 28"/>
          <p:cNvSpPr>
            <a:spLocks noChangeArrowheads="1"/>
          </p:cNvSpPr>
          <p:nvPr/>
        </p:nvSpPr>
        <p:spPr bwMode="auto">
          <a:xfrm rot="15997313">
            <a:off x="7239000" y="4191000"/>
            <a:ext cx="533400" cy="1295400"/>
          </a:xfrm>
          <a:prstGeom prst="moon">
            <a:avLst>
              <a:gd name="adj" fmla="val 50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>
              <a:solidFill>
                <a:srgbClr val="FF3300"/>
              </a:solidFill>
            </a:endParaRPr>
          </a:p>
        </p:txBody>
      </p:sp>
      <p:pic>
        <p:nvPicPr>
          <p:cNvPr id="33834" name="Picture 4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1066800"/>
            <a:ext cx="1470025" cy="1981200"/>
          </a:xfrm>
          <a:prstGeom prst="rect">
            <a:avLst/>
          </a:prstGeom>
          <a:noFill/>
        </p:spPr>
      </p:pic>
      <p:pic>
        <p:nvPicPr>
          <p:cNvPr id="33835" name="Picture 4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143000"/>
            <a:ext cx="1290638" cy="1905000"/>
          </a:xfrm>
          <a:prstGeom prst="rect">
            <a:avLst/>
          </a:prstGeom>
          <a:noFill/>
        </p:spPr>
      </p:pic>
      <p:pic>
        <p:nvPicPr>
          <p:cNvPr id="33836" name="Picture 4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1066800"/>
            <a:ext cx="1343025" cy="1981200"/>
          </a:xfrm>
          <a:prstGeom prst="rect">
            <a:avLst/>
          </a:prstGeom>
          <a:noFill/>
        </p:spPr>
      </p:pic>
      <p:sp>
        <p:nvSpPr>
          <p:cNvPr id="33838" name="Text Box 46"/>
          <p:cNvSpPr txBox="1">
            <a:spLocks noChangeArrowheads="1"/>
          </p:cNvSpPr>
          <p:nvPr/>
        </p:nvSpPr>
        <p:spPr bwMode="auto">
          <a:xfrm>
            <a:off x="2209800" y="6248400"/>
            <a:ext cx="5972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«Марш» Дмитрий Дмитриевич Шостакович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41" name="Group 25"/>
          <p:cNvGraphicFramePr>
            <a:graphicFrameLocks noGrp="1"/>
          </p:cNvGraphicFramePr>
          <p:nvPr/>
        </p:nvGraphicFramePr>
        <p:xfrm>
          <a:off x="1524000" y="457200"/>
          <a:ext cx="7010400" cy="5410200"/>
        </p:xfrm>
        <a:graphic>
          <a:graphicData uri="http://schemas.openxmlformats.org/drawingml/2006/table">
            <a:tbl>
              <a:tblPr/>
              <a:tblGrid>
                <a:gridCol w="2336800"/>
                <a:gridCol w="2336800"/>
                <a:gridCol w="2336800"/>
              </a:tblGrid>
              <a:tr h="2705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  <a:tr h="2705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</a:tbl>
          </a:graphicData>
        </a:graphic>
      </p:graphicFrame>
      <p:sp>
        <p:nvSpPr>
          <p:cNvPr id="34842" name="AutoShape 26"/>
          <p:cNvSpPr>
            <a:spLocks noChangeArrowheads="1"/>
          </p:cNvSpPr>
          <p:nvPr/>
        </p:nvSpPr>
        <p:spPr bwMode="auto">
          <a:xfrm rot="-5190433">
            <a:off x="4502944" y="678656"/>
            <a:ext cx="1828800" cy="2300288"/>
          </a:xfrm>
          <a:custGeom>
            <a:avLst/>
            <a:gdLst>
              <a:gd name="G0" fmla="+- 8035 0 0"/>
              <a:gd name="G1" fmla="+- 11586557 0 0"/>
              <a:gd name="G2" fmla="+- 0 0 11586557"/>
              <a:gd name="T0" fmla="*/ 0 256 1"/>
              <a:gd name="T1" fmla="*/ 180 256 1"/>
              <a:gd name="G3" fmla="+- 11586557 T0 T1"/>
              <a:gd name="T2" fmla="*/ 0 256 1"/>
              <a:gd name="T3" fmla="*/ 90 256 1"/>
              <a:gd name="G4" fmla="+- 11586557 T2 T3"/>
              <a:gd name="G5" fmla="*/ G4 2 1"/>
              <a:gd name="T4" fmla="*/ 90 256 1"/>
              <a:gd name="T5" fmla="*/ 0 256 1"/>
              <a:gd name="G6" fmla="+- 11586557 T4 T5"/>
              <a:gd name="G7" fmla="*/ G6 2 1"/>
              <a:gd name="G8" fmla="abs 11586557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8035"/>
              <a:gd name="G18" fmla="*/ 8035 1 2"/>
              <a:gd name="G19" fmla="+- G18 5400 0"/>
              <a:gd name="G20" fmla="cos G19 11586557"/>
              <a:gd name="G21" fmla="sin G19 11586557"/>
              <a:gd name="G22" fmla="+- G20 10800 0"/>
              <a:gd name="G23" fmla="+- G21 10800 0"/>
              <a:gd name="G24" fmla="+- 10800 0 G20"/>
              <a:gd name="G25" fmla="+- 8035 10800 0"/>
              <a:gd name="G26" fmla="?: G9 G17 G25"/>
              <a:gd name="G27" fmla="?: G9 0 21600"/>
              <a:gd name="G28" fmla="cos 10800 11586557"/>
              <a:gd name="G29" fmla="sin 10800 11586557"/>
              <a:gd name="G30" fmla="sin 8035 11586557"/>
              <a:gd name="G31" fmla="+- G28 10800 0"/>
              <a:gd name="G32" fmla="+- G29 10800 0"/>
              <a:gd name="G33" fmla="+- G30 10800 0"/>
              <a:gd name="G34" fmla="?: G4 0 G31"/>
              <a:gd name="G35" fmla="?: 11586557 G34 0"/>
              <a:gd name="G36" fmla="?: G6 G35 G31"/>
              <a:gd name="G37" fmla="+- 21600 0 G36"/>
              <a:gd name="G38" fmla="?: G4 0 G33"/>
              <a:gd name="G39" fmla="?: 11586557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96 w 21600"/>
              <a:gd name="T15" fmla="*/ 11326 h 21600"/>
              <a:gd name="T16" fmla="*/ 10800 w 21600"/>
              <a:gd name="T17" fmla="*/ 2765 h 21600"/>
              <a:gd name="T18" fmla="*/ 20204 w 21600"/>
              <a:gd name="T19" fmla="*/ 1132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777" y="11248"/>
                </a:moveTo>
                <a:cubicBezTo>
                  <a:pt x="2769" y="11099"/>
                  <a:pt x="2765" y="10949"/>
                  <a:pt x="2765" y="10800"/>
                </a:cubicBezTo>
                <a:cubicBezTo>
                  <a:pt x="2765" y="6362"/>
                  <a:pt x="6362" y="2765"/>
                  <a:pt x="10800" y="2765"/>
                </a:cubicBezTo>
                <a:cubicBezTo>
                  <a:pt x="15237" y="2765"/>
                  <a:pt x="18835" y="6362"/>
                  <a:pt x="18835" y="10800"/>
                </a:cubicBezTo>
                <a:cubicBezTo>
                  <a:pt x="18835" y="10949"/>
                  <a:pt x="18830" y="11099"/>
                  <a:pt x="18822" y="11248"/>
                </a:cubicBezTo>
                <a:lnTo>
                  <a:pt x="21583" y="11403"/>
                </a:lnTo>
                <a:cubicBezTo>
                  <a:pt x="21594" y="11202"/>
                  <a:pt x="21600" y="1100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01"/>
                  <a:pt x="5" y="11202"/>
                  <a:pt x="16" y="11403"/>
                </a:cubicBezTo>
                <a:close/>
              </a:path>
            </a:pathLst>
          </a:custGeom>
          <a:solidFill>
            <a:srgbClr val="0582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4843" name="Picture 2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838200"/>
            <a:ext cx="1165225" cy="1981200"/>
          </a:xfrm>
          <a:prstGeom prst="rect">
            <a:avLst/>
          </a:prstGeom>
          <a:noFill/>
        </p:spPr>
      </p:pic>
      <p:pic>
        <p:nvPicPr>
          <p:cNvPr id="34845" name="Picture 2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685800"/>
            <a:ext cx="1136650" cy="2209800"/>
          </a:xfrm>
          <a:prstGeom prst="rect">
            <a:avLst/>
          </a:prstGeom>
          <a:noFill/>
        </p:spPr>
      </p:pic>
      <p:sp>
        <p:nvSpPr>
          <p:cNvPr id="34846" name="AutoShape 30"/>
          <p:cNvSpPr>
            <a:spLocks noChangeArrowheads="1"/>
          </p:cNvSpPr>
          <p:nvPr/>
        </p:nvSpPr>
        <p:spPr bwMode="auto">
          <a:xfrm rot="15997313">
            <a:off x="7162800" y="4114800"/>
            <a:ext cx="533400" cy="1295400"/>
          </a:xfrm>
          <a:prstGeom prst="moon">
            <a:avLst>
              <a:gd name="adj" fmla="val 50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>
              <a:solidFill>
                <a:srgbClr val="FF3300"/>
              </a:solidFill>
            </a:endParaRPr>
          </a:p>
        </p:txBody>
      </p:sp>
      <p:sp>
        <p:nvSpPr>
          <p:cNvPr id="34847" name="Oval 31"/>
          <p:cNvSpPr>
            <a:spLocks noChangeArrowheads="1"/>
          </p:cNvSpPr>
          <p:nvPr/>
        </p:nvSpPr>
        <p:spPr bwMode="auto">
          <a:xfrm>
            <a:off x="4648200" y="3581400"/>
            <a:ext cx="533400" cy="533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48" name="Oval 32"/>
          <p:cNvSpPr>
            <a:spLocks noChangeArrowheads="1"/>
          </p:cNvSpPr>
          <p:nvPr/>
        </p:nvSpPr>
        <p:spPr bwMode="auto">
          <a:xfrm>
            <a:off x="4648200" y="4114800"/>
            <a:ext cx="533400" cy="5334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49" name="Oval 33"/>
          <p:cNvSpPr>
            <a:spLocks noChangeArrowheads="1"/>
          </p:cNvSpPr>
          <p:nvPr/>
        </p:nvSpPr>
        <p:spPr bwMode="auto">
          <a:xfrm>
            <a:off x="4648200" y="4648200"/>
            <a:ext cx="533400" cy="533400"/>
          </a:xfrm>
          <a:prstGeom prst="ellipse">
            <a:avLst/>
          </a:prstGeom>
          <a:solidFill>
            <a:srgbClr val="0582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850" name="Oval 34"/>
          <p:cNvSpPr>
            <a:spLocks noChangeArrowheads="1"/>
          </p:cNvSpPr>
          <p:nvPr/>
        </p:nvSpPr>
        <p:spPr bwMode="auto">
          <a:xfrm>
            <a:off x="4648200" y="5181600"/>
            <a:ext cx="533400" cy="533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4851" name="Picture 3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3733800"/>
            <a:ext cx="1981200" cy="1400175"/>
          </a:xfrm>
          <a:prstGeom prst="rect">
            <a:avLst/>
          </a:prstGeom>
          <a:solidFill>
            <a:srgbClr val="AFE7CE"/>
          </a:solidFill>
        </p:spPr>
      </p:pic>
      <p:sp>
        <p:nvSpPr>
          <p:cNvPr id="34852" name="Text Box 36"/>
          <p:cNvSpPr txBox="1">
            <a:spLocks noChangeArrowheads="1"/>
          </p:cNvSpPr>
          <p:nvPr/>
        </p:nvSpPr>
        <p:spPr bwMode="auto">
          <a:xfrm>
            <a:off x="1355725" y="6356350"/>
            <a:ext cx="7477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«Парень с гармошкой» Георгий Васильевич Свиридов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2" grpId="0" animBg="1"/>
      <p:bldP spid="34846" grpId="0" animBg="1"/>
      <p:bldP spid="34847" grpId="0" animBg="1"/>
      <p:bldP spid="34848" grpId="0" animBg="1"/>
      <p:bldP spid="34849" grpId="0" animBg="1"/>
      <p:bldP spid="348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8" name="Group 4"/>
          <p:cNvGraphicFramePr>
            <a:graphicFrameLocks noGrp="1"/>
          </p:cNvGraphicFramePr>
          <p:nvPr/>
        </p:nvGraphicFramePr>
        <p:xfrm>
          <a:off x="1524000" y="762000"/>
          <a:ext cx="7086600" cy="5029200"/>
        </p:xfrm>
        <a:graphic>
          <a:graphicData uri="http://schemas.openxmlformats.org/drawingml/2006/table">
            <a:tbl>
              <a:tblPr/>
              <a:tblGrid>
                <a:gridCol w="2362200"/>
                <a:gridCol w="2362200"/>
                <a:gridCol w="2362200"/>
              </a:tblGrid>
              <a:tr h="2514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  <a:tr h="2514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</a:tbl>
          </a:graphicData>
        </a:graphic>
      </p:graphicFrame>
      <p:pic>
        <p:nvPicPr>
          <p:cNvPr id="36882" name="Picture 1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219200"/>
            <a:ext cx="1135063" cy="1676400"/>
          </a:xfrm>
          <a:prstGeom prst="rect">
            <a:avLst/>
          </a:prstGeom>
          <a:noFill/>
        </p:spPr>
      </p:pic>
      <p:pic>
        <p:nvPicPr>
          <p:cNvPr id="36883" name="Picture 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1143000"/>
            <a:ext cx="1135063" cy="1676400"/>
          </a:xfrm>
          <a:prstGeom prst="rect">
            <a:avLst/>
          </a:prstGeom>
          <a:noFill/>
        </p:spPr>
      </p:pic>
      <p:pic>
        <p:nvPicPr>
          <p:cNvPr id="36884" name="Picture 2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1143000"/>
            <a:ext cx="1300163" cy="1752600"/>
          </a:xfrm>
          <a:prstGeom prst="rect">
            <a:avLst/>
          </a:prstGeom>
          <a:noFill/>
        </p:spPr>
      </p:pic>
      <p:sp>
        <p:nvSpPr>
          <p:cNvPr id="36885" name="AutoShape 21"/>
          <p:cNvSpPr>
            <a:spLocks noChangeArrowheads="1"/>
          </p:cNvSpPr>
          <p:nvPr/>
        </p:nvSpPr>
        <p:spPr bwMode="auto">
          <a:xfrm rot="15997313">
            <a:off x="7162800" y="4038600"/>
            <a:ext cx="533400" cy="1295400"/>
          </a:xfrm>
          <a:prstGeom prst="moon">
            <a:avLst>
              <a:gd name="adj" fmla="val 50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>
              <a:solidFill>
                <a:srgbClr val="FF3300"/>
              </a:solidFill>
            </a:endParaRPr>
          </a:p>
        </p:txBody>
      </p:sp>
      <p:pic>
        <p:nvPicPr>
          <p:cNvPr id="36886" name="Picture 2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3581400"/>
            <a:ext cx="1627188" cy="1752600"/>
          </a:xfrm>
          <a:prstGeom prst="rect">
            <a:avLst/>
          </a:prstGeom>
          <a:noFill/>
        </p:spPr>
      </p:pic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4495800" y="3657600"/>
            <a:ext cx="533400" cy="533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5029200" y="3733800"/>
            <a:ext cx="533400" cy="533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89" name="Oval 25"/>
          <p:cNvSpPr>
            <a:spLocks noChangeArrowheads="1"/>
          </p:cNvSpPr>
          <p:nvPr/>
        </p:nvSpPr>
        <p:spPr bwMode="auto">
          <a:xfrm>
            <a:off x="5486400" y="4038600"/>
            <a:ext cx="533400" cy="533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90" name="Oval 26"/>
          <p:cNvSpPr>
            <a:spLocks noChangeArrowheads="1"/>
          </p:cNvSpPr>
          <p:nvPr/>
        </p:nvSpPr>
        <p:spPr bwMode="auto">
          <a:xfrm>
            <a:off x="5029200" y="4419600"/>
            <a:ext cx="533400" cy="533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91" name="Oval 27"/>
          <p:cNvSpPr>
            <a:spLocks noChangeArrowheads="1"/>
          </p:cNvSpPr>
          <p:nvPr/>
        </p:nvSpPr>
        <p:spPr bwMode="auto">
          <a:xfrm>
            <a:off x="4495800" y="4419600"/>
            <a:ext cx="533400" cy="533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92" name="Oval 28"/>
          <p:cNvSpPr>
            <a:spLocks noChangeArrowheads="1"/>
          </p:cNvSpPr>
          <p:nvPr/>
        </p:nvSpPr>
        <p:spPr bwMode="auto">
          <a:xfrm>
            <a:off x="3962400" y="4495800"/>
            <a:ext cx="533400" cy="533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93" name="Oval 29"/>
          <p:cNvSpPr>
            <a:spLocks noChangeArrowheads="1"/>
          </p:cNvSpPr>
          <p:nvPr/>
        </p:nvSpPr>
        <p:spPr bwMode="auto">
          <a:xfrm>
            <a:off x="4114800" y="5029200"/>
            <a:ext cx="533400" cy="533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94" name="Oval 30"/>
          <p:cNvSpPr>
            <a:spLocks noChangeArrowheads="1"/>
          </p:cNvSpPr>
          <p:nvPr/>
        </p:nvSpPr>
        <p:spPr bwMode="auto">
          <a:xfrm>
            <a:off x="4648200" y="5029200"/>
            <a:ext cx="533400" cy="5334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95" name="Oval 31"/>
          <p:cNvSpPr>
            <a:spLocks noChangeArrowheads="1"/>
          </p:cNvSpPr>
          <p:nvPr/>
        </p:nvSpPr>
        <p:spPr bwMode="auto">
          <a:xfrm>
            <a:off x="5181600" y="5029200"/>
            <a:ext cx="533400" cy="533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98" name="Line 34"/>
          <p:cNvSpPr>
            <a:spLocks noChangeShapeType="1"/>
          </p:cNvSpPr>
          <p:nvPr/>
        </p:nvSpPr>
        <p:spPr bwMode="auto">
          <a:xfrm flipH="1">
            <a:off x="3962400" y="3276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5791200" y="5334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900" name="Text Box 36"/>
          <p:cNvSpPr txBox="1">
            <a:spLocks noChangeArrowheads="1"/>
          </p:cNvSpPr>
          <p:nvPr/>
        </p:nvSpPr>
        <p:spPr bwMode="auto">
          <a:xfrm>
            <a:off x="1431925" y="6280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b="1"/>
          </a:p>
        </p:txBody>
      </p:sp>
      <p:sp>
        <p:nvSpPr>
          <p:cNvPr id="36901" name="Text Box 37"/>
          <p:cNvSpPr txBox="1">
            <a:spLocks noChangeArrowheads="1"/>
          </p:cNvSpPr>
          <p:nvPr/>
        </p:nvSpPr>
        <p:spPr bwMode="auto">
          <a:xfrm>
            <a:off x="1905000" y="6324600"/>
            <a:ext cx="6608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«Шарманка» Дмитрий Дмитриевич Шостакович</a:t>
            </a:r>
          </a:p>
        </p:txBody>
      </p:sp>
      <p:sp>
        <p:nvSpPr>
          <p:cNvPr id="36902" name="Line 38"/>
          <p:cNvSpPr>
            <a:spLocks noChangeShapeType="1"/>
          </p:cNvSpPr>
          <p:nvPr/>
        </p:nvSpPr>
        <p:spPr bwMode="auto">
          <a:xfrm flipH="1">
            <a:off x="4191000" y="3886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5" grpId="0" animBg="1" autoUpdateAnimBg="0"/>
      <p:bldP spid="36887" grpId="0" animBg="1"/>
      <p:bldP spid="36888" grpId="0" animBg="1"/>
      <p:bldP spid="36889" grpId="0" animBg="1"/>
      <p:bldP spid="36890" grpId="0" animBg="1"/>
      <p:bldP spid="36891" grpId="0" animBg="1"/>
      <p:bldP spid="36892" grpId="0" animBg="1"/>
      <p:bldP spid="36893" grpId="0" animBg="1"/>
      <p:bldP spid="36894" grpId="0" animBg="1"/>
      <p:bldP spid="36895" grpId="0" animBg="1"/>
      <p:bldP spid="36898" grpId="0" animBg="1"/>
      <p:bldP spid="3689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2" name="Group 4"/>
          <p:cNvGraphicFramePr>
            <a:graphicFrameLocks noGrp="1"/>
          </p:cNvGraphicFramePr>
          <p:nvPr/>
        </p:nvGraphicFramePr>
        <p:xfrm>
          <a:off x="1524000" y="381000"/>
          <a:ext cx="7239000" cy="5943600"/>
        </p:xfrm>
        <a:graphic>
          <a:graphicData uri="http://schemas.openxmlformats.org/drawingml/2006/table">
            <a:tbl>
              <a:tblPr/>
              <a:tblGrid>
                <a:gridCol w="2413000"/>
                <a:gridCol w="2413000"/>
                <a:gridCol w="2413000"/>
              </a:tblGrid>
              <a:tr h="297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  <a:tr h="297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</a:tbl>
          </a:graphicData>
        </a:graphic>
      </p:graphicFrame>
      <p:pic>
        <p:nvPicPr>
          <p:cNvPr id="37906" name="Picture 1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838200"/>
            <a:ext cx="1341438" cy="1981200"/>
          </a:xfrm>
          <a:prstGeom prst="rect">
            <a:avLst/>
          </a:prstGeom>
          <a:noFill/>
        </p:spPr>
      </p:pic>
      <p:pic>
        <p:nvPicPr>
          <p:cNvPr id="37907" name="Picture 1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0400" y="914400"/>
            <a:ext cx="1106488" cy="1905000"/>
          </a:xfrm>
          <a:prstGeom prst="rect">
            <a:avLst/>
          </a:prstGeom>
          <a:noFill/>
        </p:spPr>
      </p:pic>
      <p:pic>
        <p:nvPicPr>
          <p:cNvPr id="37908" name="Picture 2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838200"/>
            <a:ext cx="1533525" cy="1981200"/>
          </a:xfrm>
          <a:prstGeom prst="rect">
            <a:avLst/>
          </a:prstGeom>
          <a:noFill/>
        </p:spPr>
      </p:pic>
      <p:sp>
        <p:nvSpPr>
          <p:cNvPr id="37909" name="AutoShape 21"/>
          <p:cNvSpPr>
            <a:spLocks noChangeArrowheads="1"/>
          </p:cNvSpPr>
          <p:nvPr/>
        </p:nvSpPr>
        <p:spPr bwMode="auto">
          <a:xfrm rot="5272440">
            <a:off x="7279481" y="4150519"/>
            <a:ext cx="530225" cy="1373188"/>
          </a:xfrm>
          <a:prstGeom prst="moon">
            <a:avLst>
              <a:gd name="adj" fmla="val 51532"/>
            </a:avLst>
          </a:prstGeom>
          <a:solidFill>
            <a:srgbClr val="F842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7910" name="Picture 22" descr="J010563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3886200"/>
            <a:ext cx="1319213" cy="1830388"/>
          </a:xfrm>
          <a:prstGeom prst="rect">
            <a:avLst/>
          </a:prstGeom>
          <a:noFill/>
        </p:spPr>
      </p:pic>
      <p:pic>
        <p:nvPicPr>
          <p:cNvPr id="37911" name="Picture 2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3733800"/>
            <a:ext cx="1350963" cy="2057400"/>
          </a:xfrm>
          <a:prstGeom prst="rect">
            <a:avLst/>
          </a:prstGeom>
          <a:noFill/>
        </p:spPr>
      </p:pic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1828800" y="6491288"/>
            <a:ext cx="58975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«Вальс» Дмитрий Борисович Кабалевский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22 -0.02264  -0.033 -0.06126  -0.027 -0.09988  C -0.024 -0.1132  -0.02 -0.12652  -0.014 -0.13717  C -0.01 -0.10654  0.004 -0.07858  0.025 -0.06126  C 0.025 -0.09855  0.041 -0.13451  0.068 -0.15049  C 0.077 -0.15715  0.087 -0.15982  0.097 -0.16115  C 0.082 -0.13851  0.074 -0.10654  0.077 -0.07325  C 0.099 -0.09722  0.13 -0.10255  0.157 -0.08523  C 0.166 -0.07991  0.175 -0.07058  0.181 -0.06126  C 0.158 -0.06393  0.134 -0.05194  0.117 -0.02797  C 0.144 -0.01998  0.167 0.00799  0.174 0.04661  C 0.176 0.05993  0.176 0.07325  0.174 0.08657  C 0.161 0.06126  0.139 0.04395  0.115 0.04129  C 0.127 0.07458  0.124 0.11587  0.106 0.1465  C 0.099 0.15715  0.091 0.16647  0.082 0.1718  C 0.089 0.1425  0.085 0.10921  0.072 0.08257  C 0.06 0.11587  0.034 0.13851  0.004 0.13851  C -0.007 0.13851  -0.017 0.13584  -0.026 0.13052  C -0.004 0.11986  0.013 0.09456  0.021 0.06393  C -0.007 0.07192  -0.036 0.05993  -0.055 0.0293  C -0.062 0.01731  -0.066 0.00533  -0.069 -0.00799  C -0.049 0.00932  -0.023 0.01199  0 0  Z" pathEditMode="relative" ptsTypes="">
                                      <p:cBhvr>
                                        <p:cTn id="35" dur="2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6" name="Group 4"/>
          <p:cNvGraphicFramePr>
            <a:graphicFrameLocks noGrp="1"/>
          </p:cNvGraphicFramePr>
          <p:nvPr/>
        </p:nvGraphicFramePr>
        <p:xfrm>
          <a:off x="1447800" y="457200"/>
          <a:ext cx="6934200" cy="5334000"/>
        </p:xfrm>
        <a:graphic>
          <a:graphicData uri="http://schemas.openxmlformats.org/drawingml/2006/table">
            <a:tbl>
              <a:tblPr/>
              <a:tblGrid>
                <a:gridCol w="2311400"/>
                <a:gridCol w="2311400"/>
                <a:gridCol w="2311400"/>
              </a:tblGrid>
              <a:tr h="266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  <a:tr h="266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</a:tbl>
          </a:graphicData>
        </a:graphic>
      </p:graphicFrame>
      <p:pic>
        <p:nvPicPr>
          <p:cNvPr id="38930" name="Picture 1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838200"/>
            <a:ext cx="1209675" cy="1905000"/>
          </a:xfrm>
          <a:prstGeom prst="rect">
            <a:avLst/>
          </a:prstGeom>
          <a:noFill/>
        </p:spPr>
      </p:pic>
      <p:pic>
        <p:nvPicPr>
          <p:cNvPr id="38931" name="Picture 1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838200"/>
            <a:ext cx="1320800" cy="2057400"/>
          </a:xfrm>
          <a:prstGeom prst="rect">
            <a:avLst/>
          </a:prstGeom>
          <a:noFill/>
        </p:spPr>
      </p:pic>
      <p:pic>
        <p:nvPicPr>
          <p:cNvPr id="38932" name="Picture 2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838200"/>
            <a:ext cx="1235075" cy="2057400"/>
          </a:xfrm>
          <a:prstGeom prst="rect">
            <a:avLst/>
          </a:prstGeom>
          <a:noFill/>
        </p:spPr>
      </p:pic>
      <p:pic>
        <p:nvPicPr>
          <p:cNvPr id="38933" name="Picture 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3352800"/>
            <a:ext cx="1544638" cy="1981200"/>
          </a:xfrm>
          <a:prstGeom prst="rect">
            <a:avLst/>
          </a:prstGeom>
          <a:noFill/>
        </p:spPr>
      </p:pic>
      <p:pic>
        <p:nvPicPr>
          <p:cNvPr id="38934" name="Picture 2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4495800"/>
            <a:ext cx="1143000" cy="941388"/>
          </a:xfrm>
          <a:prstGeom prst="rect">
            <a:avLst/>
          </a:prstGeom>
          <a:noFill/>
        </p:spPr>
      </p:pic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6096000" y="4114800"/>
            <a:ext cx="609600" cy="6096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36" name="AutoShape 24"/>
          <p:cNvSpPr>
            <a:spLocks noChangeArrowheads="1"/>
          </p:cNvSpPr>
          <p:nvPr/>
        </p:nvSpPr>
        <p:spPr bwMode="auto">
          <a:xfrm>
            <a:off x="6781800" y="4114800"/>
            <a:ext cx="762000" cy="609600"/>
          </a:xfrm>
          <a:prstGeom prst="triangle">
            <a:avLst>
              <a:gd name="adj" fmla="val 50000"/>
            </a:avLst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7696200" y="4114800"/>
            <a:ext cx="609600" cy="6096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8938" name="Picture 26" descr="PE02522_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0" y="3276600"/>
            <a:ext cx="1041400" cy="1600200"/>
          </a:xfrm>
          <a:prstGeom prst="rect">
            <a:avLst/>
          </a:prstGeom>
          <a:noFill/>
        </p:spPr>
      </p:pic>
      <p:sp>
        <p:nvSpPr>
          <p:cNvPr id="38939" name="Text Box 27"/>
          <p:cNvSpPr txBox="1">
            <a:spLocks noChangeArrowheads="1"/>
          </p:cNvSpPr>
          <p:nvPr/>
        </p:nvSpPr>
        <p:spPr bwMode="auto">
          <a:xfrm>
            <a:off x="990600" y="6096000"/>
            <a:ext cx="790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«Марш деревянных солдатиков» Пётр Ильич Чайковский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389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5" grpId="0" animBg="1"/>
      <p:bldP spid="38936" grpId="0" animBg="1"/>
      <p:bldP spid="389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4" name="Group 4"/>
          <p:cNvGraphicFramePr>
            <a:graphicFrameLocks noGrp="1"/>
          </p:cNvGraphicFramePr>
          <p:nvPr/>
        </p:nvGraphicFramePr>
        <p:xfrm>
          <a:off x="1600200" y="533400"/>
          <a:ext cx="6934200" cy="5334000"/>
        </p:xfrm>
        <a:graphic>
          <a:graphicData uri="http://schemas.openxmlformats.org/drawingml/2006/table">
            <a:tbl>
              <a:tblPr/>
              <a:tblGrid>
                <a:gridCol w="2311400"/>
                <a:gridCol w="2311400"/>
                <a:gridCol w="2311400"/>
              </a:tblGrid>
              <a:tr h="266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  <a:tr h="266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</a:tbl>
          </a:graphicData>
        </a:graphic>
      </p:graphicFrame>
      <p:pic>
        <p:nvPicPr>
          <p:cNvPr id="40978" name="Picture 1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838200"/>
            <a:ext cx="1166813" cy="1981200"/>
          </a:xfrm>
          <a:prstGeom prst="rect">
            <a:avLst/>
          </a:prstGeom>
          <a:noFill/>
        </p:spPr>
      </p:pic>
      <p:pic>
        <p:nvPicPr>
          <p:cNvPr id="40979" name="Picture 1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762000"/>
            <a:ext cx="1096963" cy="2133600"/>
          </a:xfrm>
          <a:prstGeom prst="rect">
            <a:avLst/>
          </a:prstGeom>
          <a:noFill/>
        </p:spPr>
      </p:pic>
      <p:sp>
        <p:nvSpPr>
          <p:cNvPr id="40980" name="AutoShape 20"/>
          <p:cNvSpPr>
            <a:spLocks noChangeArrowheads="1"/>
          </p:cNvSpPr>
          <p:nvPr/>
        </p:nvSpPr>
        <p:spPr bwMode="auto">
          <a:xfrm rot="-5190433">
            <a:off x="4427537" y="906463"/>
            <a:ext cx="1903413" cy="1919288"/>
          </a:xfrm>
          <a:custGeom>
            <a:avLst/>
            <a:gdLst>
              <a:gd name="G0" fmla="+- 8035 0 0"/>
              <a:gd name="G1" fmla="+- 11586557 0 0"/>
              <a:gd name="G2" fmla="+- 0 0 11586557"/>
              <a:gd name="T0" fmla="*/ 0 256 1"/>
              <a:gd name="T1" fmla="*/ 180 256 1"/>
              <a:gd name="G3" fmla="+- 11586557 T0 T1"/>
              <a:gd name="T2" fmla="*/ 0 256 1"/>
              <a:gd name="T3" fmla="*/ 90 256 1"/>
              <a:gd name="G4" fmla="+- 11586557 T2 T3"/>
              <a:gd name="G5" fmla="*/ G4 2 1"/>
              <a:gd name="T4" fmla="*/ 90 256 1"/>
              <a:gd name="T5" fmla="*/ 0 256 1"/>
              <a:gd name="G6" fmla="+- 11586557 T4 T5"/>
              <a:gd name="G7" fmla="*/ G6 2 1"/>
              <a:gd name="G8" fmla="abs 11586557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8035"/>
              <a:gd name="G18" fmla="*/ 8035 1 2"/>
              <a:gd name="G19" fmla="+- G18 5400 0"/>
              <a:gd name="G20" fmla="cos G19 11586557"/>
              <a:gd name="G21" fmla="sin G19 11586557"/>
              <a:gd name="G22" fmla="+- G20 10800 0"/>
              <a:gd name="G23" fmla="+- G21 10800 0"/>
              <a:gd name="G24" fmla="+- 10800 0 G20"/>
              <a:gd name="G25" fmla="+- 8035 10800 0"/>
              <a:gd name="G26" fmla="?: G9 G17 G25"/>
              <a:gd name="G27" fmla="?: G9 0 21600"/>
              <a:gd name="G28" fmla="cos 10800 11586557"/>
              <a:gd name="G29" fmla="sin 10800 11586557"/>
              <a:gd name="G30" fmla="sin 8035 11586557"/>
              <a:gd name="G31" fmla="+- G28 10800 0"/>
              <a:gd name="G32" fmla="+- G29 10800 0"/>
              <a:gd name="G33" fmla="+- G30 10800 0"/>
              <a:gd name="G34" fmla="?: G4 0 G31"/>
              <a:gd name="G35" fmla="?: 11586557 G34 0"/>
              <a:gd name="G36" fmla="?: G6 G35 G31"/>
              <a:gd name="G37" fmla="+- 21600 0 G36"/>
              <a:gd name="G38" fmla="?: G4 0 G33"/>
              <a:gd name="G39" fmla="?: 11586557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96 w 21600"/>
              <a:gd name="T15" fmla="*/ 11326 h 21600"/>
              <a:gd name="T16" fmla="*/ 10800 w 21600"/>
              <a:gd name="T17" fmla="*/ 2765 h 21600"/>
              <a:gd name="T18" fmla="*/ 20204 w 21600"/>
              <a:gd name="T19" fmla="*/ 1132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777" y="11248"/>
                </a:moveTo>
                <a:cubicBezTo>
                  <a:pt x="2769" y="11099"/>
                  <a:pt x="2765" y="10949"/>
                  <a:pt x="2765" y="10800"/>
                </a:cubicBezTo>
                <a:cubicBezTo>
                  <a:pt x="2765" y="6362"/>
                  <a:pt x="6362" y="2765"/>
                  <a:pt x="10800" y="2765"/>
                </a:cubicBezTo>
                <a:cubicBezTo>
                  <a:pt x="15237" y="2765"/>
                  <a:pt x="18835" y="6362"/>
                  <a:pt x="18835" y="10800"/>
                </a:cubicBezTo>
                <a:cubicBezTo>
                  <a:pt x="18835" y="10949"/>
                  <a:pt x="18830" y="11099"/>
                  <a:pt x="18822" y="11248"/>
                </a:cubicBezTo>
                <a:lnTo>
                  <a:pt x="21583" y="11403"/>
                </a:lnTo>
                <a:cubicBezTo>
                  <a:pt x="21594" y="11202"/>
                  <a:pt x="21600" y="1100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01"/>
                  <a:pt x="5" y="11202"/>
                  <a:pt x="16" y="11403"/>
                </a:cubicBezTo>
                <a:close/>
              </a:path>
            </a:pathLst>
          </a:custGeom>
          <a:solidFill>
            <a:srgbClr val="0582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0981" name="Picture 2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3810000"/>
            <a:ext cx="1981200" cy="1233488"/>
          </a:xfrm>
          <a:prstGeom prst="rect">
            <a:avLst/>
          </a:prstGeom>
          <a:noFill/>
        </p:spPr>
      </p:pic>
      <p:sp>
        <p:nvSpPr>
          <p:cNvPr id="40982" name="Oval 22"/>
          <p:cNvSpPr>
            <a:spLocks noChangeArrowheads="1"/>
          </p:cNvSpPr>
          <p:nvPr/>
        </p:nvSpPr>
        <p:spPr bwMode="auto">
          <a:xfrm>
            <a:off x="1752600" y="3657600"/>
            <a:ext cx="914400" cy="18288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3" name="Oval 23"/>
          <p:cNvSpPr>
            <a:spLocks noChangeArrowheads="1"/>
          </p:cNvSpPr>
          <p:nvPr/>
        </p:nvSpPr>
        <p:spPr bwMode="auto">
          <a:xfrm>
            <a:off x="1981200" y="3886200"/>
            <a:ext cx="457200" cy="1447800"/>
          </a:xfrm>
          <a:prstGeom prst="ellipse">
            <a:avLst/>
          </a:prstGeom>
          <a:solidFill>
            <a:srgbClr val="BFEBD6"/>
          </a:solidFill>
          <a:ln w="9525">
            <a:solidFill>
              <a:srgbClr val="BFEBD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 flipV="1">
            <a:off x="2209800" y="35814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85" name="Oval 25"/>
          <p:cNvSpPr>
            <a:spLocks noChangeArrowheads="1"/>
          </p:cNvSpPr>
          <p:nvPr/>
        </p:nvSpPr>
        <p:spPr bwMode="auto">
          <a:xfrm>
            <a:off x="2286000" y="39624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 flipV="1">
            <a:off x="2514600" y="3581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87" name="Line 27"/>
          <p:cNvSpPr>
            <a:spLocks noChangeShapeType="1"/>
          </p:cNvSpPr>
          <p:nvPr/>
        </p:nvSpPr>
        <p:spPr bwMode="auto">
          <a:xfrm flipV="1">
            <a:off x="2362200" y="4419600"/>
            <a:ext cx="1219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 flipV="1">
            <a:off x="2362200" y="4114800"/>
            <a:ext cx="1219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89" name="Line 29"/>
          <p:cNvSpPr>
            <a:spLocks noChangeShapeType="1"/>
          </p:cNvSpPr>
          <p:nvPr/>
        </p:nvSpPr>
        <p:spPr bwMode="auto">
          <a:xfrm flipV="1">
            <a:off x="2286000" y="3886200"/>
            <a:ext cx="1219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90" name="Oval 30"/>
          <p:cNvSpPr>
            <a:spLocks noChangeArrowheads="1"/>
          </p:cNvSpPr>
          <p:nvPr/>
        </p:nvSpPr>
        <p:spPr bwMode="auto">
          <a:xfrm>
            <a:off x="2895600" y="35814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91" name="Line 31"/>
          <p:cNvSpPr>
            <a:spLocks noChangeShapeType="1"/>
          </p:cNvSpPr>
          <p:nvPr/>
        </p:nvSpPr>
        <p:spPr bwMode="auto">
          <a:xfrm flipV="1">
            <a:off x="3124200" y="3276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92" name="Oval 32"/>
          <p:cNvSpPr>
            <a:spLocks noChangeArrowheads="1"/>
          </p:cNvSpPr>
          <p:nvPr/>
        </p:nvSpPr>
        <p:spPr bwMode="auto">
          <a:xfrm flipV="1">
            <a:off x="2590800" y="48006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93" name="Line 33"/>
          <p:cNvSpPr>
            <a:spLocks noChangeShapeType="1"/>
          </p:cNvSpPr>
          <p:nvPr/>
        </p:nvSpPr>
        <p:spPr bwMode="auto">
          <a:xfrm flipV="1">
            <a:off x="2819400" y="4495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94" name="Oval 34"/>
          <p:cNvSpPr>
            <a:spLocks noChangeArrowheads="1"/>
          </p:cNvSpPr>
          <p:nvPr/>
        </p:nvSpPr>
        <p:spPr bwMode="auto">
          <a:xfrm>
            <a:off x="2971800" y="42672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95" name="Line 35"/>
          <p:cNvSpPr>
            <a:spLocks noChangeShapeType="1"/>
          </p:cNvSpPr>
          <p:nvPr/>
        </p:nvSpPr>
        <p:spPr bwMode="auto">
          <a:xfrm flipV="1">
            <a:off x="3200400" y="3962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40996" name="Picture 36" descr="J01057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0" y="3505200"/>
            <a:ext cx="1849438" cy="1981200"/>
          </a:xfrm>
          <a:prstGeom prst="rect">
            <a:avLst/>
          </a:prstGeom>
          <a:solidFill>
            <a:srgbClr val="AFE7CE"/>
          </a:solidFill>
        </p:spPr>
      </p:pic>
      <p:sp>
        <p:nvSpPr>
          <p:cNvPr id="40997" name="Text Box 37"/>
          <p:cNvSpPr txBox="1">
            <a:spLocks noChangeArrowheads="1"/>
          </p:cNvSpPr>
          <p:nvPr/>
        </p:nvSpPr>
        <p:spPr bwMode="auto">
          <a:xfrm>
            <a:off x="1752600" y="6248400"/>
            <a:ext cx="6530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«Колыбельная» Георгий Васильевич Свиридов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4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40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4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0" grpId="0" animBg="1"/>
      <p:bldP spid="40982" grpId="0" animBg="1"/>
      <p:bldP spid="40984" grpId="0" animBg="1"/>
      <p:bldP spid="40985" grpId="0" animBg="1"/>
      <p:bldP spid="40986" grpId="0" animBg="1"/>
      <p:bldP spid="40987" grpId="0" animBg="1"/>
      <p:bldP spid="40988" grpId="0" animBg="1"/>
      <p:bldP spid="40989" grpId="0" animBg="1"/>
      <p:bldP spid="40990" grpId="0" animBg="1"/>
      <p:bldP spid="40991" grpId="0" animBg="1"/>
      <p:bldP spid="40992" grpId="0" animBg="1"/>
      <p:bldP spid="40993" grpId="0" animBg="1"/>
      <p:bldP spid="40994" grpId="0" animBg="1"/>
      <p:bldP spid="4099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 b="1" u="sng" dirty="0"/>
              <a:t>Цель</a:t>
            </a:r>
            <a:r>
              <a:rPr lang="ru-RU" sz="3400" dirty="0"/>
              <a:t>: способствовать лучшему </a:t>
            </a:r>
            <a:br>
              <a:rPr lang="ru-RU" sz="3400" dirty="0"/>
            </a:br>
            <a:r>
              <a:rPr lang="ru-RU" sz="3400" dirty="0"/>
              <a:t>          запоминанию материала.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001000" cy="4800600"/>
          </a:xfrm>
        </p:spPr>
        <p:txBody>
          <a:bodyPr/>
          <a:lstStyle/>
          <a:p>
            <a:pPr marL="571500" indent="-571500">
              <a:lnSpc>
                <a:spcPct val="80000"/>
              </a:lnSpc>
              <a:buFont typeface="Wingdings" pitchFamily="2" charset="2"/>
              <a:buNone/>
            </a:pPr>
            <a:r>
              <a:rPr lang="ru-RU" sz="1300" dirty="0"/>
              <a:t>                                 </a:t>
            </a:r>
            <a:r>
              <a:rPr lang="ru-RU" sz="3200" dirty="0"/>
              <a:t>Задачи.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None/>
            </a:pPr>
            <a:endParaRPr lang="ru-RU" sz="2400" dirty="0"/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/>
              <a:t>Помочь детям запомнить материал занятия (имя композитора, название произведения, жанр и лад музыки, характер, части, изобразительность музыки и т.д.)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None/>
            </a:pPr>
            <a:endParaRPr lang="ru-RU" sz="2400" dirty="0"/>
          </a:p>
          <a:p>
            <a:pPr marL="571500" indent="-571500">
              <a:lnSpc>
                <a:spcPct val="80000"/>
              </a:lnSpc>
              <a:buFont typeface="Wingdings" pitchFamily="2" charset="2"/>
              <a:buAutoNum type="arabicPeriod" startAt="2"/>
            </a:pPr>
            <a:r>
              <a:rPr lang="ru-RU" sz="2400" dirty="0"/>
              <a:t>Развивать память и речь детей</a:t>
            </a:r>
            <a:r>
              <a:rPr lang="ru-RU" sz="2100" dirty="0"/>
              <a:t>.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None/>
            </a:pPr>
            <a:endParaRPr lang="ru-RU" sz="2100" dirty="0"/>
          </a:p>
          <a:p>
            <a:pPr marL="571500" indent="-571500">
              <a:lnSpc>
                <a:spcPct val="80000"/>
              </a:lnSpc>
              <a:buFont typeface="Wingdings" pitchFamily="2" charset="2"/>
              <a:buNone/>
            </a:pPr>
            <a:r>
              <a:rPr lang="ru-RU" sz="2100" dirty="0">
                <a:solidFill>
                  <a:schemeClr val="accent2"/>
                </a:solidFill>
              </a:rPr>
              <a:t>3.  </a:t>
            </a:r>
            <a:r>
              <a:rPr lang="ru-RU" sz="2400" dirty="0"/>
              <a:t>Воспитывать положительное восприятие музыки, уважительное отношение к знаменитым композиторам.</a:t>
            </a:r>
          </a:p>
          <a:p>
            <a:pPr marL="571500" indent="-571500">
              <a:lnSpc>
                <a:spcPct val="80000"/>
              </a:lnSpc>
              <a:buFont typeface="Wingdings" pitchFamily="2" charset="2"/>
              <a:buNone/>
            </a:pPr>
            <a:r>
              <a:rPr lang="ru-RU" sz="1300" dirty="0"/>
              <a:t>          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64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2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762000"/>
            <a:ext cx="8001000" cy="685800"/>
          </a:xfrm>
        </p:spPr>
        <p:txBody>
          <a:bodyPr/>
          <a:lstStyle/>
          <a:p>
            <a:pPr algn="ctr"/>
            <a:r>
              <a:rPr lang="ru-RU" sz="3400" dirty="0"/>
              <a:t>Комментарии к таблицам</a:t>
            </a:r>
            <a:br>
              <a:rPr lang="ru-RU" sz="3400" dirty="0"/>
            </a:br>
            <a:r>
              <a:rPr lang="ru-RU" sz="3400" dirty="0"/>
              <a:t>(расшифровка символов)</a:t>
            </a:r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1828800"/>
            <a:ext cx="793750" cy="914400"/>
          </a:xfrm>
          <a:prstGeom prst="rect">
            <a:avLst/>
          </a:prstGeom>
          <a:noFill/>
        </p:spPr>
      </p:pic>
      <p:sp>
        <p:nvSpPr>
          <p:cNvPr id="43016" name="Oval 8"/>
          <p:cNvSpPr>
            <a:spLocks noChangeArrowheads="1"/>
          </p:cNvSpPr>
          <p:nvPr/>
        </p:nvSpPr>
        <p:spPr bwMode="auto">
          <a:xfrm>
            <a:off x="304800" y="3048000"/>
            <a:ext cx="533400" cy="9906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17" name="Oval 9"/>
          <p:cNvSpPr>
            <a:spLocks noChangeArrowheads="1"/>
          </p:cNvSpPr>
          <p:nvPr/>
        </p:nvSpPr>
        <p:spPr bwMode="auto">
          <a:xfrm>
            <a:off x="381000" y="3200400"/>
            <a:ext cx="304800" cy="685800"/>
          </a:xfrm>
          <a:prstGeom prst="ellipse">
            <a:avLst/>
          </a:prstGeom>
          <a:solidFill>
            <a:srgbClr val="BFEBD6"/>
          </a:solidFill>
          <a:ln w="9525">
            <a:solidFill>
              <a:srgbClr val="BFEBD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 flipV="1">
            <a:off x="533400" y="2971800"/>
            <a:ext cx="838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 flipV="1">
            <a:off x="685800" y="3200400"/>
            <a:ext cx="685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 flipV="1">
            <a:off x="533400" y="2819400"/>
            <a:ext cx="762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1" name="Line 13"/>
          <p:cNvSpPr>
            <a:spLocks noChangeShapeType="1"/>
          </p:cNvSpPr>
          <p:nvPr/>
        </p:nvSpPr>
        <p:spPr bwMode="auto">
          <a:xfrm flipV="1">
            <a:off x="762000" y="3276600"/>
            <a:ext cx="762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2" name="Oval 14"/>
          <p:cNvSpPr>
            <a:spLocks noChangeArrowheads="1"/>
          </p:cNvSpPr>
          <p:nvPr/>
        </p:nvSpPr>
        <p:spPr bwMode="auto">
          <a:xfrm>
            <a:off x="609600" y="3276600"/>
            <a:ext cx="1524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23" name="Oval 15"/>
          <p:cNvSpPr>
            <a:spLocks noChangeArrowheads="1"/>
          </p:cNvSpPr>
          <p:nvPr/>
        </p:nvSpPr>
        <p:spPr bwMode="auto">
          <a:xfrm>
            <a:off x="838200" y="3657600"/>
            <a:ext cx="1524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24" name="Oval 16"/>
          <p:cNvSpPr>
            <a:spLocks noChangeArrowheads="1"/>
          </p:cNvSpPr>
          <p:nvPr/>
        </p:nvSpPr>
        <p:spPr bwMode="auto">
          <a:xfrm>
            <a:off x="990600" y="2971800"/>
            <a:ext cx="1524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25" name="Oval 17"/>
          <p:cNvSpPr>
            <a:spLocks noChangeArrowheads="1"/>
          </p:cNvSpPr>
          <p:nvPr/>
        </p:nvSpPr>
        <p:spPr bwMode="auto">
          <a:xfrm>
            <a:off x="1219200" y="3276600"/>
            <a:ext cx="1524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26" name="Line 18"/>
          <p:cNvSpPr>
            <a:spLocks noChangeShapeType="1"/>
          </p:cNvSpPr>
          <p:nvPr/>
        </p:nvSpPr>
        <p:spPr bwMode="auto">
          <a:xfrm flipV="1">
            <a:off x="1143000" y="2667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8" name="Line 20"/>
          <p:cNvSpPr>
            <a:spLocks noChangeShapeType="1"/>
          </p:cNvSpPr>
          <p:nvPr/>
        </p:nvSpPr>
        <p:spPr bwMode="auto">
          <a:xfrm flipV="1">
            <a:off x="13716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9" name="Line 21"/>
          <p:cNvSpPr>
            <a:spLocks noChangeShapeType="1"/>
          </p:cNvSpPr>
          <p:nvPr/>
        </p:nvSpPr>
        <p:spPr bwMode="auto">
          <a:xfrm flipV="1">
            <a:off x="7620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30" name="Line 22"/>
          <p:cNvSpPr>
            <a:spLocks noChangeShapeType="1"/>
          </p:cNvSpPr>
          <p:nvPr/>
        </p:nvSpPr>
        <p:spPr bwMode="auto">
          <a:xfrm flipV="1">
            <a:off x="990600" y="3352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43031" name="Picture 2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038600"/>
            <a:ext cx="900113" cy="1371600"/>
          </a:xfrm>
          <a:prstGeom prst="rect">
            <a:avLst/>
          </a:prstGeom>
          <a:noFill/>
        </p:spPr>
      </p:pic>
      <p:sp>
        <p:nvSpPr>
          <p:cNvPr id="43032" name="Text Box 24"/>
          <p:cNvSpPr txBox="1">
            <a:spLocks noChangeArrowheads="1"/>
          </p:cNvSpPr>
          <p:nvPr/>
        </p:nvSpPr>
        <p:spPr bwMode="auto">
          <a:xfrm>
            <a:off x="1279525" y="1936750"/>
            <a:ext cx="3113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  - Обозначение марша,</a:t>
            </a:r>
          </a:p>
          <a:p>
            <a:r>
              <a:rPr lang="ru-RU"/>
              <a:t>     маршевой музыки.</a:t>
            </a:r>
          </a:p>
        </p:txBody>
      </p:sp>
      <p:sp>
        <p:nvSpPr>
          <p:cNvPr id="43033" name="Text Box 25"/>
          <p:cNvSpPr txBox="1">
            <a:spLocks noChangeArrowheads="1"/>
          </p:cNvSpPr>
          <p:nvPr/>
        </p:nvSpPr>
        <p:spPr bwMode="auto">
          <a:xfrm>
            <a:off x="1584325" y="3003550"/>
            <a:ext cx="2792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/>
              <a:t> Обозначение песни,</a:t>
            </a:r>
          </a:p>
          <a:p>
            <a:r>
              <a:rPr lang="ru-RU"/>
              <a:t> напевной мелодии.</a:t>
            </a:r>
          </a:p>
        </p:txBody>
      </p:sp>
      <p:sp>
        <p:nvSpPr>
          <p:cNvPr id="43034" name="Text Box 26"/>
          <p:cNvSpPr txBox="1">
            <a:spLocks noChangeArrowheads="1"/>
          </p:cNvSpPr>
          <p:nvPr/>
        </p:nvSpPr>
        <p:spPr bwMode="auto">
          <a:xfrm>
            <a:off x="1508125" y="4298950"/>
            <a:ext cx="3040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/>
              <a:t> Обозначение танца,</a:t>
            </a:r>
          </a:p>
          <a:p>
            <a:r>
              <a:rPr lang="ru-RU"/>
              <a:t>  танцевальной музыки.</a:t>
            </a:r>
          </a:p>
        </p:txBody>
      </p:sp>
      <p:sp>
        <p:nvSpPr>
          <p:cNvPr id="43037" name="Rectangle 29"/>
          <p:cNvSpPr>
            <a:spLocks noChangeArrowheads="1"/>
          </p:cNvSpPr>
          <p:nvPr/>
        </p:nvSpPr>
        <p:spPr bwMode="auto">
          <a:xfrm>
            <a:off x="304800" y="5486400"/>
            <a:ext cx="457200" cy="4572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38" name="AutoShape 30"/>
          <p:cNvSpPr>
            <a:spLocks noChangeArrowheads="1"/>
          </p:cNvSpPr>
          <p:nvPr/>
        </p:nvSpPr>
        <p:spPr bwMode="auto">
          <a:xfrm>
            <a:off x="838200" y="5486400"/>
            <a:ext cx="609600" cy="381000"/>
          </a:xfrm>
          <a:prstGeom prst="triangle">
            <a:avLst>
              <a:gd name="adj" fmla="val 50000"/>
            </a:avLst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39" name="Rectangle 31"/>
          <p:cNvSpPr>
            <a:spLocks noChangeArrowheads="1"/>
          </p:cNvSpPr>
          <p:nvPr/>
        </p:nvSpPr>
        <p:spPr bwMode="auto">
          <a:xfrm>
            <a:off x="1600200" y="5486400"/>
            <a:ext cx="457200" cy="4572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3040" name="Picture 3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1752600"/>
            <a:ext cx="1371600" cy="852488"/>
          </a:xfrm>
          <a:prstGeom prst="rect">
            <a:avLst/>
          </a:prstGeom>
          <a:noFill/>
        </p:spPr>
      </p:pic>
      <p:pic>
        <p:nvPicPr>
          <p:cNvPr id="43042" name="Picture 3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2667000"/>
            <a:ext cx="990600" cy="908050"/>
          </a:xfrm>
          <a:prstGeom prst="rect">
            <a:avLst/>
          </a:prstGeom>
          <a:noFill/>
        </p:spPr>
      </p:pic>
      <p:sp>
        <p:nvSpPr>
          <p:cNvPr id="43043" name="Text Box 35"/>
          <p:cNvSpPr txBox="1">
            <a:spLocks noChangeArrowheads="1"/>
          </p:cNvSpPr>
          <p:nvPr/>
        </p:nvSpPr>
        <p:spPr bwMode="auto">
          <a:xfrm>
            <a:off x="2286000" y="5257800"/>
            <a:ext cx="20224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/>
              <a:t>Обозначение</a:t>
            </a:r>
          </a:p>
          <a:p>
            <a:r>
              <a:rPr lang="ru-RU"/>
              <a:t> частей музык.</a:t>
            </a:r>
          </a:p>
          <a:p>
            <a:r>
              <a:rPr lang="ru-RU"/>
              <a:t> произведения.</a:t>
            </a:r>
          </a:p>
        </p:txBody>
      </p:sp>
      <p:sp>
        <p:nvSpPr>
          <p:cNvPr id="43044" name="Text Box 36"/>
          <p:cNvSpPr txBox="1">
            <a:spLocks noChangeArrowheads="1"/>
          </p:cNvSpPr>
          <p:nvPr/>
        </p:nvSpPr>
        <p:spPr bwMode="auto">
          <a:xfrm>
            <a:off x="6781800" y="1600200"/>
            <a:ext cx="19431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/>
              <a:t>Обозначение</a:t>
            </a:r>
          </a:p>
          <a:p>
            <a:r>
              <a:rPr lang="ru-RU"/>
              <a:t> медленного </a:t>
            </a:r>
          </a:p>
          <a:p>
            <a:r>
              <a:rPr lang="ru-RU"/>
              <a:t>Темпа музыки.</a:t>
            </a:r>
          </a:p>
          <a:p>
            <a:endParaRPr lang="ru-RU"/>
          </a:p>
        </p:txBody>
      </p:sp>
      <p:pic>
        <p:nvPicPr>
          <p:cNvPr id="43045" name="Picture 3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3581400"/>
            <a:ext cx="990600" cy="301625"/>
          </a:xfrm>
          <a:prstGeom prst="rect">
            <a:avLst/>
          </a:prstGeom>
          <a:noFill/>
        </p:spPr>
      </p:pic>
      <p:sp>
        <p:nvSpPr>
          <p:cNvPr id="43046" name="AutoShape 38"/>
          <p:cNvSpPr>
            <a:spLocks noChangeArrowheads="1"/>
          </p:cNvSpPr>
          <p:nvPr/>
        </p:nvSpPr>
        <p:spPr bwMode="auto">
          <a:xfrm rot="15997313">
            <a:off x="5563394" y="3809206"/>
            <a:ext cx="149225" cy="608013"/>
          </a:xfrm>
          <a:prstGeom prst="moon">
            <a:avLst>
              <a:gd name="adj" fmla="val 50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/>
          </a:p>
        </p:txBody>
      </p:sp>
      <p:sp>
        <p:nvSpPr>
          <p:cNvPr id="43047" name="AutoShape 39"/>
          <p:cNvSpPr>
            <a:spLocks noChangeArrowheads="1"/>
          </p:cNvSpPr>
          <p:nvPr/>
        </p:nvSpPr>
        <p:spPr bwMode="auto">
          <a:xfrm rot="5272440">
            <a:off x="5448300" y="4000500"/>
            <a:ext cx="228600" cy="914400"/>
          </a:xfrm>
          <a:prstGeom prst="moon">
            <a:avLst>
              <a:gd name="adj" fmla="val 51532"/>
            </a:avLst>
          </a:prstGeom>
          <a:solidFill>
            <a:srgbClr val="F8422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48" name="Text Box 40"/>
          <p:cNvSpPr txBox="1">
            <a:spLocks noChangeArrowheads="1"/>
          </p:cNvSpPr>
          <p:nvPr/>
        </p:nvSpPr>
        <p:spPr bwMode="auto">
          <a:xfrm>
            <a:off x="6477000" y="3124200"/>
            <a:ext cx="2314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/>
              <a:t>Обозначение</a:t>
            </a:r>
          </a:p>
          <a:p>
            <a:r>
              <a:rPr lang="ru-RU"/>
              <a:t> разного настрое-</a:t>
            </a:r>
          </a:p>
          <a:p>
            <a:r>
              <a:rPr lang="ru-RU"/>
              <a:t>-ния, характера</a:t>
            </a:r>
          </a:p>
          <a:p>
            <a:r>
              <a:rPr lang="ru-RU"/>
              <a:t> музыки.</a:t>
            </a:r>
          </a:p>
        </p:txBody>
      </p:sp>
      <p:sp>
        <p:nvSpPr>
          <p:cNvPr id="43049" name="Oval 41"/>
          <p:cNvSpPr>
            <a:spLocks noChangeArrowheads="1"/>
          </p:cNvSpPr>
          <p:nvPr/>
        </p:nvSpPr>
        <p:spPr bwMode="auto">
          <a:xfrm>
            <a:off x="5334000" y="5029200"/>
            <a:ext cx="381000" cy="3810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50" name="Oval 42"/>
          <p:cNvSpPr>
            <a:spLocks noChangeArrowheads="1"/>
          </p:cNvSpPr>
          <p:nvPr/>
        </p:nvSpPr>
        <p:spPr bwMode="auto">
          <a:xfrm>
            <a:off x="5334000" y="5410200"/>
            <a:ext cx="381000" cy="381000"/>
          </a:xfrm>
          <a:prstGeom prst="ellipse">
            <a:avLst/>
          </a:prstGeom>
          <a:solidFill>
            <a:srgbClr val="0582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51" name="Oval 43"/>
          <p:cNvSpPr>
            <a:spLocks noChangeArrowheads="1"/>
          </p:cNvSpPr>
          <p:nvPr/>
        </p:nvSpPr>
        <p:spPr bwMode="auto">
          <a:xfrm>
            <a:off x="5334000" y="5791200"/>
            <a:ext cx="381000" cy="381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52" name="Oval 44"/>
          <p:cNvSpPr>
            <a:spLocks noChangeArrowheads="1"/>
          </p:cNvSpPr>
          <p:nvPr/>
        </p:nvSpPr>
        <p:spPr bwMode="auto">
          <a:xfrm>
            <a:off x="5334000" y="4648200"/>
            <a:ext cx="381000" cy="3810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53" name="Text Box 45"/>
          <p:cNvSpPr txBox="1">
            <a:spLocks noChangeArrowheads="1"/>
          </p:cNvSpPr>
          <p:nvPr/>
        </p:nvSpPr>
        <p:spPr bwMode="auto">
          <a:xfrm>
            <a:off x="6308725" y="4756150"/>
            <a:ext cx="28860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-Схематичное </a:t>
            </a:r>
          </a:p>
          <a:p>
            <a:r>
              <a:rPr lang="ru-RU"/>
              <a:t>изображение аккорда.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43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9" dur="2000"/>
                                        <p:tgtEl>
                                          <p:spTgt spid="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43" dur="2000"/>
                                        <p:tgtEl>
                                          <p:spTgt spid="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46" dur="2000"/>
                                        <p:tgtEl>
                                          <p:spTgt spid="43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0" dur="2000"/>
                                        <p:tgtEl>
                                          <p:spTgt spid="43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00"/>
                            </p:stCondLst>
                            <p:childTnLst>
                              <p:par>
                                <p:cTn id="17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6" grpId="0" animBg="1"/>
      <p:bldP spid="43017" grpId="0" animBg="1"/>
      <p:bldP spid="43018" grpId="0" animBg="1"/>
      <p:bldP spid="43019" grpId="0" animBg="1"/>
      <p:bldP spid="43020" grpId="0" animBg="1"/>
      <p:bldP spid="43021" grpId="0" animBg="1"/>
      <p:bldP spid="43022" grpId="0" animBg="1"/>
      <p:bldP spid="43023" grpId="0" animBg="1"/>
      <p:bldP spid="43024" grpId="0" animBg="1"/>
      <p:bldP spid="43025" grpId="0" animBg="1"/>
      <p:bldP spid="43026" grpId="0" animBg="1"/>
      <p:bldP spid="43028" grpId="0" animBg="1"/>
      <p:bldP spid="43029" grpId="0" animBg="1"/>
      <p:bldP spid="43030" grpId="0" animBg="1"/>
      <p:bldP spid="43037" grpId="0" animBg="1"/>
      <p:bldP spid="43038" grpId="0" animBg="1"/>
      <p:bldP spid="43039" grpId="0" animBg="1"/>
      <p:bldP spid="43046" grpId="0" animBg="1"/>
      <p:bldP spid="43047" grpId="0" animBg="1"/>
      <p:bldP spid="43049" grpId="0" animBg="1"/>
      <p:bldP spid="43050" grpId="0" animBg="1"/>
      <p:bldP spid="43051" grpId="0" animBg="1"/>
      <p:bldP spid="430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752600" y="533400"/>
            <a:ext cx="567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/>
              <a:t>Методические рекомендации к таблицам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79425" y="1905000"/>
            <a:ext cx="8359775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ru-RU" sz="1400" dirty="0"/>
              <a:t>   Первый раз мнемотехническую таблицу лучше давать детям на 2 или 3 занятии, когда дети уже знакомы с музыкой, композитором и когда вы с детьми уже сделали первоначальный анализ музыкального произведения.</a:t>
            </a:r>
          </a:p>
          <a:p>
            <a:pPr>
              <a:spcBef>
                <a:spcPct val="30000"/>
              </a:spcBef>
            </a:pPr>
            <a:endParaRPr lang="ru-RU" sz="1400" dirty="0"/>
          </a:p>
          <a:p>
            <a:pPr>
              <a:spcBef>
                <a:spcPct val="30000"/>
              </a:spcBef>
            </a:pPr>
            <a:r>
              <a:rPr lang="ru-RU" sz="1400" dirty="0"/>
              <a:t>   На заключительном занятии дети самостоятельно, используя </a:t>
            </a:r>
            <a:r>
              <a:rPr lang="ru-RU" sz="1400" dirty="0" err="1"/>
              <a:t>мнемотаблицу</a:t>
            </a:r>
            <a:r>
              <a:rPr lang="ru-RU" sz="1400" dirty="0"/>
              <a:t>, </a:t>
            </a:r>
            <a:r>
              <a:rPr lang="ru-RU" sz="1400" dirty="0" err="1"/>
              <a:t>расска</a:t>
            </a:r>
            <a:r>
              <a:rPr lang="ru-RU" sz="1400" dirty="0"/>
              <a:t>-</a:t>
            </a:r>
          </a:p>
          <a:p>
            <a:pPr>
              <a:spcBef>
                <a:spcPct val="30000"/>
              </a:spcBef>
            </a:pPr>
            <a:r>
              <a:rPr lang="ru-RU" sz="1400" dirty="0"/>
              <a:t>-</a:t>
            </a:r>
            <a:r>
              <a:rPr lang="ru-RU" sz="1400" dirty="0" err="1"/>
              <a:t>зывают</a:t>
            </a:r>
            <a:r>
              <a:rPr lang="ru-RU" sz="1400" dirty="0"/>
              <a:t> о прослушанном произведении.</a:t>
            </a:r>
          </a:p>
          <a:p>
            <a:pPr>
              <a:spcBef>
                <a:spcPct val="30000"/>
              </a:spcBef>
            </a:pPr>
            <a:endParaRPr lang="ru-RU" sz="1400" dirty="0"/>
          </a:p>
          <a:p>
            <a:pPr>
              <a:spcBef>
                <a:spcPct val="30000"/>
              </a:spcBef>
            </a:pPr>
            <a:r>
              <a:rPr lang="ru-RU" sz="1400" dirty="0"/>
              <a:t>   Сначала произносится имя композитора, потом ребёнок, используя обозначения,</a:t>
            </a:r>
          </a:p>
          <a:p>
            <a:pPr>
              <a:spcBef>
                <a:spcPct val="30000"/>
              </a:spcBef>
            </a:pPr>
            <a:r>
              <a:rPr lang="ru-RU" sz="1400" dirty="0"/>
              <a:t> рассказывает о музыке.</a:t>
            </a:r>
          </a:p>
          <a:p>
            <a:pPr>
              <a:spcBef>
                <a:spcPct val="30000"/>
              </a:spcBef>
            </a:pPr>
            <a:endParaRPr lang="ru-RU" sz="1400" dirty="0"/>
          </a:p>
          <a:p>
            <a:pPr>
              <a:spcBef>
                <a:spcPct val="50000"/>
              </a:spcBef>
            </a:pPr>
            <a:endParaRPr lang="ru-RU" sz="1400" dirty="0"/>
          </a:p>
          <a:p>
            <a:pPr>
              <a:spcBef>
                <a:spcPct val="50000"/>
              </a:spcBef>
            </a:pPr>
            <a:endParaRPr lang="ru-RU" sz="1400" dirty="0"/>
          </a:p>
        </p:txBody>
      </p:sp>
      <p:pic>
        <p:nvPicPr>
          <p:cNvPr id="47111" name="Picture 7" descr="B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304800" cy="304800"/>
          </a:xfrm>
          <a:prstGeom prst="rect">
            <a:avLst/>
          </a:prstGeom>
          <a:noFill/>
        </p:spPr>
      </p:pic>
      <p:pic>
        <p:nvPicPr>
          <p:cNvPr id="47112" name="Picture 8" descr="B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895600"/>
            <a:ext cx="304800" cy="304800"/>
          </a:xfrm>
          <a:prstGeom prst="rect">
            <a:avLst/>
          </a:prstGeom>
          <a:noFill/>
        </p:spPr>
      </p:pic>
      <p:pic>
        <p:nvPicPr>
          <p:cNvPr id="47113" name="Picture 9" descr="B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7338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8" name="Group 18"/>
          <p:cNvGraphicFramePr>
            <a:graphicFrameLocks noGrp="1"/>
          </p:cNvGraphicFramePr>
          <p:nvPr>
            <p:ph idx="1"/>
          </p:nvPr>
        </p:nvGraphicFramePr>
        <p:xfrm>
          <a:off x="1447800" y="533400"/>
          <a:ext cx="7315200" cy="5410200"/>
        </p:xfrm>
        <a:graphic>
          <a:graphicData uri="http://schemas.openxmlformats.org/drawingml/2006/table">
            <a:tbl>
              <a:tblPr/>
              <a:tblGrid>
                <a:gridCol w="2438400"/>
                <a:gridCol w="2438400"/>
                <a:gridCol w="2438400"/>
              </a:tblGrid>
              <a:tr h="2705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</a:tr>
              <a:tr h="2705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</a:tr>
            </a:tbl>
          </a:graphicData>
        </a:graphic>
      </p:graphicFrame>
      <p:sp>
        <p:nvSpPr>
          <p:cNvPr id="20501" name="AutoShape 21"/>
          <p:cNvSpPr>
            <a:spLocks noChangeArrowheads="1"/>
          </p:cNvSpPr>
          <p:nvPr/>
        </p:nvSpPr>
        <p:spPr bwMode="auto">
          <a:xfrm rot="-5190433">
            <a:off x="2332832" y="715168"/>
            <a:ext cx="1422400" cy="2278063"/>
          </a:xfrm>
          <a:custGeom>
            <a:avLst/>
            <a:gdLst>
              <a:gd name="G0" fmla="+- 8035 0 0"/>
              <a:gd name="G1" fmla="+- 11586557 0 0"/>
              <a:gd name="G2" fmla="+- 0 0 11586557"/>
              <a:gd name="T0" fmla="*/ 0 256 1"/>
              <a:gd name="T1" fmla="*/ 180 256 1"/>
              <a:gd name="G3" fmla="+- 11586557 T0 T1"/>
              <a:gd name="T2" fmla="*/ 0 256 1"/>
              <a:gd name="T3" fmla="*/ 90 256 1"/>
              <a:gd name="G4" fmla="+- 11586557 T2 T3"/>
              <a:gd name="G5" fmla="*/ G4 2 1"/>
              <a:gd name="T4" fmla="*/ 90 256 1"/>
              <a:gd name="T5" fmla="*/ 0 256 1"/>
              <a:gd name="G6" fmla="+- 11586557 T4 T5"/>
              <a:gd name="G7" fmla="*/ G6 2 1"/>
              <a:gd name="G8" fmla="abs 11586557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8035"/>
              <a:gd name="G18" fmla="*/ 8035 1 2"/>
              <a:gd name="G19" fmla="+- G18 5400 0"/>
              <a:gd name="G20" fmla="cos G19 11586557"/>
              <a:gd name="G21" fmla="sin G19 11586557"/>
              <a:gd name="G22" fmla="+- G20 10800 0"/>
              <a:gd name="G23" fmla="+- G21 10800 0"/>
              <a:gd name="G24" fmla="+- 10800 0 G20"/>
              <a:gd name="G25" fmla="+- 8035 10800 0"/>
              <a:gd name="G26" fmla="?: G9 G17 G25"/>
              <a:gd name="G27" fmla="?: G9 0 21600"/>
              <a:gd name="G28" fmla="cos 10800 11586557"/>
              <a:gd name="G29" fmla="sin 10800 11586557"/>
              <a:gd name="G30" fmla="sin 8035 11586557"/>
              <a:gd name="G31" fmla="+- G28 10800 0"/>
              <a:gd name="G32" fmla="+- G29 10800 0"/>
              <a:gd name="G33" fmla="+- G30 10800 0"/>
              <a:gd name="G34" fmla="?: G4 0 G31"/>
              <a:gd name="G35" fmla="?: 11586557 G34 0"/>
              <a:gd name="G36" fmla="?: G6 G35 G31"/>
              <a:gd name="G37" fmla="+- 21600 0 G36"/>
              <a:gd name="G38" fmla="?: G4 0 G33"/>
              <a:gd name="G39" fmla="?: 11586557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96 w 21600"/>
              <a:gd name="T15" fmla="*/ 11326 h 21600"/>
              <a:gd name="T16" fmla="*/ 10800 w 21600"/>
              <a:gd name="T17" fmla="*/ 2765 h 21600"/>
              <a:gd name="T18" fmla="*/ 20204 w 21600"/>
              <a:gd name="T19" fmla="*/ 1132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777" y="11248"/>
                </a:moveTo>
                <a:cubicBezTo>
                  <a:pt x="2769" y="11099"/>
                  <a:pt x="2765" y="10949"/>
                  <a:pt x="2765" y="10800"/>
                </a:cubicBezTo>
                <a:cubicBezTo>
                  <a:pt x="2765" y="6362"/>
                  <a:pt x="6362" y="2765"/>
                  <a:pt x="10800" y="2765"/>
                </a:cubicBezTo>
                <a:cubicBezTo>
                  <a:pt x="15237" y="2765"/>
                  <a:pt x="18835" y="6362"/>
                  <a:pt x="18835" y="10800"/>
                </a:cubicBezTo>
                <a:cubicBezTo>
                  <a:pt x="18835" y="10949"/>
                  <a:pt x="18830" y="11099"/>
                  <a:pt x="18822" y="11248"/>
                </a:cubicBezTo>
                <a:lnTo>
                  <a:pt x="21583" y="11403"/>
                </a:lnTo>
                <a:cubicBezTo>
                  <a:pt x="21594" y="11202"/>
                  <a:pt x="21600" y="1100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01"/>
                  <a:pt x="5" y="11202"/>
                  <a:pt x="16" y="1140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2" name="AutoShape 22"/>
          <p:cNvSpPr>
            <a:spLocks noChangeArrowheads="1"/>
          </p:cNvSpPr>
          <p:nvPr/>
        </p:nvSpPr>
        <p:spPr bwMode="auto">
          <a:xfrm rot="-5190433">
            <a:off x="6933406" y="1067594"/>
            <a:ext cx="1373188" cy="1676400"/>
          </a:xfrm>
          <a:custGeom>
            <a:avLst/>
            <a:gdLst>
              <a:gd name="G0" fmla="+- 8395 0 0"/>
              <a:gd name="G1" fmla="+- 10991498 0 0"/>
              <a:gd name="G2" fmla="+- 0 0 10991498"/>
              <a:gd name="T0" fmla="*/ 0 256 1"/>
              <a:gd name="T1" fmla="*/ 180 256 1"/>
              <a:gd name="G3" fmla="+- 10991498 T0 T1"/>
              <a:gd name="T2" fmla="*/ 0 256 1"/>
              <a:gd name="T3" fmla="*/ 90 256 1"/>
              <a:gd name="G4" fmla="+- 10991498 T2 T3"/>
              <a:gd name="G5" fmla="*/ G4 2 1"/>
              <a:gd name="T4" fmla="*/ 90 256 1"/>
              <a:gd name="T5" fmla="*/ 0 256 1"/>
              <a:gd name="G6" fmla="+- 10991498 T4 T5"/>
              <a:gd name="G7" fmla="*/ G6 2 1"/>
              <a:gd name="G8" fmla="abs 1099149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8395"/>
              <a:gd name="G18" fmla="*/ 8395 1 2"/>
              <a:gd name="G19" fmla="+- G18 5400 0"/>
              <a:gd name="G20" fmla="cos G19 10991498"/>
              <a:gd name="G21" fmla="sin G19 10991498"/>
              <a:gd name="G22" fmla="+- G20 10800 0"/>
              <a:gd name="G23" fmla="+- G21 10800 0"/>
              <a:gd name="G24" fmla="+- 10800 0 G20"/>
              <a:gd name="G25" fmla="+- 8395 10800 0"/>
              <a:gd name="G26" fmla="?: G9 G17 G25"/>
              <a:gd name="G27" fmla="?: G9 0 21600"/>
              <a:gd name="G28" fmla="cos 10800 10991498"/>
              <a:gd name="G29" fmla="sin 10800 10991498"/>
              <a:gd name="G30" fmla="sin 8395 10991498"/>
              <a:gd name="G31" fmla="+- G28 10800 0"/>
              <a:gd name="G32" fmla="+- G29 10800 0"/>
              <a:gd name="G33" fmla="+- G30 10800 0"/>
              <a:gd name="G34" fmla="?: G4 0 G31"/>
              <a:gd name="G35" fmla="?: 10991498 G34 0"/>
              <a:gd name="G36" fmla="?: G6 G35 G31"/>
              <a:gd name="G37" fmla="+- 21600 0 G36"/>
              <a:gd name="G38" fmla="?: G4 0 G33"/>
              <a:gd name="G39" fmla="?: 1099149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421 w 21600"/>
              <a:gd name="T15" fmla="*/ 12841 h 21600"/>
              <a:gd name="T16" fmla="*/ 10800 w 21600"/>
              <a:gd name="T17" fmla="*/ 2405 h 21600"/>
              <a:gd name="T18" fmla="*/ 20179 w 21600"/>
              <a:gd name="T19" fmla="*/ 1284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597" y="12585"/>
                </a:moveTo>
                <a:cubicBezTo>
                  <a:pt x="2469" y="11999"/>
                  <a:pt x="2405" y="11400"/>
                  <a:pt x="2405" y="10800"/>
                </a:cubicBezTo>
                <a:cubicBezTo>
                  <a:pt x="2405" y="6163"/>
                  <a:pt x="6163" y="2405"/>
                  <a:pt x="10800" y="2405"/>
                </a:cubicBezTo>
                <a:cubicBezTo>
                  <a:pt x="15436" y="2405"/>
                  <a:pt x="19195" y="6163"/>
                  <a:pt x="19195" y="10800"/>
                </a:cubicBezTo>
                <a:cubicBezTo>
                  <a:pt x="19195" y="11400"/>
                  <a:pt x="19130" y="11999"/>
                  <a:pt x="19002" y="12585"/>
                </a:cubicBezTo>
                <a:lnTo>
                  <a:pt x="21352" y="13097"/>
                </a:lnTo>
                <a:cubicBezTo>
                  <a:pt x="21517" y="12342"/>
                  <a:pt x="21600" y="11572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572"/>
                  <a:pt x="82" y="12342"/>
                  <a:pt x="247" y="13097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3" name="AutoShape 23"/>
          <p:cNvSpPr>
            <a:spLocks noChangeArrowheads="1"/>
          </p:cNvSpPr>
          <p:nvPr/>
        </p:nvSpPr>
        <p:spPr bwMode="auto">
          <a:xfrm rot="15997313">
            <a:off x="7353300" y="4152900"/>
            <a:ext cx="381000" cy="762000"/>
          </a:xfrm>
          <a:prstGeom prst="moon">
            <a:avLst>
              <a:gd name="adj" fmla="val 50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>
              <a:solidFill>
                <a:srgbClr val="FF3300"/>
              </a:solidFill>
            </a:endParaRPr>
          </a:p>
        </p:txBody>
      </p:sp>
      <p:pic>
        <p:nvPicPr>
          <p:cNvPr id="20504" name="Picture 2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3733800"/>
            <a:ext cx="1189038" cy="1524000"/>
          </a:xfrm>
          <a:prstGeom prst="rect">
            <a:avLst/>
          </a:prstGeom>
          <a:noFill/>
        </p:spPr>
      </p:pic>
      <p:pic>
        <p:nvPicPr>
          <p:cNvPr id="20506" name="Picture 2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066800"/>
            <a:ext cx="1135063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7" name="Picture 2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3886200"/>
            <a:ext cx="1524000" cy="1254125"/>
          </a:xfrm>
          <a:prstGeom prst="rect">
            <a:avLst/>
          </a:prstGeom>
          <a:noFill/>
        </p:spPr>
      </p:pic>
      <p:sp>
        <p:nvSpPr>
          <p:cNvPr id="20513" name="Text Box 33"/>
          <p:cNvSpPr txBox="1">
            <a:spLocks noChangeArrowheads="1"/>
          </p:cNvSpPr>
          <p:nvPr/>
        </p:nvSpPr>
        <p:spPr bwMode="auto">
          <a:xfrm>
            <a:off x="2362200" y="6248400"/>
            <a:ext cx="5360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«Марш» Сергей Сергеевич Прокофьев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1" grpId="0" animBg="1"/>
      <p:bldP spid="20502" grpId="0" animBg="1"/>
      <p:bldP spid="205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46" name="Group 50"/>
          <p:cNvGraphicFramePr>
            <a:graphicFrameLocks noGrp="1"/>
          </p:cNvGraphicFramePr>
          <p:nvPr/>
        </p:nvGraphicFramePr>
        <p:xfrm>
          <a:off x="1676400" y="609600"/>
          <a:ext cx="6934200" cy="5257801"/>
        </p:xfrm>
        <a:graphic>
          <a:graphicData uri="http://schemas.openxmlformats.org/drawingml/2006/table">
            <a:tbl>
              <a:tblPr/>
              <a:tblGrid>
                <a:gridCol w="2311400"/>
                <a:gridCol w="2311400"/>
                <a:gridCol w="2311400"/>
              </a:tblGrid>
              <a:tr h="2586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</a:tr>
              <a:tr h="2671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</a:tr>
            </a:tbl>
          </a:graphicData>
        </a:graphic>
      </p:graphicFrame>
      <p:sp>
        <p:nvSpPr>
          <p:cNvPr id="29715" name="AutoShape 19"/>
          <p:cNvSpPr>
            <a:spLocks noChangeArrowheads="1"/>
          </p:cNvSpPr>
          <p:nvPr/>
        </p:nvSpPr>
        <p:spPr bwMode="auto">
          <a:xfrm rot="15997313">
            <a:off x="7086600" y="3733800"/>
            <a:ext cx="533400" cy="1295400"/>
          </a:xfrm>
          <a:prstGeom prst="moon">
            <a:avLst>
              <a:gd name="adj" fmla="val 50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>
              <a:solidFill>
                <a:srgbClr val="FF3300"/>
              </a:solidFill>
            </a:endParaRPr>
          </a:p>
        </p:txBody>
      </p:sp>
      <p:sp>
        <p:nvSpPr>
          <p:cNvPr id="29723" name="Oval 27"/>
          <p:cNvSpPr>
            <a:spLocks noChangeArrowheads="1"/>
          </p:cNvSpPr>
          <p:nvPr/>
        </p:nvSpPr>
        <p:spPr bwMode="auto">
          <a:xfrm>
            <a:off x="1905000" y="3505200"/>
            <a:ext cx="914400" cy="18288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24" name="Oval 28"/>
          <p:cNvSpPr>
            <a:spLocks noChangeArrowheads="1"/>
          </p:cNvSpPr>
          <p:nvPr/>
        </p:nvSpPr>
        <p:spPr bwMode="auto">
          <a:xfrm>
            <a:off x="2133600" y="3657600"/>
            <a:ext cx="457200" cy="1447800"/>
          </a:xfrm>
          <a:prstGeom prst="ellipse">
            <a:avLst/>
          </a:prstGeom>
          <a:solidFill>
            <a:srgbClr val="BFEBD6"/>
          </a:solidFill>
          <a:ln w="9525">
            <a:solidFill>
              <a:srgbClr val="BFEBD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25" name="Line 29"/>
          <p:cNvSpPr>
            <a:spLocks noChangeShapeType="1"/>
          </p:cNvSpPr>
          <p:nvPr/>
        </p:nvSpPr>
        <p:spPr bwMode="auto">
          <a:xfrm flipV="1">
            <a:off x="2362200" y="35052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26" name="Line 30"/>
          <p:cNvSpPr>
            <a:spLocks noChangeShapeType="1"/>
          </p:cNvSpPr>
          <p:nvPr/>
        </p:nvSpPr>
        <p:spPr bwMode="auto">
          <a:xfrm flipV="1">
            <a:off x="2438400" y="3810000"/>
            <a:ext cx="1219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27" name="Line 31"/>
          <p:cNvSpPr>
            <a:spLocks noChangeShapeType="1"/>
          </p:cNvSpPr>
          <p:nvPr/>
        </p:nvSpPr>
        <p:spPr bwMode="auto">
          <a:xfrm flipV="1">
            <a:off x="2438400" y="4114800"/>
            <a:ext cx="1219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28" name="Line 32"/>
          <p:cNvSpPr>
            <a:spLocks noChangeShapeType="1"/>
          </p:cNvSpPr>
          <p:nvPr/>
        </p:nvSpPr>
        <p:spPr bwMode="auto">
          <a:xfrm flipV="1">
            <a:off x="2590800" y="4419600"/>
            <a:ext cx="1219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2362200" y="42672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2971800" y="35814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31" name="Oval 35"/>
          <p:cNvSpPr>
            <a:spLocks noChangeArrowheads="1"/>
          </p:cNvSpPr>
          <p:nvPr/>
        </p:nvSpPr>
        <p:spPr bwMode="auto">
          <a:xfrm flipV="1">
            <a:off x="3276600" y="40386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32" name="Oval 36"/>
          <p:cNvSpPr>
            <a:spLocks noChangeArrowheads="1"/>
          </p:cNvSpPr>
          <p:nvPr/>
        </p:nvSpPr>
        <p:spPr bwMode="auto">
          <a:xfrm>
            <a:off x="2971800" y="47244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34" name="Line 38"/>
          <p:cNvSpPr>
            <a:spLocks noChangeShapeType="1"/>
          </p:cNvSpPr>
          <p:nvPr/>
        </p:nvSpPr>
        <p:spPr bwMode="auto">
          <a:xfrm flipV="1">
            <a:off x="2590800" y="3962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35" name="Line 39"/>
          <p:cNvSpPr>
            <a:spLocks noChangeShapeType="1"/>
          </p:cNvSpPr>
          <p:nvPr/>
        </p:nvSpPr>
        <p:spPr bwMode="auto">
          <a:xfrm flipV="1">
            <a:off x="3200400" y="3276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36" name="Line 40"/>
          <p:cNvSpPr>
            <a:spLocks noChangeShapeType="1"/>
          </p:cNvSpPr>
          <p:nvPr/>
        </p:nvSpPr>
        <p:spPr bwMode="auto">
          <a:xfrm flipV="1">
            <a:off x="3200400" y="4419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37" name="Line 41"/>
          <p:cNvSpPr>
            <a:spLocks noChangeShapeType="1"/>
          </p:cNvSpPr>
          <p:nvPr/>
        </p:nvSpPr>
        <p:spPr bwMode="auto">
          <a:xfrm flipV="1">
            <a:off x="3505200" y="3810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9738" name="Rectangle 42"/>
          <p:cNvSpPr>
            <a:spLocks noChangeArrowheads="1"/>
          </p:cNvSpPr>
          <p:nvPr/>
        </p:nvSpPr>
        <p:spPr bwMode="auto">
          <a:xfrm>
            <a:off x="4114800" y="4114800"/>
            <a:ext cx="609600" cy="6096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39" name="AutoShape 43"/>
          <p:cNvSpPr>
            <a:spLocks noChangeArrowheads="1"/>
          </p:cNvSpPr>
          <p:nvPr/>
        </p:nvSpPr>
        <p:spPr bwMode="auto">
          <a:xfrm>
            <a:off x="4800600" y="4114800"/>
            <a:ext cx="762000" cy="609600"/>
          </a:xfrm>
          <a:prstGeom prst="triangle">
            <a:avLst>
              <a:gd name="adj" fmla="val 50000"/>
            </a:avLst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41" name="Oval 45"/>
          <p:cNvSpPr>
            <a:spLocks noChangeArrowheads="1"/>
          </p:cNvSpPr>
          <p:nvPr/>
        </p:nvSpPr>
        <p:spPr bwMode="auto">
          <a:xfrm>
            <a:off x="5562600" y="4114800"/>
            <a:ext cx="685800" cy="6858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9742" name="Picture 4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914400"/>
            <a:ext cx="1300163" cy="2209800"/>
          </a:xfrm>
          <a:prstGeom prst="rect">
            <a:avLst/>
          </a:prstGeom>
          <a:noFill/>
        </p:spPr>
      </p:pic>
      <p:pic>
        <p:nvPicPr>
          <p:cNvPr id="29743" name="Picture 4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838200"/>
            <a:ext cx="1419225" cy="2209800"/>
          </a:xfrm>
          <a:prstGeom prst="rect">
            <a:avLst/>
          </a:prstGeom>
          <a:noFill/>
        </p:spPr>
      </p:pic>
      <p:pic>
        <p:nvPicPr>
          <p:cNvPr id="29744" name="Picture 4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838200"/>
            <a:ext cx="1417638" cy="2362200"/>
          </a:xfrm>
          <a:prstGeom prst="rect">
            <a:avLst/>
          </a:prstGeom>
          <a:noFill/>
        </p:spPr>
      </p:pic>
      <p:sp>
        <p:nvSpPr>
          <p:cNvPr id="29745" name="Text Box 49"/>
          <p:cNvSpPr txBox="1">
            <a:spLocks noChangeArrowheads="1"/>
          </p:cNvSpPr>
          <p:nvPr/>
        </p:nvSpPr>
        <p:spPr bwMode="auto">
          <a:xfrm>
            <a:off x="1676400" y="6248400"/>
            <a:ext cx="7183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«Неаполитанская песенка» Пётр Ильич Чайковский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9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5" grpId="0" animBg="1"/>
      <p:bldP spid="29723" grpId="0" animBg="1"/>
      <p:bldP spid="29725" grpId="0" animBg="1"/>
      <p:bldP spid="29726" grpId="0" animBg="1"/>
      <p:bldP spid="29727" grpId="0" animBg="1"/>
      <p:bldP spid="29728" grpId="0" animBg="1"/>
      <p:bldP spid="29729" grpId="0" animBg="1"/>
      <p:bldP spid="29730" grpId="0" animBg="1"/>
      <p:bldP spid="29731" grpId="0" animBg="1"/>
      <p:bldP spid="29732" grpId="0" animBg="1"/>
      <p:bldP spid="29734" grpId="0" animBg="1"/>
      <p:bldP spid="29735" grpId="0" animBg="1"/>
      <p:bldP spid="29736" grpId="0" animBg="1"/>
      <p:bldP spid="29737" grpId="0" animBg="1"/>
      <p:bldP spid="29738" grpId="0" animBg="1"/>
      <p:bldP spid="29739" grpId="0" animBg="1"/>
      <p:bldP spid="297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45" name="Group 21"/>
          <p:cNvGraphicFramePr>
            <a:graphicFrameLocks noGrp="1"/>
          </p:cNvGraphicFramePr>
          <p:nvPr>
            <p:ph sz="half" idx="2"/>
          </p:nvPr>
        </p:nvGraphicFramePr>
        <p:xfrm>
          <a:off x="2286000" y="762000"/>
          <a:ext cx="6400800" cy="5486400"/>
        </p:xfrm>
        <a:graphic>
          <a:graphicData uri="http://schemas.openxmlformats.org/drawingml/2006/table">
            <a:tbl>
              <a:tblPr/>
              <a:tblGrid>
                <a:gridCol w="2133600"/>
                <a:gridCol w="2133600"/>
                <a:gridCol w="2133600"/>
              </a:tblGrid>
              <a:tr h="274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</a:tr>
              <a:tr h="274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EBD6"/>
                    </a:solidFill>
                  </a:tcPr>
                </a:tc>
              </a:tr>
            </a:tbl>
          </a:graphicData>
        </a:graphic>
      </p:graphicFrame>
      <p:sp>
        <p:nvSpPr>
          <p:cNvPr id="26662" name="AutoShape 38"/>
          <p:cNvSpPr>
            <a:spLocks noChangeArrowheads="1"/>
          </p:cNvSpPr>
          <p:nvPr/>
        </p:nvSpPr>
        <p:spPr bwMode="auto">
          <a:xfrm rot="-5190433">
            <a:off x="2829718" y="980282"/>
            <a:ext cx="1827213" cy="2305050"/>
          </a:xfrm>
          <a:custGeom>
            <a:avLst/>
            <a:gdLst>
              <a:gd name="G0" fmla="+- 8035 0 0"/>
              <a:gd name="G1" fmla="+- 11586557 0 0"/>
              <a:gd name="G2" fmla="+- 0 0 11586557"/>
              <a:gd name="T0" fmla="*/ 0 256 1"/>
              <a:gd name="T1" fmla="*/ 180 256 1"/>
              <a:gd name="G3" fmla="+- 11586557 T0 T1"/>
              <a:gd name="T2" fmla="*/ 0 256 1"/>
              <a:gd name="T3" fmla="*/ 90 256 1"/>
              <a:gd name="G4" fmla="+- 11586557 T2 T3"/>
              <a:gd name="G5" fmla="*/ G4 2 1"/>
              <a:gd name="T4" fmla="*/ 90 256 1"/>
              <a:gd name="T5" fmla="*/ 0 256 1"/>
              <a:gd name="G6" fmla="+- 11586557 T4 T5"/>
              <a:gd name="G7" fmla="*/ G6 2 1"/>
              <a:gd name="G8" fmla="abs 11586557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8035"/>
              <a:gd name="G18" fmla="*/ 8035 1 2"/>
              <a:gd name="G19" fmla="+- G18 5400 0"/>
              <a:gd name="G20" fmla="cos G19 11586557"/>
              <a:gd name="G21" fmla="sin G19 11586557"/>
              <a:gd name="G22" fmla="+- G20 10800 0"/>
              <a:gd name="G23" fmla="+- G21 10800 0"/>
              <a:gd name="G24" fmla="+- 10800 0 G20"/>
              <a:gd name="G25" fmla="+- 8035 10800 0"/>
              <a:gd name="G26" fmla="?: G9 G17 G25"/>
              <a:gd name="G27" fmla="?: G9 0 21600"/>
              <a:gd name="G28" fmla="cos 10800 11586557"/>
              <a:gd name="G29" fmla="sin 10800 11586557"/>
              <a:gd name="G30" fmla="sin 8035 11586557"/>
              <a:gd name="G31" fmla="+- G28 10800 0"/>
              <a:gd name="G32" fmla="+- G29 10800 0"/>
              <a:gd name="G33" fmla="+- G30 10800 0"/>
              <a:gd name="G34" fmla="?: G4 0 G31"/>
              <a:gd name="G35" fmla="?: 11586557 G34 0"/>
              <a:gd name="G36" fmla="?: G6 G35 G31"/>
              <a:gd name="G37" fmla="+- 21600 0 G36"/>
              <a:gd name="G38" fmla="?: G4 0 G33"/>
              <a:gd name="G39" fmla="?: 11586557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96 w 21600"/>
              <a:gd name="T15" fmla="*/ 11326 h 21600"/>
              <a:gd name="T16" fmla="*/ 10800 w 21600"/>
              <a:gd name="T17" fmla="*/ 2765 h 21600"/>
              <a:gd name="T18" fmla="*/ 20204 w 21600"/>
              <a:gd name="T19" fmla="*/ 1132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777" y="11248"/>
                </a:moveTo>
                <a:cubicBezTo>
                  <a:pt x="2769" y="11099"/>
                  <a:pt x="2765" y="10949"/>
                  <a:pt x="2765" y="10800"/>
                </a:cubicBezTo>
                <a:cubicBezTo>
                  <a:pt x="2765" y="6362"/>
                  <a:pt x="6362" y="2765"/>
                  <a:pt x="10800" y="2765"/>
                </a:cubicBezTo>
                <a:cubicBezTo>
                  <a:pt x="15237" y="2765"/>
                  <a:pt x="18835" y="6362"/>
                  <a:pt x="18835" y="10800"/>
                </a:cubicBezTo>
                <a:cubicBezTo>
                  <a:pt x="18835" y="10949"/>
                  <a:pt x="18830" y="11099"/>
                  <a:pt x="18822" y="11248"/>
                </a:cubicBezTo>
                <a:lnTo>
                  <a:pt x="21583" y="11403"/>
                </a:lnTo>
                <a:cubicBezTo>
                  <a:pt x="21594" y="11202"/>
                  <a:pt x="21600" y="1100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01"/>
                  <a:pt x="5" y="11202"/>
                  <a:pt x="16" y="1140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63" name="AutoShape 39"/>
          <p:cNvSpPr>
            <a:spLocks noChangeArrowheads="1"/>
          </p:cNvSpPr>
          <p:nvPr/>
        </p:nvSpPr>
        <p:spPr bwMode="auto">
          <a:xfrm rot="-5190433">
            <a:off x="6907212" y="1246188"/>
            <a:ext cx="1882775" cy="1828800"/>
          </a:xfrm>
          <a:custGeom>
            <a:avLst/>
            <a:gdLst>
              <a:gd name="G0" fmla="+- 8035 0 0"/>
              <a:gd name="G1" fmla="+- 11586557 0 0"/>
              <a:gd name="G2" fmla="+- 0 0 11586557"/>
              <a:gd name="T0" fmla="*/ 0 256 1"/>
              <a:gd name="T1" fmla="*/ 180 256 1"/>
              <a:gd name="G3" fmla="+- 11586557 T0 T1"/>
              <a:gd name="T2" fmla="*/ 0 256 1"/>
              <a:gd name="T3" fmla="*/ 90 256 1"/>
              <a:gd name="G4" fmla="+- 11586557 T2 T3"/>
              <a:gd name="G5" fmla="*/ G4 2 1"/>
              <a:gd name="T4" fmla="*/ 90 256 1"/>
              <a:gd name="T5" fmla="*/ 0 256 1"/>
              <a:gd name="G6" fmla="+- 11586557 T4 T5"/>
              <a:gd name="G7" fmla="*/ G6 2 1"/>
              <a:gd name="G8" fmla="abs 11586557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8035"/>
              <a:gd name="G18" fmla="*/ 8035 1 2"/>
              <a:gd name="G19" fmla="+- G18 5400 0"/>
              <a:gd name="G20" fmla="cos G19 11586557"/>
              <a:gd name="G21" fmla="sin G19 11586557"/>
              <a:gd name="G22" fmla="+- G20 10800 0"/>
              <a:gd name="G23" fmla="+- G21 10800 0"/>
              <a:gd name="G24" fmla="+- 10800 0 G20"/>
              <a:gd name="G25" fmla="+- 8035 10800 0"/>
              <a:gd name="G26" fmla="?: G9 G17 G25"/>
              <a:gd name="G27" fmla="?: G9 0 21600"/>
              <a:gd name="G28" fmla="cos 10800 11586557"/>
              <a:gd name="G29" fmla="sin 10800 11586557"/>
              <a:gd name="G30" fmla="sin 8035 11586557"/>
              <a:gd name="G31" fmla="+- G28 10800 0"/>
              <a:gd name="G32" fmla="+- G29 10800 0"/>
              <a:gd name="G33" fmla="+- G30 10800 0"/>
              <a:gd name="G34" fmla="?: G4 0 G31"/>
              <a:gd name="G35" fmla="?: 11586557 G34 0"/>
              <a:gd name="G36" fmla="?: G6 G35 G31"/>
              <a:gd name="G37" fmla="+- 21600 0 G36"/>
              <a:gd name="G38" fmla="?: G4 0 G33"/>
              <a:gd name="G39" fmla="?: 11586557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96 w 21600"/>
              <a:gd name="T15" fmla="*/ 11326 h 21600"/>
              <a:gd name="T16" fmla="*/ 10800 w 21600"/>
              <a:gd name="T17" fmla="*/ 2765 h 21600"/>
              <a:gd name="T18" fmla="*/ 20204 w 21600"/>
              <a:gd name="T19" fmla="*/ 1132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777" y="11248"/>
                </a:moveTo>
                <a:cubicBezTo>
                  <a:pt x="2769" y="11099"/>
                  <a:pt x="2765" y="10949"/>
                  <a:pt x="2765" y="10800"/>
                </a:cubicBezTo>
                <a:cubicBezTo>
                  <a:pt x="2765" y="6362"/>
                  <a:pt x="6362" y="2765"/>
                  <a:pt x="10800" y="2765"/>
                </a:cubicBezTo>
                <a:cubicBezTo>
                  <a:pt x="15237" y="2765"/>
                  <a:pt x="18835" y="6362"/>
                  <a:pt x="18835" y="10800"/>
                </a:cubicBezTo>
                <a:cubicBezTo>
                  <a:pt x="18835" y="10949"/>
                  <a:pt x="18830" y="11099"/>
                  <a:pt x="18822" y="11248"/>
                </a:cubicBezTo>
                <a:lnTo>
                  <a:pt x="21583" y="11403"/>
                </a:lnTo>
                <a:cubicBezTo>
                  <a:pt x="21594" y="11202"/>
                  <a:pt x="21600" y="1100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01"/>
                  <a:pt x="5" y="11202"/>
                  <a:pt x="16" y="1140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6664" name="Picture 4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1295400"/>
            <a:ext cx="11334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65" name="AutoShape 41"/>
          <p:cNvSpPr>
            <a:spLocks noChangeArrowheads="1"/>
          </p:cNvSpPr>
          <p:nvPr/>
        </p:nvSpPr>
        <p:spPr bwMode="auto">
          <a:xfrm rot="-1246578">
            <a:off x="4800600" y="3733800"/>
            <a:ext cx="762000" cy="1447800"/>
          </a:xfrm>
          <a:prstGeom prst="moon">
            <a:avLst>
              <a:gd name="adj" fmla="val 5259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66" name="Rectangle 42"/>
          <p:cNvSpPr>
            <a:spLocks noChangeArrowheads="1"/>
          </p:cNvSpPr>
          <p:nvPr/>
        </p:nvSpPr>
        <p:spPr bwMode="auto">
          <a:xfrm>
            <a:off x="5029200" y="4953000"/>
            <a:ext cx="76200" cy="381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67" name="Rectangle 43"/>
          <p:cNvSpPr>
            <a:spLocks noChangeArrowheads="1"/>
          </p:cNvSpPr>
          <p:nvPr/>
        </p:nvSpPr>
        <p:spPr bwMode="auto">
          <a:xfrm>
            <a:off x="5105400" y="5257800"/>
            <a:ext cx="76200" cy="76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68" name="Rectangle 44"/>
          <p:cNvSpPr>
            <a:spLocks noChangeArrowheads="1"/>
          </p:cNvSpPr>
          <p:nvPr/>
        </p:nvSpPr>
        <p:spPr bwMode="auto">
          <a:xfrm>
            <a:off x="5486400" y="5029200"/>
            <a:ext cx="76200" cy="304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69" name="Rectangle 45"/>
          <p:cNvSpPr>
            <a:spLocks noChangeArrowheads="1"/>
          </p:cNvSpPr>
          <p:nvPr/>
        </p:nvSpPr>
        <p:spPr bwMode="auto">
          <a:xfrm>
            <a:off x="5562600" y="5257800"/>
            <a:ext cx="76200" cy="76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71" name="Rectangle 47"/>
          <p:cNvSpPr>
            <a:spLocks noChangeArrowheads="1"/>
          </p:cNvSpPr>
          <p:nvPr/>
        </p:nvSpPr>
        <p:spPr bwMode="auto">
          <a:xfrm>
            <a:off x="4572000" y="5867400"/>
            <a:ext cx="76200" cy="2286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73" name="Rectangle 49"/>
          <p:cNvSpPr>
            <a:spLocks noChangeArrowheads="1"/>
          </p:cNvSpPr>
          <p:nvPr/>
        </p:nvSpPr>
        <p:spPr bwMode="auto">
          <a:xfrm>
            <a:off x="4953000" y="5867400"/>
            <a:ext cx="76200" cy="2286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74" name="Rectangle 50"/>
          <p:cNvSpPr>
            <a:spLocks noChangeArrowheads="1"/>
          </p:cNvSpPr>
          <p:nvPr/>
        </p:nvSpPr>
        <p:spPr bwMode="auto">
          <a:xfrm>
            <a:off x="5486400" y="5867400"/>
            <a:ext cx="76200" cy="2286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77" name="Rectangle 53"/>
          <p:cNvSpPr>
            <a:spLocks noChangeArrowheads="1"/>
          </p:cNvSpPr>
          <p:nvPr/>
        </p:nvSpPr>
        <p:spPr bwMode="auto">
          <a:xfrm>
            <a:off x="4724400" y="5410200"/>
            <a:ext cx="76200" cy="2286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78" name="Rectangle 54"/>
          <p:cNvSpPr>
            <a:spLocks noChangeArrowheads="1"/>
          </p:cNvSpPr>
          <p:nvPr/>
        </p:nvSpPr>
        <p:spPr bwMode="auto">
          <a:xfrm>
            <a:off x="5791200" y="5715000"/>
            <a:ext cx="76200" cy="2286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80" name="Rectangle 56"/>
          <p:cNvSpPr>
            <a:spLocks noChangeArrowheads="1"/>
          </p:cNvSpPr>
          <p:nvPr/>
        </p:nvSpPr>
        <p:spPr bwMode="auto">
          <a:xfrm>
            <a:off x="6172200" y="5867400"/>
            <a:ext cx="76200" cy="2286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81" name="Rectangle 57"/>
          <p:cNvSpPr>
            <a:spLocks noChangeArrowheads="1"/>
          </p:cNvSpPr>
          <p:nvPr/>
        </p:nvSpPr>
        <p:spPr bwMode="auto">
          <a:xfrm>
            <a:off x="5257800" y="5562600"/>
            <a:ext cx="76200" cy="2286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82" name="Rectangle 58"/>
          <p:cNvSpPr>
            <a:spLocks noChangeArrowheads="1"/>
          </p:cNvSpPr>
          <p:nvPr/>
        </p:nvSpPr>
        <p:spPr bwMode="auto">
          <a:xfrm>
            <a:off x="5943600" y="5410200"/>
            <a:ext cx="76200" cy="22860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83" name="Oval 59"/>
          <p:cNvSpPr>
            <a:spLocks noChangeArrowheads="1"/>
          </p:cNvSpPr>
          <p:nvPr/>
        </p:nvSpPr>
        <p:spPr bwMode="auto">
          <a:xfrm>
            <a:off x="2438400" y="4114800"/>
            <a:ext cx="914400" cy="18288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86" name="Oval 62"/>
          <p:cNvSpPr>
            <a:spLocks noChangeArrowheads="1"/>
          </p:cNvSpPr>
          <p:nvPr/>
        </p:nvSpPr>
        <p:spPr bwMode="auto">
          <a:xfrm>
            <a:off x="2667000" y="4343400"/>
            <a:ext cx="457200" cy="1447800"/>
          </a:xfrm>
          <a:prstGeom prst="ellipse">
            <a:avLst/>
          </a:prstGeom>
          <a:solidFill>
            <a:srgbClr val="BFEBD6"/>
          </a:solidFill>
          <a:ln w="9525">
            <a:solidFill>
              <a:srgbClr val="BFEBD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89" name="Line 65"/>
          <p:cNvSpPr>
            <a:spLocks noChangeShapeType="1"/>
          </p:cNvSpPr>
          <p:nvPr/>
        </p:nvSpPr>
        <p:spPr bwMode="auto">
          <a:xfrm flipV="1">
            <a:off x="2895600" y="40386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90" name="Line 66"/>
          <p:cNvSpPr>
            <a:spLocks noChangeShapeType="1"/>
          </p:cNvSpPr>
          <p:nvPr/>
        </p:nvSpPr>
        <p:spPr bwMode="auto">
          <a:xfrm flipV="1">
            <a:off x="2819400" y="4267200"/>
            <a:ext cx="1219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91" name="Line 67"/>
          <p:cNvSpPr>
            <a:spLocks noChangeShapeType="1"/>
          </p:cNvSpPr>
          <p:nvPr/>
        </p:nvSpPr>
        <p:spPr bwMode="auto">
          <a:xfrm flipV="1">
            <a:off x="2819400" y="4572000"/>
            <a:ext cx="1219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92" name="Line 68"/>
          <p:cNvSpPr>
            <a:spLocks noChangeShapeType="1"/>
          </p:cNvSpPr>
          <p:nvPr/>
        </p:nvSpPr>
        <p:spPr bwMode="auto">
          <a:xfrm flipV="1">
            <a:off x="2895600" y="4876800"/>
            <a:ext cx="1371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93" name="Oval 69"/>
          <p:cNvSpPr>
            <a:spLocks noChangeArrowheads="1"/>
          </p:cNvSpPr>
          <p:nvPr/>
        </p:nvSpPr>
        <p:spPr bwMode="auto">
          <a:xfrm>
            <a:off x="2895600" y="45720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94" name="Line 70"/>
          <p:cNvSpPr>
            <a:spLocks noChangeShapeType="1"/>
          </p:cNvSpPr>
          <p:nvPr/>
        </p:nvSpPr>
        <p:spPr bwMode="auto">
          <a:xfrm flipV="1">
            <a:off x="3124200" y="4191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95" name="Oval 71"/>
          <p:cNvSpPr>
            <a:spLocks noChangeArrowheads="1"/>
          </p:cNvSpPr>
          <p:nvPr/>
        </p:nvSpPr>
        <p:spPr bwMode="auto">
          <a:xfrm>
            <a:off x="3200400" y="4876800"/>
            <a:ext cx="1524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96" name="Oval 72"/>
          <p:cNvSpPr>
            <a:spLocks noChangeArrowheads="1"/>
          </p:cNvSpPr>
          <p:nvPr/>
        </p:nvSpPr>
        <p:spPr bwMode="auto">
          <a:xfrm>
            <a:off x="3733800" y="50292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97" name="Line 73"/>
          <p:cNvSpPr>
            <a:spLocks noChangeShapeType="1"/>
          </p:cNvSpPr>
          <p:nvPr/>
        </p:nvSpPr>
        <p:spPr bwMode="auto">
          <a:xfrm flipV="1">
            <a:off x="3962400" y="4800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98" name="Line 74"/>
          <p:cNvSpPr>
            <a:spLocks noChangeShapeType="1"/>
          </p:cNvSpPr>
          <p:nvPr/>
        </p:nvSpPr>
        <p:spPr bwMode="auto">
          <a:xfrm flipV="1">
            <a:off x="3352800" y="4572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99" name="Oval 75"/>
          <p:cNvSpPr>
            <a:spLocks noChangeArrowheads="1"/>
          </p:cNvSpPr>
          <p:nvPr/>
        </p:nvSpPr>
        <p:spPr bwMode="auto">
          <a:xfrm>
            <a:off x="3505200" y="4191000"/>
            <a:ext cx="2286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700" name="Line 76"/>
          <p:cNvSpPr>
            <a:spLocks noChangeShapeType="1"/>
          </p:cNvSpPr>
          <p:nvPr/>
        </p:nvSpPr>
        <p:spPr bwMode="auto">
          <a:xfrm>
            <a:off x="2895600" y="4191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701" name="Line 77"/>
          <p:cNvSpPr>
            <a:spLocks noChangeShapeType="1"/>
          </p:cNvSpPr>
          <p:nvPr/>
        </p:nvSpPr>
        <p:spPr bwMode="auto">
          <a:xfrm flipV="1">
            <a:off x="3733800" y="3733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6702" name="Picture 7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4343400"/>
            <a:ext cx="1828800" cy="1138238"/>
          </a:xfrm>
          <a:prstGeom prst="rect">
            <a:avLst/>
          </a:prstGeom>
          <a:noFill/>
        </p:spPr>
      </p:pic>
      <p:sp>
        <p:nvSpPr>
          <p:cNvPr id="26704" name="Text Box 80"/>
          <p:cNvSpPr txBox="1">
            <a:spLocks noChangeArrowheads="1"/>
          </p:cNvSpPr>
          <p:nvPr/>
        </p:nvSpPr>
        <p:spPr bwMode="auto">
          <a:xfrm>
            <a:off x="990600" y="6324600"/>
            <a:ext cx="7834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«Ходит месяц над лугами» Сергей Сергеевич Прокофьев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5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000"/>
                            </p:stCondLst>
                            <p:childTnLst>
                              <p:par>
                                <p:cTn id="13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0" fill="hold"/>
                                        <p:tgtEl>
                                          <p:spTgt spid="26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0" fill="hold"/>
                                        <p:tgtEl>
                                          <p:spTgt spid="26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62" grpId="0" animBg="1"/>
      <p:bldP spid="26663" grpId="0" animBg="1"/>
      <p:bldP spid="26665" grpId="0" animBg="1"/>
      <p:bldP spid="26666" grpId="0" animBg="1"/>
      <p:bldP spid="26667" grpId="0" animBg="1"/>
      <p:bldP spid="26668" grpId="0" animBg="1"/>
      <p:bldP spid="26669" grpId="0" animBg="1"/>
      <p:bldP spid="26671" grpId="0" animBg="1"/>
      <p:bldP spid="26673" grpId="0" animBg="1"/>
      <p:bldP spid="26674" grpId="0" animBg="1"/>
      <p:bldP spid="26677" grpId="0" animBg="1"/>
      <p:bldP spid="26678" grpId="0" animBg="1"/>
      <p:bldP spid="26680" grpId="0" animBg="1"/>
      <p:bldP spid="26681" grpId="0" animBg="1"/>
      <p:bldP spid="26682" grpId="0" animBg="1"/>
      <p:bldP spid="26683" grpId="0" animBg="1"/>
      <p:bldP spid="26689" grpId="0" animBg="1"/>
      <p:bldP spid="26690" grpId="0" animBg="1"/>
      <p:bldP spid="26691" grpId="0" animBg="1"/>
      <p:bldP spid="26692" grpId="0" animBg="1"/>
      <p:bldP spid="26693" grpId="0" animBg="1"/>
      <p:bldP spid="26694" grpId="0" animBg="1"/>
      <p:bldP spid="26695" grpId="0" animBg="1"/>
      <p:bldP spid="26696" grpId="0" animBg="1"/>
      <p:bldP spid="26697" grpId="0" animBg="1"/>
      <p:bldP spid="26698" grpId="0" animBg="1"/>
      <p:bldP spid="26699" grpId="0" animBg="1"/>
      <p:bldP spid="267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61" name="Group 25"/>
          <p:cNvGraphicFramePr>
            <a:graphicFrameLocks noGrp="1"/>
          </p:cNvGraphicFramePr>
          <p:nvPr/>
        </p:nvGraphicFramePr>
        <p:xfrm>
          <a:off x="1752600" y="457200"/>
          <a:ext cx="6781800" cy="5562601"/>
        </p:xfrm>
        <a:graphic>
          <a:graphicData uri="http://schemas.openxmlformats.org/drawingml/2006/table">
            <a:tbl>
              <a:tblPr/>
              <a:tblGrid>
                <a:gridCol w="3427413"/>
                <a:gridCol w="3354387"/>
              </a:tblGrid>
              <a:tr h="1868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  <a:tr h="184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  <a:tr h="184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</a:tbl>
          </a:graphicData>
        </a:graphic>
      </p:graphicFrame>
      <p:pic>
        <p:nvPicPr>
          <p:cNvPr id="39962" name="Picture 2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838200"/>
            <a:ext cx="1447800" cy="1295400"/>
          </a:xfrm>
          <a:prstGeom prst="rect">
            <a:avLst/>
          </a:prstGeom>
          <a:noFill/>
        </p:spPr>
      </p:pic>
      <p:pic>
        <p:nvPicPr>
          <p:cNvPr id="39963" name="Picture 2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762000"/>
            <a:ext cx="1001713" cy="1447800"/>
          </a:xfrm>
          <a:prstGeom prst="rect">
            <a:avLst/>
          </a:prstGeom>
          <a:noFill/>
        </p:spPr>
      </p:pic>
      <p:pic>
        <p:nvPicPr>
          <p:cNvPr id="39965" name="Picture 29" descr="SO02958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2590800"/>
            <a:ext cx="1154113" cy="1371600"/>
          </a:xfrm>
          <a:prstGeom prst="rect">
            <a:avLst/>
          </a:prstGeom>
          <a:noFill/>
        </p:spPr>
      </p:pic>
      <p:pic>
        <p:nvPicPr>
          <p:cNvPr id="39967" name="Picture 3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4495800"/>
            <a:ext cx="1270000" cy="1371600"/>
          </a:xfrm>
          <a:prstGeom prst="rect">
            <a:avLst/>
          </a:prstGeom>
          <a:noFill/>
        </p:spPr>
      </p:pic>
      <p:pic>
        <p:nvPicPr>
          <p:cNvPr id="39968" name="Picture 3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2590800"/>
            <a:ext cx="1600200" cy="1466850"/>
          </a:xfrm>
          <a:prstGeom prst="rect">
            <a:avLst/>
          </a:prstGeom>
          <a:noFill/>
        </p:spPr>
      </p:pic>
      <p:pic>
        <p:nvPicPr>
          <p:cNvPr id="39970" name="Picture 3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343400"/>
            <a:ext cx="1096963" cy="1371600"/>
          </a:xfrm>
          <a:prstGeom prst="rect">
            <a:avLst/>
          </a:prstGeom>
          <a:noFill/>
        </p:spPr>
      </p:pic>
      <p:sp>
        <p:nvSpPr>
          <p:cNvPr id="39971" name="Text Box 35"/>
          <p:cNvSpPr txBox="1">
            <a:spLocks noChangeArrowheads="1"/>
          </p:cNvSpPr>
          <p:nvPr/>
        </p:nvSpPr>
        <p:spPr bwMode="auto">
          <a:xfrm>
            <a:off x="1600200" y="6324600"/>
            <a:ext cx="7059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«Дед Мороз» и «Смелый наездник» Роберт Шуман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34 0.0111 L -0.73334 -3.46821E-6 " pathEditMode="fixed" rAng="0" ptsTypes="AA">
                                      <p:cBhvr>
                                        <p:cTn id="40" dur="20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92" name="Group 24"/>
          <p:cNvGraphicFramePr>
            <a:graphicFrameLocks noGrp="1"/>
          </p:cNvGraphicFramePr>
          <p:nvPr/>
        </p:nvGraphicFramePr>
        <p:xfrm>
          <a:off x="1600200" y="304800"/>
          <a:ext cx="6934200" cy="5486400"/>
        </p:xfrm>
        <a:graphic>
          <a:graphicData uri="http://schemas.openxmlformats.org/drawingml/2006/table">
            <a:tbl>
              <a:tblPr/>
              <a:tblGrid>
                <a:gridCol w="2311400"/>
                <a:gridCol w="2311400"/>
                <a:gridCol w="2311400"/>
              </a:tblGrid>
              <a:tr h="274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  <a:tr h="274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FE7CE"/>
                    </a:solidFill>
                  </a:tcPr>
                </a:tc>
              </a:tr>
            </a:tbl>
          </a:graphicData>
        </a:graphic>
      </p:graphicFrame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3962400" y="4267200"/>
            <a:ext cx="533400" cy="5334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94" name="AutoShape 26"/>
          <p:cNvSpPr>
            <a:spLocks noChangeArrowheads="1"/>
          </p:cNvSpPr>
          <p:nvPr/>
        </p:nvSpPr>
        <p:spPr bwMode="auto">
          <a:xfrm>
            <a:off x="4572000" y="4343400"/>
            <a:ext cx="762000" cy="457200"/>
          </a:xfrm>
          <a:prstGeom prst="triangle">
            <a:avLst>
              <a:gd name="adj" fmla="val 50000"/>
            </a:avLst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5486400" y="4267200"/>
            <a:ext cx="533400" cy="533400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2799" name="Picture 3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3733800"/>
            <a:ext cx="1905000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802" name="AutoShape 34"/>
          <p:cNvSpPr>
            <a:spLocks noChangeArrowheads="1"/>
          </p:cNvSpPr>
          <p:nvPr/>
        </p:nvSpPr>
        <p:spPr bwMode="auto">
          <a:xfrm rot="15997313">
            <a:off x="7086600" y="4267200"/>
            <a:ext cx="457200" cy="1066800"/>
          </a:xfrm>
          <a:prstGeom prst="moon">
            <a:avLst>
              <a:gd name="adj" fmla="val 50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>
              <a:solidFill>
                <a:srgbClr val="FF3300"/>
              </a:solidFill>
            </a:endParaRPr>
          </a:p>
        </p:txBody>
      </p:sp>
      <p:pic>
        <p:nvPicPr>
          <p:cNvPr id="32804" name="Picture 3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762000"/>
            <a:ext cx="1239838" cy="1600200"/>
          </a:xfrm>
          <a:prstGeom prst="rect">
            <a:avLst/>
          </a:prstGeom>
          <a:noFill/>
        </p:spPr>
      </p:pic>
      <p:pic>
        <p:nvPicPr>
          <p:cNvPr id="32805" name="Picture 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762000"/>
            <a:ext cx="962025" cy="1600200"/>
          </a:xfrm>
          <a:prstGeom prst="rect">
            <a:avLst/>
          </a:prstGeom>
          <a:noFill/>
        </p:spPr>
      </p:pic>
      <p:pic>
        <p:nvPicPr>
          <p:cNvPr id="32806" name="Picture 3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685800"/>
            <a:ext cx="1187450" cy="1752600"/>
          </a:xfrm>
          <a:prstGeom prst="rect">
            <a:avLst/>
          </a:prstGeom>
          <a:noFill/>
        </p:spPr>
      </p:pic>
      <p:pic>
        <p:nvPicPr>
          <p:cNvPr id="32807" name="Picture 3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3581400"/>
            <a:ext cx="1752600" cy="531813"/>
          </a:xfrm>
          <a:prstGeom prst="rect">
            <a:avLst/>
          </a:prstGeom>
          <a:noFill/>
        </p:spPr>
      </p:pic>
      <p:sp>
        <p:nvSpPr>
          <p:cNvPr id="32808" name="Text Box 40"/>
          <p:cNvSpPr txBox="1">
            <a:spLocks noChangeArrowheads="1"/>
          </p:cNvSpPr>
          <p:nvPr/>
        </p:nvSpPr>
        <p:spPr bwMode="auto">
          <a:xfrm>
            <a:off x="2133600" y="6248400"/>
            <a:ext cx="614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«Клоуны» Дмитрий Борисович Кабалевский</a:t>
            </a:r>
          </a:p>
        </p:txBody>
      </p:sp>
    </p:spTree>
  </p:cSld>
  <p:clrMapOvr>
    <a:masterClrMapping/>
  </p:clrMapOvr>
  <p:transition spd="slow" advClick="0" advTm="20000">
    <p:newsflash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2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3" grpId="0" animBg="1"/>
      <p:bldP spid="32794" grpId="0" animBg="1"/>
      <p:bldP spid="32795" grpId="0" animBg="1"/>
      <p:bldP spid="32802" grpId="0" animBg="1"/>
    </p:bld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Эхо">
  <a:themeElements>
    <a:clrScheme name="Эхо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Эх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Эхо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хо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хо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хо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хо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хо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хо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хо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хо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хо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2020</TotalTime>
  <Words>382</Words>
  <Application>Microsoft Office PowerPoint</Application>
  <PresentationFormat>Экран (4:3)</PresentationFormat>
  <Paragraphs>78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Verdana</vt:lpstr>
      <vt:lpstr>Times New Roman</vt:lpstr>
      <vt:lpstr>Wingdings</vt:lpstr>
      <vt:lpstr>Profile</vt:lpstr>
      <vt:lpstr>Эхо</vt:lpstr>
      <vt:lpstr>Слайд 1</vt:lpstr>
      <vt:lpstr>Цель: способствовать лучшему            запоминанию материала.</vt:lpstr>
      <vt:lpstr>Комментарии к таблицам (расшифровка символов)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25</cp:revision>
  <cp:lastPrinted>1601-01-01T00:00:00Z</cp:lastPrinted>
  <dcterms:created xsi:type="dcterms:W3CDTF">1601-01-01T00:00:00Z</dcterms:created>
  <dcterms:modified xsi:type="dcterms:W3CDTF">2015-07-26T09:06:43Z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