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674" r:id="rId3"/>
  </p:sldMasterIdLst>
  <p:notesMasterIdLst>
    <p:notesMasterId r:id="rId16"/>
  </p:notesMasterIdLst>
  <p:sldIdLst>
    <p:sldId id="256" r:id="rId4"/>
    <p:sldId id="286" r:id="rId5"/>
    <p:sldId id="304" r:id="rId6"/>
    <p:sldId id="288" r:id="rId7"/>
    <p:sldId id="257" r:id="rId8"/>
    <p:sldId id="320" r:id="rId9"/>
    <p:sldId id="311" r:id="rId10"/>
    <p:sldId id="321" r:id="rId11"/>
    <p:sldId id="282" r:id="rId12"/>
    <p:sldId id="310" r:id="rId13"/>
    <p:sldId id="295" r:id="rId14"/>
    <p:sldId id="274" r:id="rId15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E7A7"/>
    <a:srgbClr val="FFFF99"/>
    <a:srgbClr val="FEF0EC"/>
    <a:srgbClr val="FBB39D"/>
    <a:srgbClr val="CC66FF"/>
    <a:srgbClr val="A9C1DF"/>
    <a:srgbClr val="FFFFCC"/>
    <a:srgbClr val="FF7C80"/>
    <a:srgbClr val="FFFF79"/>
    <a:srgbClr val="CCFC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87276" autoAdjust="0"/>
  </p:normalViewPr>
  <p:slideViewPr>
    <p:cSldViewPr>
      <p:cViewPr varScale="1">
        <p:scale>
          <a:sx n="64" d="100"/>
          <a:sy n="64" d="100"/>
        </p:scale>
        <p:origin x="154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799" cy="497364"/>
          </a:xfrm>
          <a:prstGeom prst="rect">
            <a:avLst/>
          </a:prstGeom>
        </p:spPr>
        <p:txBody>
          <a:bodyPr vert="horz" lIns="91969" tIns="45985" rIns="91969" bIns="4598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5" y="0"/>
            <a:ext cx="2971799" cy="497364"/>
          </a:xfrm>
          <a:prstGeom prst="rect">
            <a:avLst/>
          </a:prstGeom>
        </p:spPr>
        <p:txBody>
          <a:bodyPr vert="horz" lIns="91969" tIns="45985" rIns="91969" bIns="45985" rtlCol="0"/>
          <a:lstStyle>
            <a:lvl1pPr algn="r">
              <a:defRPr sz="1200"/>
            </a:lvl1pPr>
          </a:lstStyle>
          <a:p>
            <a:fld id="{8EDCD4A8-14BE-44DB-9A0B-1DA1B6551E15}" type="datetimeFigureOut">
              <a:rPr lang="ru-RU" smtClean="0"/>
              <a:pPr/>
              <a:t>чт 25.10.18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4563" y="747713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69" tIns="45985" rIns="91969" bIns="4598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969" tIns="45985" rIns="91969" bIns="45985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8185"/>
            <a:ext cx="2971799" cy="497364"/>
          </a:xfrm>
          <a:prstGeom prst="rect">
            <a:avLst/>
          </a:prstGeom>
        </p:spPr>
        <p:txBody>
          <a:bodyPr vert="horz" lIns="91969" tIns="45985" rIns="91969" bIns="4598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5" y="9448185"/>
            <a:ext cx="2971799" cy="497364"/>
          </a:xfrm>
          <a:prstGeom prst="rect">
            <a:avLst/>
          </a:prstGeom>
        </p:spPr>
        <p:txBody>
          <a:bodyPr vert="horz" lIns="91969" tIns="45985" rIns="91969" bIns="45985" rtlCol="0" anchor="b"/>
          <a:lstStyle>
            <a:lvl1pPr algn="r">
              <a:defRPr sz="1200"/>
            </a:lvl1pPr>
          </a:lstStyle>
          <a:p>
            <a:fld id="{6D4DA060-83B5-4FE8-86D7-9A897D3340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507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4DA060-83B5-4FE8-86D7-9A897D3340BF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4025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FE40E-C5F2-46BE-AF66-2C84A06E69A3}" type="datetime1">
              <a:rPr lang="ru-RU" smtClean="0"/>
              <a:pPr/>
              <a:t>чт 25.10.18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20280-E88F-4615-9AD8-320DC8C6AB72}" type="datetime1">
              <a:rPr lang="ru-RU" smtClean="0"/>
              <a:pPr/>
              <a:t>чт 25.10.18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7E505-2F91-4ACB-BDED-61EA3CCF74A4}" type="datetime1">
              <a:rPr lang="ru-RU" smtClean="0"/>
              <a:pPr/>
              <a:t>чт 25.10.18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9DDE6E-3011-454E-93E4-4945199897C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чт 25.10.18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9C03BF-9F3C-4AEA-A141-42EDE00E03B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5917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80C79C-3965-47BE-BD5B-790FA82749E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чт 25.10.18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127C96-1671-4819-BD7E-79D4D196E20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97301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454ABB-FA8D-4B77-80FB-531454CEE65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чт 25.10.18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5BD180-1BEE-489C-A397-5DF39698C59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6402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242A96-3046-4A25-900C-B32B1BC1786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чт 25.10.18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949BB7-28C1-4DD3-8566-F4D5C37C3F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0144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8B0AE9-FEBF-4C81-835D-2B519014252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чт 25.10.18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12C62C-3E7C-4603-AFE6-BC37F04351E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55333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C0B688-8201-496E-B997-72B2A4D283F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чт 25.10.18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4F8507-1797-4C8B-9F7D-0C46B9760BF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1346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A18514-3E11-46DE-90CD-80CD8547F6F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чт 25.10.18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BDFFD1-E916-48BB-9E32-5A37989FBBF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46182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03D118-4555-4442-83D8-5B9D9345FD2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чт 25.10.18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84C6E6-FEDC-4599-92AA-E3E50522AA4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1151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A7397-BF2A-4B5B-A1FB-CC6959F76578}" type="datetime1">
              <a:rPr lang="ru-RU" smtClean="0"/>
              <a:pPr/>
              <a:t>чт 25.10.18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87E1DD1-FA72-461B-8BA8-D19EAB3034C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чт 25.10.18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39AA3F-516C-4268-A34A-5AE3EFF179E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4174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E76390A-26ED-4ECF-8D29-21F9BE5568A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чт 25.10.18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B5FC52-56BB-4B81-BA0B-6DB0B06CB2B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43628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7FB1F6-90C2-4FA5-9CA2-333930FF930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чт 25.10.18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C8D6C4-F612-4D9E-AB9E-15A9B9DE55F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34845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B086A7-4A63-4577-87B3-CD6F4B486BE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чт 25.10.18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3C7335-D016-4919-B8D1-285FED75ECD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30063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C7F32C-0AC1-4EEA-895C-F4A1A79D6C9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чт 25.10.18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9C03BF-9F3C-4AEA-A141-42EDE00E03B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55357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8489A-5C4B-47B7-AE38-D4CB711560D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чт 25.10.18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98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C3B61-6BAF-4E4B-8826-8A2344939961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чт 25.10.18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36328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422F0-FB39-4B5F-81C2-8B807A89DA5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чт 25.10.18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21598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9EF7F-05C3-4BFC-A804-9551A947DC7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чт 25.10.18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554193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E462E-9599-42C8-84FB-B04BD4FDC03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чт 25.10.18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094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584BF-952C-4B0A-AA6D-619F0EEF0CBF}" type="datetime1">
              <a:rPr lang="ru-RU" smtClean="0"/>
              <a:pPr/>
              <a:t>чт 25.10.18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665B3-5332-43D9-A2F6-757B6C7F5F8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чт 25.10.18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85589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0F3EA-F230-4467-A5A3-3E3B2A10657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чт 25.10.18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59562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C60DA-57FC-4C0F-A31F-7C89C591BDE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чт 25.10.18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925570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BAA4-94D7-49DB-8F6F-609E9A28D64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чт 25.10.18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92671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EA38-E824-47A7-A5BE-CA2CA189E5A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чт 25.10.18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885562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19878-CA69-4486-AE1F-8F4A6B87878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чт 25.10.18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073058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FFD82C-0B5B-4D89-A7F2-EBB3BF79451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чт 25.10.18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9C03BF-9F3C-4AEA-A141-42EDE00E03B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5951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543BD-8346-4CC3-8271-5B3F3B3F0516}" type="datetime1">
              <a:rPr lang="ru-RU" smtClean="0"/>
              <a:pPr/>
              <a:t>чт 25.10.18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30157-3483-42E4-A275-2DBD6D22E7D0}" type="datetime1">
              <a:rPr lang="ru-RU" smtClean="0"/>
              <a:pPr/>
              <a:t>чт 25.10.18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F2E0D-227B-4806-B9CE-B1A663AA3E64}" type="datetime1">
              <a:rPr lang="ru-RU" smtClean="0"/>
              <a:pPr/>
              <a:t>чт 25.10.18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DB2B7-8405-4EBD-AA59-257F051C8074}" type="datetime1">
              <a:rPr lang="ru-RU" smtClean="0"/>
              <a:pPr/>
              <a:t>чт 25.10.18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6BDA3-5C93-4B20-9189-0E20299CC0DD}" type="datetime1">
              <a:rPr lang="ru-RU" smtClean="0"/>
              <a:pPr/>
              <a:t>чт 25.10.18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EE15C-36E4-4231-BBA3-0E9B9BC8D167}" type="datetime1">
              <a:rPr lang="ru-RU" smtClean="0"/>
              <a:pPr/>
              <a:t>чт 25.10.18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A1F27-5FDB-47DA-95B8-A323AA2023E5}" type="datetime1">
              <a:rPr lang="ru-RU" smtClean="0"/>
              <a:pPr/>
              <a:t>чт 25.10.18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9F0966-966C-456D-9DFC-5C42C01AEA7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чт 25.10.18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8568222-FFC8-480F-A68C-9196C9A3BB8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1199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5C954D-7C23-40F0-8322-B876BEED784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чт 25.10.18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561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C:\Users\Ремизов\Desktop\КП\подложка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714500"/>
            <a:ext cx="9144000" cy="5143500"/>
          </a:xfrm>
          <a:prstGeom prst="rect">
            <a:avLst/>
          </a:prstGeom>
          <a:noFill/>
        </p:spPr>
      </p:pic>
      <p:pic>
        <p:nvPicPr>
          <p:cNvPr id="1026" name="Picture 2" descr="C:\Users\User\Desktop\КОМАНДА ДА\герб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1"/>
            <a:ext cx="1610932" cy="1610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76107" y="377521"/>
            <a:ext cx="719999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Муниципальное бюджетное дошкольное образовательное учреждение «Детский сад №37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4282" y="1081783"/>
            <a:ext cx="8715436" cy="28392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Тема проекта: </a:t>
            </a:r>
          </a:p>
          <a:p>
            <a:pPr algn="ctr"/>
            <a:endParaRPr lang="ru-RU" sz="105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Развитие способности к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научно-техническому творчеству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дошкольников</a:t>
            </a: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через создание условий для технической и естественно-научной направленности»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275856" y="6093296"/>
            <a:ext cx="22778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.Порковское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2018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0514" y="3438802"/>
            <a:ext cx="4968552" cy="2550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838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C:\Users\Ремизов\Desktop\КП\подложка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714500"/>
            <a:ext cx="9144000" cy="5143500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285852" y="214290"/>
            <a:ext cx="7443783" cy="72547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Ключевые возможности</a:t>
            </a: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5821528"/>
              </p:ext>
            </p:extLst>
          </p:nvPr>
        </p:nvGraphicFramePr>
        <p:xfrm>
          <a:off x="323528" y="1357298"/>
          <a:ext cx="8568952" cy="3840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16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143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712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99621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№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Наименование возможности 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Мероприятия по реализации</a:t>
                      </a:r>
                      <a:r>
                        <a:rPr lang="ru-RU" sz="16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возможности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2121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1.</a:t>
                      </a:r>
                    </a:p>
                    <a:p>
                      <a:pPr algn="ctr"/>
                      <a:endParaRPr lang="ru-RU" sz="16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16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16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16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16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16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16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16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16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16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16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1600" b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16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Привлечение дополнительных средств для реализации проекта</a:t>
                      </a:r>
                    </a:p>
                    <a:p>
                      <a:endParaRPr lang="ru-RU" sz="1600" b="1" baseline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ru-RU" sz="1600" b="1" baseline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ru-RU" sz="1600" b="1" baseline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Получение субсидий из областного бюджета при участии в отборочном туре по программе «Уральская инженерная школа»</a:t>
                      </a:r>
                      <a:endParaRPr lang="ru-RU" sz="1600" b="1" baseline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900" indent="-342900">
                        <a:buFontTx/>
                        <a:buChar char="-"/>
                      </a:pPr>
                      <a:endParaRPr lang="ru-RU" sz="1600" b="1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900" indent="-342900">
                        <a:buFontTx/>
                        <a:buChar char="-"/>
                      </a:pPr>
                      <a:endParaRPr lang="ru-RU" sz="1600" b="1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900" indent="-342900">
                        <a:buFontTx/>
                        <a:buChar char="-"/>
                      </a:pPr>
                      <a:endParaRPr lang="ru-RU" sz="160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774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214282" y="48259"/>
            <a:ext cx="8929718" cy="428628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74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74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</a:br>
            <a:r>
              <a:rPr lang="ru-RU" sz="31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Этапы реализации проекта      </a:t>
            </a:r>
            <a:r>
              <a:rPr lang="ru-RU" sz="3200" b="1" dirty="0">
                <a:solidFill>
                  <a:srgbClr val="74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ru-RU" sz="3200" b="1" dirty="0">
                <a:solidFill>
                  <a:srgbClr val="74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ru-RU" sz="2600" b="1" dirty="0">
              <a:solidFill>
                <a:srgbClr val="740000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89679" y="1644503"/>
            <a:ext cx="2267743" cy="5076972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1</a:t>
            </a:r>
            <a:r>
              <a:rPr lang="ru-RU" sz="1400" b="1" dirty="0">
                <a:solidFill>
                  <a:schemeClr val="tx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. Создание рабочей группы проекта</a:t>
            </a:r>
          </a:p>
          <a:p>
            <a:r>
              <a:rPr lang="ru-RU" sz="1400" b="1" dirty="0">
                <a:solidFill>
                  <a:schemeClr val="tx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2. Разработка </a:t>
            </a:r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локальных нормативных  </a:t>
            </a:r>
            <a:r>
              <a:rPr lang="ru-RU" sz="1400" b="1" dirty="0">
                <a:solidFill>
                  <a:schemeClr val="tx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актов по реализации проекта</a:t>
            </a:r>
          </a:p>
          <a:p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3. Стартовая диагностика заинтересованности всех участников образовательного процесса в </a:t>
            </a:r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дополнительных услугах</a:t>
            </a:r>
            <a:endParaRPr lang="ru-RU" sz="1400" b="1" dirty="0">
              <a:solidFill>
                <a:schemeClr val="tx1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4. Разработка </a:t>
            </a:r>
            <a:r>
              <a:rPr lang="ru-RU" sz="1400" b="1" dirty="0" err="1" smtClean="0">
                <a:solidFill>
                  <a:schemeClr val="tx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доппрограмм</a:t>
            </a:r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«</a:t>
            </a:r>
            <a:r>
              <a:rPr lang="ru-RU" sz="1400" b="1" dirty="0" err="1" smtClean="0">
                <a:solidFill>
                  <a:schemeClr val="tx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Легоконструирование</a:t>
            </a:r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», «Маленький Алхимик», «Занимательная математика»</a:t>
            </a:r>
            <a:endParaRPr lang="ru-RU" sz="1400" b="1" dirty="0">
              <a:solidFill>
                <a:schemeClr val="tx1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57897" y="628646"/>
            <a:ext cx="2470362" cy="864097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>
                <a:solidFill>
                  <a:schemeClr val="tx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Подготовительный этап </a:t>
            </a:r>
          </a:p>
          <a:p>
            <a:pPr lvl="0" algn="ctr"/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(май </a:t>
            </a:r>
            <a:r>
              <a:rPr lang="ru-RU" sz="1600" b="1" dirty="0">
                <a:solidFill>
                  <a:schemeClr val="tx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- </a:t>
            </a: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ноябрь </a:t>
            </a: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2018 г.)</a:t>
            </a:r>
            <a:endParaRPr lang="ru-RU" sz="1600" b="1" dirty="0">
              <a:solidFill>
                <a:schemeClr val="tx1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2905347" y="620688"/>
            <a:ext cx="3875892" cy="720080"/>
          </a:xfrm>
          <a:prstGeom prst="roundRect">
            <a:avLst/>
          </a:prstGeom>
          <a:solidFill>
            <a:srgbClr val="C9E7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Основной этап</a:t>
            </a:r>
          </a:p>
          <a:p>
            <a:pPr lvl="0" algn="ctr"/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(декабрь </a:t>
            </a: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2018 г. </a:t>
            </a: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– апрель 2021г</a:t>
            </a: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.)</a:t>
            </a:r>
            <a:endParaRPr lang="ru-RU" sz="1600" b="1" dirty="0">
              <a:solidFill>
                <a:schemeClr val="tx1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7020272" y="636174"/>
            <a:ext cx="2042850" cy="828000"/>
          </a:xfrm>
          <a:prstGeom prst="roundRect">
            <a:avLst/>
          </a:prstGeom>
          <a:solidFill>
            <a:srgbClr val="FEF0E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Заключительный </a:t>
            </a:r>
            <a:r>
              <a:rPr lang="ru-RU" sz="1600" b="1" dirty="0">
                <a:solidFill>
                  <a:schemeClr val="tx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этап </a:t>
            </a:r>
          </a:p>
          <a:p>
            <a:pPr lvl="0" algn="ctr"/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(май 2021г</a:t>
            </a: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.)</a:t>
            </a:r>
            <a:endParaRPr lang="ru-RU" sz="1600" b="1" dirty="0">
              <a:solidFill>
                <a:schemeClr val="tx1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2483904" y="1492743"/>
            <a:ext cx="4788000" cy="5365257"/>
          </a:xfrm>
          <a:prstGeom prst="roundRect">
            <a:avLst>
              <a:gd name="adj" fmla="val 6032"/>
            </a:avLst>
          </a:prstGeom>
          <a:solidFill>
            <a:srgbClr val="C9E7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buAutoNum type="arabicPeriod"/>
            </a:pPr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Укрепление </a:t>
            </a:r>
            <a:r>
              <a:rPr lang="ru-RU" sz="14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материально-технической </a:t>
            </a:r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базы  в соответствии с современными требованиями технологии </a:t>
            </a:r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</a:p>
          <a:p>
            <a:pPr lvl="0">
              <a:buAutoNum type="arabicPeriod"/>
            </a:pPr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Курсовая подготовка </a:t>
            </a:r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педагогических работников, </a:t>
            </a:r>
            <a:r>
              <a:rPr lang="ru-RU" sz="14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по </a:t>
            </a:r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направлению «Конструирование </a:t>
            </a:r>
            <a:r>
              <a:rPr lang="ru-RU" sz="14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и робототехника в дошкольном образовании в условиях введения ФГОС </a:t>
            </a:r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ДО»  </a:t>
            </a:r>
            <a:endParaRPr lang="ru-RU" sz="1400" b="1" dirty="0">
              <a:solidFill>
                <a:schemeClr val="tx2">
                  <a:lumMod val="50000"/>
                </a:schemeClr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lvl="0"/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3.Заключение </a:t>
            </a:r>
            <a:r>
              <a:rPr lang="ru-RU" sz="14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договоров с социальными </a:t>
            </a:r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партнерами </a:t>
            </a:r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(</a:t>
            </a:r>
            <a:r>
              <a:rPr lang="ru-RU" sz="14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Фаварит</a:t>
            </a:r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)</a:t>
            </a:r>
            <a:endParaRPr lang="ru-RU" sz="1400" b="1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lvl="0"/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4.Проведение мероприятий по реализации </a:t>
            </a:r>
            <a:r>
              <a:rPr lang="ru-RU" sz="14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доппрограмм</a:t>
            </a:r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, направленные </a:t>
            </a:r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на формирование </a:t>
            </a:r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интереса </a:t>
            </a:r>
            <a:r>
              <a:rPr lang="ru-RU" sz="14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к инженерным дисциплинам, математике и предметам естественно-научного цикла </a:t>
            </a:r>
            <a:endParaRPr lang="ru-RU" sz="1400" b="1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lvl="0"/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6.Текущие  </a:t>
            </a:r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мониторинги  </a:t>
            </a:r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по  усвоению программ</a:t>
            </a:r>
            <a:endParaRPr lang="ru-RU" sz="1400" b="1" dirty="0">
              <a:solidFill>
                <a:schemeClr val="tx2">
                  <a:lumMod val="50000"/>
                </a:schemeClr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7380312" y="1772816"/>
            <a:ext cx="1682810" cy="3721643"/>
          </a:xfrm>
          <a:prstGeom prst="roundRect">
            <a:avLst/>
          </a:prstGeom>
          <a:solidFill>
            <a:srgbClr val="FEF0E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1.</a:t>
            </a:r>
            <a:r>
              <a:rPr lang="ru-RU" sz="135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Итоговый </a:t>
            </a:r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мониторинг</a:t>
            </a:r>
            <a:endParaRPr lang="ru-RU" sz="1400" b="1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lvl="0"/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о </a:t>
            </a:r>
            <a:r>
              <a:rPr lang="ru-RU" sz="14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сформированого</a:t>
            </a:r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интереса к инженерным дисциплинам, математике</a:t>
            </a:r>
            <a:r>
              <a:rPr lang="ru-RU" sz="14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, и предметам естественно-научного цикла </a:t>
            </a:r>
            <a:endParaRPr lang="ru-RU" sz="1400" b="1" dirty="0">
              <a:solidFill>
                <a:schemeClr val="tx2">
                  <a:lumMod val="50000"/>
                </a:schemeClr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lvl="0"/>
            <a:r>
              <a:rPr lang="ru-RU" sz="14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2. Анализ </a:t>
            </a:r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результатов реализации проекта.</a:t>
            </a:r>
            <a:endParaRPr lang="ru-RU" sz="1400" b="1" dirty="0">
              <a:solidFill>
                <a:schemeClr val="tx2">
                  <a:lumMod val="50000"/>
                </a:schemeClr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 lvl="0"/>
            <a:endParaRPr lang="ru-RU" sz="1400" b="1" dirty="0">
              <a:solidFill>
                <a:schemeClr val="tx2">
                  <a:lumMod val="50000"/>
                </a:schemeClr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3208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C:\Users\Ремизов\Desktop\КП\подложка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714500"/>
            <a:ext cx="9144000" cy="5143500"/>
          </a:xfrm>
          <a:prstGeom prst="rect">
            <a:avLst/>
          </a:prstGeom>
          <a:noFill/>
        </p:spPr>
      </p:pic>
      <p:sp>
        <p:nvSpPr>
          <p:cNvPr id="10" name="Прямоугольник 9"/>
          <p:cNvSpPr/>
          <p:nvPr/>
        </p:nvSpPr>
        <p:spPr>
          <a:xfrm>
            <a:off x="285720" y="5857892"/>
            <a:ext cx="855448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9000" cmpd="sng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/>
              </a:rPr>
              <a:t>Спасибо за внимание!</a:t>
            </a:r>
            <a:endParaRPr lang="ru-RU" sz="3200" b="1" dirty="0">
              <a:ln w="9000" cmpd="sng">
                <a:solidFill>
                  <a:srgbClr val="C00000"/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12</a:t>
            </a:fld>
            <a:endParaRPr lang="ru-RU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348" r="16521" b="10924"/>
          <a:stretch/>
        </p:blipFill>
        <p:spPr bwMode="auto">
          <a:xfrm>
            <a:off x="8363306" y="-6272"/>
            <a:ext cx="758595" cy="560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5408" y="500059"/>
            <a:ext cx="3471169" cy="2190708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673" y="500058"/>
            <a:ext cx="3448312" cy="2190759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5407" y="2980176"/>
            <a:ext cx="3471169" cy="2598908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19" y="2980176"/>
            <a:ext cx="3452265" cy="25236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2417969"/>
              </p:ext>
            </p:extLst>
          </p:nvPr>
        </p:nvGraphicFramePr>
        <p:xfrm>
          <a:off x="467544" y="609107"/>
          <a:ext cx="8124345" cy="43890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43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0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64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1372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18" marR="136718" marT="68358" marB="6835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Учреждение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18" marR="136718" marT="68358" marB="6835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Должность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18" marR="136718" marT="68358" marB="68358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62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Неелова</a:t>
                      </a:r>
                      <a:r>
                        <a:rPr lang="ru-RU" sz="1600" b="0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Наталья Николаевна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0409" marR="7040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Муниципальное бюджетное </a:t>
                      </a:r>
                      <a:r>
                        <a:rPr lang="ru-RU" sz="1600" b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дошкольное общеобразовательное </a:t>
                      </a:r>
                      <a:r>
                        <a:rPr lang="ru-RU" sz="1600" b="0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учреждение </a:t>
                      </a:r>
                      <a:r>
                        <a:rPr lang="ru-RU" sz="1600" b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«Детский сад №37»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0409" marR="70409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Заведующий 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18" marR="136718" marT="68358" marB="6835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6204">
                <a:tc>
                  <a:txBody>
                    <a:bodyPr/>
                    <a:lstStyle/>
                    <a:p>
                      <a:pPr lvl="0"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Смирнова Наталья Сергеевна 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0409" marR="70409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Муниципальное бюджетное дошкольное общеобразовательное учреждение «Детский сад №37»</a:t>
                      </a:r>
                      <a:endParaRPr lang="ru-RU" sz="1600" b="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0409" marR="70409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Воспитатель 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18" marR="136718" marT="68358" marB="68358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062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0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Курмачева</a:t>
                      </a:r>
                      <a:r>
                        <a:rPr lang="ru-RU" sz="1600" b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Вера Николаевна 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0409" marR="70409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Муниципальное бюджетное дошкольное общеобразовательное учреждение «Детский сад №37»</a:t>
                      </a:r>
                      <a:endParaRPr lang="ru-RU" sz="1600" b="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0409" marR="70409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Воспитатель 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18" marR="136718" marT="68358" marB="68358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62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Александрова Надежда Геннадьевна 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0409" marR="70409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Муниципальное бюджетное дошкольное общеобразовательное учреждение «Детский сад №37»</a:t>
                      </a:r>
                      <a:endParaRPr lang="ru-RU" sz="1600" b="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0409" marR="70409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Воспитатель 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18" marR="136718" marT="68358" marB="68358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416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0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Кульмазанова</a:t>
                      </a:r>
                      <a:r>
                        <a:rPr lang="ru-RU" sz="1600" b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Татьяна</a:t>
                      </a:r>
                      <a:r>
                        <a:rPr lang="ru-RU" sz="1600" b="0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Борисовна 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0409" marR="70409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Муниципальное бюджетное дошкольное общеобразовательное учреждение «Детский сад №37»</a:t>
                      </a:r>
                      <a:endParaRPr lang="ru-RU" sz="1600" b="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0409" marR="70409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Воспитатель 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18" marR="136718" marT="68358" marB="68358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000232" y="31439"/>
            <a:ext cx="5524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Состав проектной группы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9C03BF-9F3C-4AEA-A141-42EDE00E03B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8657428"/>
              </p:ext>
            </p:extLst>
          </p:nvPr>
        </p:nvGraphicFramePr>
        <p:xfrm>
          <a:off x="467543" y="4945739"/>
          <a:ext cx="8124345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4331">
                  <a:extLst>
                    <a:ext uri="{9D8B030D-6E8A-4147-A177-3AD203B41FA5}">
                      <a16:colId xmlns:a16="http://schemas.microsoft.com/office/drawing/2014/main" val="1597450849"/>
                    </a:ext>
                  </a:extLst>
                </a:gridCol>
                <a:gridCol w="4803600">
                  <a:extLst>
                    <a:ext uri="{9D8B030D-6E8A-4147-A177-3AD203B41FA5}">
                      <a16:colId xmlns:a16="http://schemas.microsoft.com/office/drawing/2014/main" val="1493521163"/>
                    </a:ext>
                  </a:extLst>
                </a:gridCol>
                <a:gridCol w="1656414">
                  <a:extLst>
                    <a:ext uri="{9D8B030D-6E8A-4147-A177-3AD203B41FA5}">
                      <a16:colId xmlns:a16="http://schemas.microsoft.com/office/drawing/2014/main" val="202719284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0" dirty="0" err="1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Баландина</a:t>
                      </a:r>
                      <a:r>
                        <a:rPr lang="ru-RU" sz="1600" b="0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Наталья Николаевна 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0409" marR="70409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Муниципальное бюджетное дошкольное общеобразовательное учреждение «Детский сад №37»</a:t>
                      </a:r>
                      <a:endParaRPr lang="ru-RU" sz="1600" b="0" dirty="0" smtClean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70409" marR="70409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Воспитатель 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36718" marR="136718" marT="68358" marB="68358"/>
                </a:tc>
                <a:extLst>
                  <a:ext uri="{0D108BD9-81ED-4DB2-BD59-A6C34878D82A}">
                    <a16:rowId xmlns:a16="http://schemas.microsoft.com/office/drawing/2014/main" val="7432423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838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476327" y="323827"/>
            <a:ext cx="8229600" cy="778098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Актуальность проекта</a:t>
            </a:r>
            <a:br>
              <a:rPr lang="ru-RU" sz="2800" b="1" dirty="0" smtClean="0">
                <a:latin typeface="Arial" pitchFamily="34" charset="0"/>
                <a:cs typeface="Arial" pitchFamily="34" charset="0"/>
              </a:rPr>
            </a:b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Объект 2"/>
          <p:cNvSpPr txBox="1">
            <a:spLocks/>
          </p:cNvSpPr>
          <p:nvPr/>
        </p:nvSpPr>
        <p:spPr>
          <a:xfrm>
            <a:off x="445413" y="613244"/>
            <a:ext cx="8303051" cy="509930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Сегодня система образования в Свердловской области ориентирована на обеспечение условий получения качественного образования, отвечающего требованиям современной инновационной экономики, внедрение эффективных экономических механизмов в сфере образования, формирование социально адаптированной, конкурентоспособной личности, создание условий для ее самореализации. </a:t>
            </a:r>
            <a:endParaRPr lang="ru-RU" sz="20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"Будущее всего человечества - за информационными технологиями. Куда же без математики? Это просто невозможно, в основе этого лежит математика. </a:t>
            </a:r>
            <a:r>
              <a:rPr lang="ru-RU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 есть она везде", - сказал Путин В.В.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встрече с победителями международных олимпиад 2017-2018 учебного года и их наставниками в образовательном центре "Сириус" г. Сочи 01.09.2018</a:t>
            </a:r>
          </a:p>
          <a:p>
            <a:pPr marL="0" indent="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словам губернатора свердловской области Евгения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Куйвышева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начинать готовить будущих инженеров нужно не в вузах, а значительно раньше - в школьном и даже дошкольном возрасте, когда у детей особенно выражен интерес к техническому творчеству.</a:t>
            </a:r>
          </a:p>
          <a:p>
            <a:pPr marL="0" indent="0" algn="just">
              <a:buNone/>
            </a:pP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85540" y="3249415"/>
            <a:ext cx="18441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dirty="0" smtClean="0">
                <a:latin typeface="Arial" pitchFamily="34" charset="0"/>
                <a:cs typeface="Arial" pitchFamily="34" charset="0"/>
              </a:rPr>
              <a:t>     </a:t>
            </a:r>
          </a:p>
          <a:p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04048" y="3511025"/>
            <a:ext cx="374441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766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2"/>
          <p:cNvSpPr>
            <a:spLocks noGrp="1" noChangeArrowheads="1"/>
          </p:cNvSpPr>
          <p:nvPr>
            <p:ph type="title"/>
          </p:nvPr>
        </p:nvSpPr>
        <p:spPr>
          <a:xfrm>
            <a:off x="1255118" y="142852"/>
            <a:ext cx="7245972" cy="1296144"/>
          </a:xfrm>
        </p:spPr>
        <p:txBody>
          <a:bodyPr>
            <a:noAutofit/>
          </a:bodyPr>
          <a:lstStyle/>
          <a:p>
            <a:pPr eaLnBrk="1" hangingPunct="1"/>
            <a:r>
              <a:rPr lang="ru-RU" altLang="ru-RU" sz="2800" b="1" dirty="0" smtClean="0">
                <a:latin typeface="Arial" pitchFamily="34" charset="0"/>
                <a:cs typeface="Arial" pitchFamily="34" charset="0"/>
              </a:rPr>
              <a:t>Основание для инициации проекта, связь с государственными программами Российской Федерации</a:t>
            </a:r>
          </a:p>
        </p:txBody>
      </p:sp>
      <p:graphicFrame>
        <p:nvGraphicFramePr>
          <p:cNvPr id="74837" name="Group 85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377828486"/>
              </p:ext>
            </p:extLst>
          </p:nvPr>
        </p:nvGraphicFramePr>
        <p:xfrm>
          <a:off x="0" y="1643050"/>
          <a:ext cx="9144000" cy="4282276"/>
        </p:xfrm>
        <a:graphic>
          <a:graphicData uri="http://schemas.openxmlformats.org/drawingml/2006/table">
            <a:tbl>
              <a:tblPr/>
              <a:tblGrid>
                <a:gridCol w="19641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798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79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Уровень анализа</a:t>
                      </a:r>
                    </a:p>
                  </a:txBody>
                  <a:tcPr marT="45731" marB="4573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Обстоятельства, ситуация, факторы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6095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Федеральный уровень</a:t>
                      </a:r>
                    </a:p>
                  </a:txBody>
                  <a:tcPr marT="45731" marB="4573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Государственная программа Российской Федерации «Развитие образования» (утв. </a:t>
                      </a: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Постановлением Правительства РФ от 26.12.2017 N 1642 (ред. от 30.03.2018) </a:t>
                      </a:r>
                    </a:p>
                    <a:p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Направление (подпрограмма): </a:t>
                      </a:r>
                    </a:p>
                    <a:p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«Содействие развитию дошкольного и общего образования</a:t>
                      </a: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» 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9305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Региональный уровень</a:t>
                      </a:r>
                    </a:p>
                  </a:txBody>
                  <a:tcPr marT="45731" marB="4573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Государственная</a:t>
                      </a:r>
                      <a:r>
                        <a:rPr lang="ru-RU" sz="2000" b="1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программа Свердловской области </a:t>
                      </a:r>
                      <a:endParaRPr lang="ru-RU" sz="18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«Развитие системы образования в Свердловской области до 2024 года»</a:t>
                      </a:r>
                      <a:r>
                        <a:rPr lang="ru-RU" sz="2000" b="1" i="0" kern="1200" cap="all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ru-RU" sz="2000" b="1" i="0" kern="1200" cap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утвержденная</a:t>
                      </a:r>
                      <a:r>
                        <a:rPr lang="ru-RU" sz="2000" b="1" i="0" kern="1200" cap="all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</a:t>
                      </a:r>
                      <a:r>
                        <a:rPr lang="ru-RU" sz="2000" b="1" i="0" kern="1200" cap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остановлением </a:t>
                      </a:r>
                      <a:r>
                        <a:rPr lang="ru-RU" sz="2000" b="1" i="0" kern="1200" cap="all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r>
                        <a:rPr lang="ru-RU" sz="2000" b="1" i="0" kern="1200" cap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равительства</a:t>
                      </a:r>
                      <a:r>
                        <a:rPr lang="ru-RU" sz="2000" b="1" i="0" kern="1200" cap="all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</a:t>
                      </a:r>
                      <a:r>
                        <a:rPr lang="ru-RU" sz="2000" b="1" i="0" kern="1200" cap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вердловской области </a:t>
                      </a:r>
                      <a:r>
                        <a:rPr lang="ru-RU" sz="2000" b="1" i="0" kern="1200" cap="all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№ </a:t>
                      </a:r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1278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i="0" kern="1200" cap="all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</a:t>
                      </a:r>
                      <a:r>
                        <a:rPr lang="ru-RU" sz="2000" b="1" i="0" kern="1200" cap="none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одпрограмма</a:t>
                      </a:r>
                      <a:r>
                        <a:rPr lang="ru-RU" sz="2000" b="1" i="0" kern="1200" cap="all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</a:t>
                      </a:r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«Реализация проекта «Уральская инженерная школа»</a:t>
                      </a:r>
                      <a:endParaRPr lang="ru-RU" sz="2000" b="1" i="0" kern="1200" cap="none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9C03BF-9F3C-4AEA-A141-42EDE00E03B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765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C:\Users\Ремизов\Desktop\КП\подложка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" y="1268760"/>
            <a:ext cx="9144000" cy="558924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89856" y="3789040"/>
            <a:ext cx="8496944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Цель проекта: </a:t>
            </a:r>
          </a:p>
          <a:p>
            <a:pPr algn="just"/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Выявление и развитие способностей дошкольников к научно- техническому творчеству и формирование интереса к инженерным дисциплинам, математике и предметам естественно-научного цикла.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89856" y="1237147"/>
            <a:ext cx="849694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призван поддерживать инициативу в области технического образования, инженерных дисциплин, математики и предметов естественно-научного цикла, определяет основные направления, специфику развития технического и естественно-научного мышления детей дошкольного возраста.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183" y="260648"/>
            <a:ext cx="8230313" cy="10081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проекта: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417638"/>
            <a:ext cx="8435280" cy="51862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сформировать первичные представления о робототехнике, ее значении в жизни человека, о профессиях, связанных с изобретением и производством технических средств;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приобщить к научно – техническому творчеству: развить умение постановки технической задачи, умение собирать и изучать нужную информацию, находить конкретное решение задачи и материально осуществлять свой творческий замысел;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развить продуктивную (конструирование) деятельность: обеспечить освоение детьми основных приёмов сборки и программирования робототехнических средств, составлять таблицы для отображения и анализа данных;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формировать основы безопасности собственной жизнедеятельности и окружающего мира: формировать представление о правилах безопасного поведения при работе с электротехникой, инструментами, лабораторными приборами;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воспитывать ценностное отношение к собственному труду, труду других людей и его результатам;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формировать навыки сотрудничества детей и педагогов, родителей, как равных субъектов образовательно – воспитательного процесса;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выявить и обеспечить дальнейшее развитие одаренным, талантливым детям, обладающим нестандартным мышлением, способностями к научно-техническому творчеству;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повысить уровень профессиональной компетентности педагогов ДОУ – участников реализации проекта.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9118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115616" y="237445"/>
            <a:ext cx="7347551" cy="507613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Показатели проекта</a:t>
            </a:r>
            <a:endParaRPr lang="ru-RU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119907"/>
            <a:ext cx="8568952" cy="55015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	Увеличение количества детей, имеющих сформированный интерес к научно-техническому творчеству.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	Увеличение количества детей, имеющих навыки практической деятельности, необходимой для ведения исследовательских, лабораторных и конструкторских работ.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	Ценностно-смысловое самоопределение педагогов ДОУ в процессе повышения квалификации.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	Освоение педагогами   новых технологий в процессе реализации проекта.</a:t>
            </a:r>
            <a:endParaRPr lang="ru-RU" sz="2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9724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Методы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реализации проекта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1430995"/>
            <a:ext cx="770485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состоит из четырех подпрограмм: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-конструирование» (для детей от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7 лет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Занимательная математика» (для детей от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7 лет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-«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Маленький Архимед» (для детей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2-7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лет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робототехника. Предварительный уровень» (для детей 6-7 лет)</a:t>
            </a:r>
          </a:p>
        </p:txBody>
      </p:sp>
    </p:spTree>
    <p:extLst>
      <p:ext uri="{BB962C8B-B14F-4D97-AF65-F5344CB8AC3E}">
        <p14:creationId xmlns:p14="http://schemas.microsoft.com/office/powerpoint/2010/main" val="16303884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C:\Users\Ремизов\Desktop\КП\подложка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714500"/>
            <a:ext cx="9144000" cy="5143500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000100" y="168111"/>
            <a:ext cx="7742503" cy="72547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Ключевые риски </a:t>
            </a: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1811193"/>
              </p:ext>
            </p:extLst>
          </p:nvPr>
        </p:nvGraphicFramePr>
        <p:xfrm>
          <a:off x="214282" y="1438471"/>
          <a:ext cx="8715436" cy="3352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493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577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2365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№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Наименование риска  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Мероприятия по предупреждению риска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84188">
                <a:tc>
                  <a:txBody>
                    <a:bodyPr/>
                    <a:lstStyle/>
                    <a:p>
                      <a:pPr algn="ctr"/>
                      <a:endParaRPr lang="ru-RU" sz="16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1.</a:t>
                      </a:r>
                    </a:p>
                    <a:p>
                      <a:pPr algn="ctr"/>
                      <a:endParaRPr lang="ru-RU" sz="16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16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16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2.</a:t>
                      </a:r>
                    </a:p>
                    <a:p>
                      <a:pPr algn="ctr"/>
                      <a:endParaRPr lang="ru-RU" sz="16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1600" b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1600" b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1600" b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1600" b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ru-RU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indent="0"/>
                      <a:r>
                        <a:rPr lang="ru-RU" sz="1600" b="1" dirty="0" smtClean="0">
                          <a:latin typeface="Arial" pitchFamily="34" charset="0"/>
                          <a:cs typeface="Arial" pitchFamily="34" charset="0"/>
                        </a:rPr>
                        <a:t>Отсутствие областных субсидий</a:t>
                      </a:r>
                      <a:r>
                        <a:rPr lang="ru-RU" sz="1600" b="1" baseline="0" dirty="0" smtClean="0">
                          <a:latin typeface="Arial" pitchFamily="34" charset="0"/>
                          <a:cs typeface="Arial" pitchFamily="34" charset="0"/>
                        </a:rPr>
                        <a:t> на реализацию ФГОС на приобретение оборудование</a:t>
                      </a:r>
                      <a:endParaRPr lang="ru-RU" sz="1600" b="1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indent="0"/>
                      <a:endParaRPr lang="ru-RU" sz="1600" b="1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indent="0"/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Слабая </a:t>
                      </a:r>
                      <a:r>
                        <a:rPr lang="ru-RU" sz="1600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профподготовка</a:t>
                      </a:r>
                      <a:r>
                        <a:rPr lang="ru-RU" sz="16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педагогов</a:t>
                      </a:r>
                      <a:endParaRPr lang="ru-RU" sz="1600" b="1" baseline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ru-RU" sz="1600" b="1" baseline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Char char="-"/>
                      </a:pPr>
                      <a:endParaRPr lang="ru-RU" sz="1600" b="1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173038" lvl="0" indent="0">
                        <a:buFontTx/>
                        <a:buChar char="-"/>
                      </a:pPr>
                      <a:r>
                        <a:rPr lang="ru-RU" sz="1600" b="1" baseline="0" dirty="0" smtClean="0">
                          <a:latin typeface="Arial" pitchFamily="34" charset="0"/>
                          <a:cs typeface="Arial" pitchFamily="34" charset="0"/>
                        </a:rPr>
                        <a:t>   </a:t>
                      </a:r>
                      <a:r>
                        <a:rPr lang="ru-RU" sz="1600" b="1" baseline="0" dirty="0" smtClean="0">
                          <a:latin typeface="Arial" pitchFamily="34" charset="0"/>
                          <a:cs typeface="Arial" pitchFamily="34" charset="0"/>
                        </a:rPr>
                        <a:t>Изыскивать средства и возможность за счет местных средств </a:t>
                      </a:r>
                      <a:endParaRPr lang="ru-RU" sz="1600" b="1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173038" indent="0">
                        <a:buFontTx/>
                        <a:buNone/>
                      </a:pP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173038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173038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Изучение рынка 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курсов по техническому направлению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173038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baseline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173038" indent="0">
                        <a:buFontTx/>
                        <a:buNone/>
                      </a:pPr>
                      <a:endParaRPr lang="ru-RU" sz="1600" b="1" baseline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85750" indent="-285750">
                        <a:buFontTx/>
                        <a:buNone/>
                      </a:pPr>
                      <a:endParaRPr lang="ru-RU" sz="1600" b="1" baseline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85750" indent="-285750">
                        <a:buFontTx/>
                        <a:buNone/>
                      </a:pPr>
                      <a:endParaRPr lang="ru-RU" sz="1600" b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1730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Тема Office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3097</TotalTime>
  <Words>887</Words>
  <Application>Microsoft Office PowerPoint</Application>
  <PresentationFormat>Экран (4:3)</PresentationFormat>
  <Paragraphs>155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Tahoma</vt:lpstr>
      <vt:lpstr>Times New Roman</vt:lpstr>
      <vt:lpstr>Тема Office</vt:lpstr>
      <vt:lpstr>1_Тема Office</vt:lpstr>
      <vt:lpstr>2_Тема Office</vt:lpstr>
      <vt:lpstr>Презентация PowerPoint</vt:lpstr>
      <vt:lpstr>Презентация PowerPoint</vt:lpstr>
      <vt:lpstr>Актуальность проекта </vt:lpstr>
      <vt:lpstr>Основание для инициации проекта, связь с государственными программами Российской Федерации</vt:lpstr>
      <vt:lpstr>Презентация PowerPoint</vt:lpstr>
      <vt:lpstr>Задачи проекта:</vt:lpstr>
      <vt:lpstr>Показатели проекта</vt:lpstr>
      <vt:lpstr>Методы реализации проекта</vt:lpstr>
      <vt:lpstr>Ключевые риски </vt:lpstr>
      <vt:lpstr>Ключевые возможности</vt:lpstr>
      <vt:lpstr> Этапы реализации проекта      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Пользователь</cp:lastModifiedBy>
  <cp:revision>294</cp:revision>
  <cp:lastPrinted>2018-04-14T11:02:03Z</cp:lastPrinted>
  <dcterms:created xsi:type="dcterms:W3CDTF">2018-04-11T19:11:00Z</dcterms:created>
  <dcterms:modified xsi:type="dcterms:W3CDTF">2018-10-25T09:14:21Z</dcterms:modified>
</cp:coreProperties>
</file>