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5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C9C2-B1D1-44B3-856D-75326C00D8E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DF126-67FE-4306-925A-A3BFBDE7A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C9C2-B1D1-44B3-856D-75326C00D8E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DF126-67FE-4306-925A-A3BFBDE7A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C9C2-B1D1-44B3-856D-75326C00D8E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DF126-67FE-4306-925A-A3BFBDE7A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C9C2-B1D1-44B3-856D-75326C00D8E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DF126-67FE-4306-925A-A3BFBDE7A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C9C2-B1D1-44B3-856D-75326C00D8E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DF126-67FE-4306-925A-A3BFBDE7A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C9C2-B1D1-44B3-856D-75326C00D8E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DF126-67FE-4306-925A-A3BFBDE7A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C9C2-B1D1-44B3-856D-75326C00D8E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DF126-67FE-4306-925A-A3BFBDE7A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C9C2-B1D1-44B3-856D-75326C00D8E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DF126-67FE-4306-925A-A3BFBDE7A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C9C2-B1D1-44B3-856D-75326C00D8E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DF126-67FE-4306-925A-A3BFBDE7A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C9C2-B1D1-44B3-856D-75326C00D8E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DF126-67FE-4306-925A-A3BFBDE7A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C9C2-B1D1-44B3-856D-75326C00D8E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DF126-67FE-4306-925A-A3BFBDE7A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3C9C2-B1D1-44B3-856D-75326C00D8E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DF126-67FE-4306-925A-A3BFBDE7A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1000108"/>
            <a:ext cx="62865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solidFill>
                  <a:schemeClr val="accent1">
                    <a:lumMod val="75000"/>
                  </a:schemeClr>
                </a:solidFill>
                <a:latin typeface="Academia" pitchFamily="34" charset="0"/>
              </a:rPr>
              <a:t>         Кроссворд </a:t>
            </a:r>
          </a:p>
          <a:p>
            <a:pPr algn="ctr"/>
            <a:r>
              <a:rPr lang="ru-RU" sz="6000" dirty="0" smtClean="0">
                <a:solidFill>
                  <a:schemeClr val="accent1">
                    <a:lumMod val="75000"/>
                  </a:schemeClr>
                </a:solidFill>
                <a:latin typeface="Academia" pitchFamily="34" charset="0"/>
              </a:rPr>
              <a:t>       «Назови </a:t>
            </a:r>
          </a:p>
          <a:p>
            <a:pPr algn="ctr"/>
            <a:r>
              <a:rPr lang="ru-RU" sz="6000" dirty="0" smtClean="0">
                <a:solidFill>
                  <a:schemeClr val="accent1">
                    <a:lumMod val="75000"/>
                  </a:schemeClr>
                </a:solidFill>
                <a:latin typeface="Academia" pitchFamily="34" charset="0"/>
              </a:rPr>
              <a:t>          эмоцию»</a:t>
            </a:r>
            <a:endParaRPr lang="ru-RU" sz="6000" dirty="0">
              <a:solidFill>
                <a:schemeClr val="accent1">
                  <a:lumMod val="75000"/>
                </a:schemeClr>
              </a:solidFill>
              <a:latin typeface="Academi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868" y="4214818"/>
            <a:ext cx="50006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Academia" pitchFamily="34" charset="0"/>
              </a:rPr>
              <a:t>МБДОУ №37 село Покровское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Academia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1357290" y="4714884"/>
            <a:ext cx="1225726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2571736" y="3214686"/>
            <a:ext cx="1285884" cy="152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642910" y="3214686"/>
            <a:ext cx="990602" cy="1358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500042"/>
            <a:ext cx="80010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Использованные материалы.</a:t>
            </a:r>
          </a:p>
          <a:p>
            <a:pPr algn="ctr"/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И.В.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Ковалец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 Азбука Эмоций: Практическое пособие для работы с детьми, имеющими отклонения в психофизическом развитии и эмоциональной сфере: Метод пособие для педагогов общего и спец. образования. – М.: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Гуманит.изд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 Центр ВЛАДОС, 2003. – 136 с.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Группа 52"/>
          <p:cNvGrpSpPr/>
          <p:nvPr/>
        </p:nvGrpSpPr>
        <p:grpSpPr>
          <a:xfrm>
            <a:off x="1571604" y="1857364"/>
            <a:ext cx="6357982" cy="4643470"/>
            <a:chOff x="2500298" y="1785926"/>
            <a:chExt cx="6357982" cy="4643470"/>
          </a:xfrm>
        </p:grpSpPr>
        <p:grpSp>
          <p:nvGrpSpPr>
            <p:cNvPr id="45" name="Группа 44"/>
            <p:cNvGrpSpPr/>
            <p:nvPr/>
          </p:nvGrpSpPr>
          <p:grpSpPr>
            <a:xfrm>
              <a:off x="2500298" y="1785926"/>
              <a:ext cx="6357982" cy="4643470"/>
              <a:chOff x="1714480" y="1428736"/>
              <a:chExt cx="5500726" cy="3857652"/>
            </a:xfrm>
          </p:grpSpPr>
          <p:sp>
            <p:nvSpPr>
              <p:cNvPr id="2" name="Скругленный прямоугольник 1"/>
              <p:cNvSpPr/>
              <p:nvPr/>
            </p:nvSpPr>
            <p:spPr>
              <a:xfrm>
                <a:off x="1714480" y="2714620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" name="Скругленный прямоугольник 2"/>
              <p:cNvSpPr/>
              <p:nvPr/>
            </p:nvSpPr>
            <p:spPr>
              <a:xfrm>
                <a:off x="2714612" y="2714620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" name="Скругленный прямоугольник 3"/>
              <p:cNvSpPr/>
              <p:nvPr/>
            </p:nvSpPr>
            <p:spPr>
              <a:xfrm>
                <a:off x="2214546" y="2714620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Скругленный прямоугольник 4"/>
              <p:cNvSpPr/>
              <p:nvPr/>
            </p:nvSpPr>
            <p:spPr>
              <a:xfrm>
                <a:off x="3214678" y="2714620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" name="Скругленный прямоугольник 5"/>
              <p:cNvSpPr/>
              <p:nvPr/>
            </p:nvSpPr>
            <p:spPr>
              <a:xfrm>
                <a:off x="3714744" y="2714620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" name="Скругленный прямоугольник 6"/>
              <p:cNvSpPr/>
              <p:nvPr/>
            </p:nvSpPr>
            <p:spPr>
              <a:xfrm>
                <a:off x="4214810" y="2714620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Скругленный прямоугольник 7"/>
              <p:cNvSpPr/>
              <p:nvPr/>
            </p:nvSpPr>
            <p:spPr>
              <a:xfrm>
                <a:off x="4714876" y="2714620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Скругленный прямоугольник 8"/>
              <p:cNvSpPr/>
              <p:nvPr/>
            </p:nvSpPr>
            <p:spPr>
              <a:xfrm>
                <a:off x="5214942" y="2714620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Скругленный прямоугольник 9"/>
              <p:cNvSpPr/>
              <p:nvPr/>
            </p:nvSpPr>
            <p:spPr>
              <a:xfrm>
                <a:off x="5715008" y="2714620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" name="Скругленный прямоугольник 10"/>
              <p:cNvSpPr/>
              <p:nvPr/>
            </p:nvSpPr>
            <p:spPr>
              <a:xfrm>
                <a:off x="6215074" y="2714620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" name="Скругленный прямоугольник 11"/>
              <p:cNvSpPr/>
              <p:nvPr/>
            </p:nvSpPr>
            <p:spPr>
              <a:xfrm>
                <a:off x="6715140" y="2714620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Скругленный прямоугольник 12"/>
              <p:cNvSpPr/>
              <p:nvPr/>
            </p:nvSpPr>
            <p:spPr>
              <a:xfrm>
                <a:off x="1714480" y="2285992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4" name="Скругленный прямоугольник 13"/>
              <p:cNvSpPr/>
              <p:nvPr/>
            </p:nvSpPr>
            <p:spPr>
              <a:xfrm>
                <a:off x="1714480" y="1857364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" name="Скругленный прямоугольник 14"/>
              <p:cNvSpPr/>
              <p:nvPr/>
            </p:nvSpPr>
            <p:spPr>
              <a:xfrm>
                <a:off x="1714480" y="1428736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6" name="Скругленный прямоугольник 15"/>
              <p:cNvSpPr/>
              <p:nvPr/>
            </p:nvSpPr>
            <p:spPr>
              <a:xfrm>
                <a:off x="1714480" y="3143248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7" name="Скругленный прямоугольник 16"/>
              <p:cNvSpPr/>
              <p:nvPr/>
            </p:nvSpPr>
            <p:spPr>
              <a:xfrm>
                <a:off x="1714480" y="3571876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8" name="Скругленный прямоугольник 17"/>
              <p:cNvSpPr/>
              <p:nvPr/>
            </p:nvSpPr>
            <p:spPr>
              <a:xfrm>
                <a:off x="2714612" y="2285992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9" name="Скругленный прямоугольник 18"/>
              <p:cNvSpPr/>
              <p:nvPr/>
            </p:nvSpPr>
            <p:spPr>
              <a:xfrm>
                <a:off x="2714612" y="1857364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0" name="Скругленный прямоугольник 19"/>
              <p:cNvSpPr/>
              <p:nvPr/>
            </p:nvSpPr>
            <p:spPr>
              <a:xfrm>
                <a:off x="2714612" y="3143248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1" name="Скругленный прямоугольник 20"/>
              <p:cNvSpPr/>
              <p:nvPr/>
            </p:nvSpPr>
            <p:spPr>
              <a:xfrm>
                <a:off x="2714612" y="3571876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2" name="Скругленный прямоугольник 21"/>
              <p:cNvSpPr/>
              <p:nvPr/>
            </p:nvSpPr>
            <p:spPr>
              <a:xfrm>
                <a:off x="3714744" y="2285992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3" name="Скругленный прямоугольник 22"/>
              <p:cNvSpPr/>
              <p:nvPr/>
            </p:nvSpPr>
            <p:spPr>
              <a:xfrm>
                <a:off x="3714744" y="1857364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4" name="Скругленный прямоугольник 23"/>
              <p:cNvSpPr/>
              <p:nvPr/>
            </p:nvSpPr>
            <p:spPr>
              <a:xfrm>
                <a:off x="3714744" y="1428736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5" name="Скругленный прямоугольник 24"/>
              <p:cNvSpPr/>
              <p:nvPr/>
            </p:nvSpPr>
            <p:spPr>
              <a:xfrm>
                <a:off x="3714744" y="3143248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6" name="Скругленный прямоугольник 25"/>
              <p:cNvSpPr/>
              <p:nvPr/>
            </p:nvSpPr>
            <p:spPr>
              <a:xfrm>
                <a:off x="3714744" y="3571876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7" name="Скругленный прямоугольник 26"/>
              <p:cNvSpPr/>
              <p:nvPr/>
            </p:nvSpPr>
            <p:spPr>
              <a:xfrm>
                <a:off x="4714876" y="3143248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8" name="Скругленный прямоугольник 27"/>
              <p:cNvSpPr/>
              <p:nvPr/>
            </p:nvSpPr>
            <p:spPr>
              <a:xfrm>
                <a:off x="4714876" y="3571876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9" name="Скругленный прямоугольник 28"/>
              <p:cNvSpPr/>
              <p:nvPr/>
            </p:nvSpPr>
            <p:spPr>
              <a:xfrm>
                <a:off x="4714876" y="4000504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0" name="Скругленный прямоугольник 29"/>
              <p:cNvSpPr/>
              <p:nvPr/>
            </p:nvSpPr>
            <p:spPr>
              <a:xfrm>
                <a:off x="4714876" y="4429132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1" name="Скругленный прямоугольник 30"/>
              <p:cNvSpPr/>
              <p:nvPr/>
            </p:nvSpPr>
            <p:spPr>
              <a:xfrm>
                <a:off x="5715008" y="2285992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2" name="Скругленный прямоугольник 31"/>
              <p:cNvSpPr/>
              <p:nvPr/>
            </p:nvSpPr>
            <p:spPr>
              <a:xfrm>
                <a:off x="5715008" y="1857364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3" name="Скругленный прямоугольник 32"/>
              <p:cNvSpPr/>
              <p:nvPr/>
            </p:nvSpPr>
            <p:spPr>
              <a:xfrm>
                <a:off x="5715008" y="1428736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4" name="Скругленный прямоугольник 33"/>
              <p:cNvSpPr/>
              <p:nvPr/>
            </p:nvSpPr>
            <p:spPr>
              <a:xfrm>
                <a:off x="5715008" y="3143248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5" name="Скругленный прямоугольник 34"/>
              <p:cNvSpPr/>
              <p:nvPr/>
            </p:nvSpPr>
            <p:spPr>
              <a:xfrm>
                <a:off x="5715008" y="3571876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6" name="Скругленный прямоугольник 35"/>
              <p:cNvSpPr/>
              <p:nvPr/>
            </p:nvSpPr>
            <p:spPr>
              <a:xfrm>
                <a:off x="5715008" y="4000504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7" name="Скругленный прямоугольник 36"/>
              <p:cNvSpPr/>
              <p:nvPr/>
            </p:nvSpPr>
            <p:spPr>
              <a:xfrm>
                <a:off x="5715008" y="4429132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8" name="Скругленный прямоугольник 37"/>
              <p:cNvSpPr/>
              <p:nvPr/>
            </p:nvSpPr>
            <p:spPr>
              <a:xfrm>
                <a:off x="5715008" y="4857760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9" name="Скругленный прямоугольник 38"/>
              <p:cNvSpPr/>
              <p:nvPr/>
            </p:nvSpPr>
            <p:spPr>
              <a:xfrm>
                <a:off x="6715140" y="2285992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0" name="Скругленный прямоугольник 39"/>
              <p:cNvSpPr/>
              <p:nvPr/>
            </p:nvSpPr>
            <p:spPr>
              <a:xfrm>
                <a:off x="6715140" y="1857364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1" name="Скругленный прямоугольник 40"/>
              <p:cNvSpPr/>
              <p:nvPr/>
            </p:nvSpPr>
            <p:spPr>
              <a:xfrm>
                <a:off x="6715140" y="1428736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2" name="Скругленный прямоугольник 41"/>
              <p:cNvSpPr/>
              <p:nvPr/>
            </p:nvSpPr>
            <p:spPr>
              <a:xfrm>
                <a:off x="6715140" y="3143248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3" name="Скругленный прямоугольник 42"/>
              <p:cNvSpPr/>
              <p:nvPr/>
            </p:nvSpPr>
            <p:spPr>
              <a:xfrm>
                <a:off x="6715140" y="3571876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4" name="Скругленный прямоугольник 43"/>
              <p:cNvSpPr/>
              <p:nvPr/>
            </p:nvSpPr>
            <p:spPr>
              <a:xfrm>
                <a:off x="6715140" y="4000504"/>
                <a:ext cx="500066" cy="42862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46" name="TextBox 45"/>
            <p:cNvSpPr txBox="1"/>
            <p:nvPr/>
          </p:nvSpPr>
          <p:spPr>
            <a:xfrm>
              <a:off x="2571736" y="1857364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1</a:t>
              </a:r>
              <a:endParaRPr lang="ru-RU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786182" y="2357430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/>
                <a:t>2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929190" y="1857364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/>
                <a:t>3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072198" y="3357562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/>
                <a:t>4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215206" y="1857364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/>
                <a:t>5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429652" y="1857364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/>
                <a:t>6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571736" y="3357562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/>
                <a:t>7</a:t>
              </a:r>
            </a:p>
          </p:txBody>
        </p:sp>
      </p:grpSp>
      <p:sp>
        <p:nvSpPr>
          <p:cNvPr id="54" name="Овал 53"/>
          <p:cNvSpPr/>
          <p:nvPr/>
        </p:nvSpPr>
        <p:spPr>
          <a:xfrm>
            <a:off x="3714744" y="857232"/>
            <a:ext cx="936000" cy="936000"/>
          </a:xfrm>
          <a:prstGeom prst="ellipse">
            <a:avLst/>
          </a:prstGeom>
          <a:blipFill rotWithShape="0">
            <a:blip r:embed="rId2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5" name="Овал 54"/>
          <p:cNvSpPr/>
          <p:nvPr/>
        </p:nvSpPr>
        <p:spPr>
          <a:xfrm>
            <a:off x="6000760" y="857232"/>
            <a:ext cx="936000" cy="936000"/>
          </a:xfrm>
          <a:prstGeom prst="ellipse">
            <a:avLst/>
          </a:prstGeom>
          <a:blipFill rotWithShape="0">
            <a:blip r:embed="rId3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3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6" name="Овал 55"/>
          <p:cNvSpPr/>
          <p:nvPr/>
        </p:nvSpPr>
        <p:spPr>
          <a:xfrm>
            <a:off x="4857752" y="2357430"/>
            <a:ext cx="936000" cy="936000"/>
          </a:xfrm>
          <a:prstGeom prst="ellipse">
            <a:avLst/>
          </a:prstGeom>
          <a:blipFill rotWithShape="0">
            <a:blip r:embed="rId4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7" name="Овал 56"/>
          <p:cNvSpPr/>
          <p:nvPr/>
        </p:nvSpPr>
        <p:spPr>
          <a:xfrm>
            <a:off x="2500298" y="1357298"/>
            <a:ext cx="936000" cy="936000"/>
          </a:xfrm>
          <a:prstGeom prst="ellipse">
            <a:avLst/>
          </a:prstGeom>
          <a:blipFill rotWithShape="0">
            <a:blip r:embed="rId5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8" name="Овал 57"/>
          <p:cNvSpPr/>
          <p:nvPr/>
        </p:nvSpPr>
        <p:spPr>
          <a:xfrm>
            <a:off x="1285852" y="785794"/>
            <a:ext cx="936000" cy="936000"/>
          </a:xfrm>
          <a:prstGeom prst="ellipse">
            <a:avLst/>
          </a:prstGeom>
          <a:blipFill rotWithShape="0">
            <a:blip r:embed="rId6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6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9" name="Овал 58"/>
          <p:cNvSpPr/>
          <p:nvPr/>
        </p:nvSpPr>
        <p:spPr>
          <a:xfrm>
            <a:off x="428596" y="3071810"/>
            <a:ext cx="936000" cy="936000"/>
          </a:xfrm>
          <a:prstGeom prst="ellipse">
            <a:avLst/>
          </a:prstGeom>
          <a:blipFill rotWithShape="0">
            <a:blip r:embed="rId7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0" name="Овал 59"/>
          <p:cNvSpPr/>
          <p:nvPr/>
        </p:nvSpPr>
        <p:spPr>
          <a:xfrm>
            <a:off x="7143768" y="857232"/>
            <a:ext cx="936000" cy="936000"/>
          </a:xfrm>
          <a:prstGeom prst="ellipse">
            <a:avLst/>
          </a:prstGeom>
          <a:blipFill rotWithShape="0">
            <a:blip r:embed="rId8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3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" name="TextBox 60"/>
          <p:cNvSpPr txBox="1"/>
          <p:nvPr/>
        </p:nvSpPr>
        <p:spPr>
          <a:xfrm>
            <a:off x="928662" y="214290"/>
            <a:ext cx="771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Назови эмоцию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2714612" y="4929198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3857620" y="4929198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513419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35420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91417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69415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47414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825412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403411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981409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559407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137406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513419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513419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513419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513419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669415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669415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669415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669415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669415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825412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825412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825412" y="5095887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825412" y="5611828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981409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981409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981409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981409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981409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981409" y="5095887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981409" y="5611828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981409" y="6127769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8137406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8137406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8137406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8137406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8137406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8137406" y="5095887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357422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357422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357422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357422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357422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357422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4" name="Овал 53"/>
          <p:cNvSpPr/>
          <p:nvPr/>
        </p:nvSpPr>
        <p:spPr>
          <a:xfrm>
            <a:off x="2143108" y="714356"/>
            <a:ext cx="936000" cy="936000"/>
          </a:xfrm>
          <a:prstGeom prst="ellipse">
            <a:avLst/>
          </a:prstGeom>
          <a:blipFill rotWithShape="0">
            <a:blip r:embed="rId2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6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5" name="TextBox 54"/>
          <p:cNvSpPr txBox="1"/>
          <p:nvPr/>
        </p:nvSpPr>
        <p:spPr>
          <a:xfrm>
            <a:off x="928662" y="214290"/>
            <a:ext cx="771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Назови эмоцию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7158" y="4429132"/>
            <a:ext cx="1428760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/>
                </a:solidFill>
              </a:rPr>
              <a:t>Наша Таня громко плачет:</a:t>
            </a:r>
          </a:p>
          <a:p>
            <a:r>
              <a:rPr lang="ru-RU" b="1" dirty="0" smtClean="0">
                <a:solidFill>
                  <a:schemeClr val="accent1"/>
                </a:solidFill>
              </a:rPr>
              <a:t>Уронила в речку мячик.</a:t>
            </a:r>
          </a:p>
          <a:p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500298" y="20716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</a:t>
            </a:r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2500298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500298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500298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500298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500298" y="457200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ь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500298" y="164305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1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072330" y="16430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8286776" y="16430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929322" y="321468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643306" y="214311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786314" y="16430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2071670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7</a:t>
            </a:r>
          </a:p>
        </p:txBody>
      </p:sp>
      <p:sp>
        <p:nvSpPr>
          <p:cNvPr id="72" name="Скругленный прямоугольник 71"/>
          <p:cNvSpPr/>
          <p:nvPr/>
        </p:nvSpPr>
        <p:spPr>
          <a:xfrm>
            <a:off x="4643438" y="507207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3500430" y="507207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</p:childTnLst>
        </p:cTn>
      </p:par>
    </p:tnLst>
    <p:bldLst>
      <p:bldP spid="56" grpId="0" animBg="1"/>
      <p:bldP spid="59" grpId="0"/>
      <p:bldP spid="60" grpId="0"/>
      <p:bldP spid="61" grpId="0"/>
      <p:bldP spid="62" grpId="0"/>
      <p:bldP spid="63" grpId="0"/>
      <p:bldP spid="6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513419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35420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91417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69415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47414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825412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403411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981409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559407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137406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513419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513419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513419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513419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669415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669415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669415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669415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669415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825412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825412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825412" y="5095887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825412" y="5611828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981409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981409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981409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981409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981409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981409" y="5095887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981409" y="5611828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981409" y="6127769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8137406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8137406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8137406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8137406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8137406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8137406" y="5095887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357422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357422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357422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357422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357422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357422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4" name="Овал 53"/>
          <p:cNvSpPr/>
          <p:nvPr/>
        </p:nvSpPr>
        <p:spPr>
          <a:xfrm>
            <a:off x="2143108" y="714356"/>
            <a:ext cx="936000" cy="936000"/>
          </a:xfrm>
          <a:prstGeom prst="ellipse">
            <a:avLst/>
          </a:prstGeom>
          <a:blipFill rotWithShape="0">
            <a:blip r:embed="rId2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6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5" name="TextBox 54"/>
          <p:cNvSpPr txBox="1"/>
          <p:nvPr/>
        </p:nvSpPr>
        <p:spPr>
          <a:xfrm>
            <a:off x="928662" y="214290"/>
            <a:ext cx="771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Назови эмоцию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7158" y="3857628"/>
            <a:ext cx="1571636" cy="25853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/>
                </a:solidFill>
              </a:rPr>
              <a:t>Петя драться любит очень.</a:t>
            </a:r>
          </a:p>
          <a:p>
            <a:r>
              <a:rPr lang="ru-RU" b="1" dirty="0" smtClean="0">
                <a:solidFill>
                  <a:schemeClr val="accent1"/>
                </a:solidFill>
              </a:rPr>
              <a:t>С ним играть никто не хочет.</a:t>
            </a:r>
          </a:p>
          <a:p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500298" y="20716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</a:t>
            </a:r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2500298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500298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500298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500298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500298" y="457200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ь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643306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643306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л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643306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643306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3643306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</a:t>
            </a: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3500430" y="507207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TextBox 71"/>
          <p:cNvSpPr txBox="1"/>
          <p:nvPr/>
        </p:nvSpPr>
        <p:spPr>
          <a:xfrm>
            <a:off x="3643306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ь</a:t>
            </a:r>
            <a:endParaRPr lang="ru-RU" dirty="0"/>
          </a:p>
        </p:txBody>
      </p:sp>
      <p:sp>
        <p:nvSpPr>
          <p:cNvPr id="73" name="Овал 72"/>
          <p:cNvSpPr/>
          <p:nvPr/>
        </p:nvSpPr>
        <p:spPr>
          <a:xfrm>
            <a:off x="3286116" y="1214422"/>
            <a:ext cx="936000" cy="936000"/>
          </a:xfrm>
          <a:prstGeom prst="ellipse">
            <a:avLst/>
          </a:prstGeom>
          <a:blipFill rotWithShape="0">
            <a:blip r:embed="rId3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4" name="Скругленный прямоугольник 73"/>
          <p:cNvSpPr/>
          <p:nvPr/>
        </p:nvSpPr>
        <p:spPr>
          <a:xfrm>
            <a:off x="4643438" y="507207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TextBox 74"/>
          <p:cNvSpPr txBox="1"/>
          <p:nvPr/>
        </p:nvSpPr>
        <p:spPr>
          <a:xfrm>
            <a:off x="3643306" y="214311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2500298" y="164305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1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786314" y="16430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072330" y="16430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286776" y="16430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5929322" y="321468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2071670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</p:childTnLst>
        </p:cTn>
      </p:par>
    </p:tnLst>
    <p:bldLst>
      <p:bldP spid="56" grpId="0" animBg="1"/>
      <p:bldP spid="66" grpId="0"/>
      <p:bldP spid="67" grpId="0"/>
      <p:bldP spid="68" grpId="0"/>
      <p:bldP spid="69" grpId="0"/>
      <p:bldP spid="70" grpId="0"/>
      <p:bldP spid="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513419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35420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91417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69415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47414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825412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403411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981409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559407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137406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513419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513419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513419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513419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669415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669415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669415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669415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669415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825412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825412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825412" y="5095887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825412" y="5611828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981409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981409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981409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981409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981409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981409" y="5095887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981409" y="5611828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981409" y="6127769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8137406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8137406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8137406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8137406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8137406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8137406" y="5095887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357422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357422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357422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357422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357422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357422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4" name="Овал 53"/>
          <p:cNvSpPr/>
          <p:nvPr/>
        </p:nvSpPr>
        <p:spPr>
          <a:xfrm>
            <a:off x="2143108" y="714356"/>
            <a:ext cx="936000" cy="936000"/>
          </a:xfrm>
          <a:prstGeom prst="ellipse">
            <a:avLst/>
          </a:prstGeom>
          <a:blipFill rotWithShape="0">
            <a:blip r:embed="rId2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6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5" name="TextBox 54"/>
          <p:cNvSpPr txBox="1"/>
          <p:nvPr/>
        </p:nvSpPr>
        <p:spPr>
          <a:xfrm>
            <a:off x="928662" y="214290"/>
            <a:ext cx="771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Назови эмоцию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7158" y="4143380"/>
            <a:ext cx="1571636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Весела я, весела,</a:t>
            </a:r>
          </a:p>
          <a:p>
            <a:r>
              <a:rPr lang="ru-RU" dirty="0" smtClean="0">
                <a:solidFill>
                  <a:schemeClr val="accent1"/>
                </a:solidFill>
              </a:rPr>
              <a:t>Ножками я топаю,</a:t>
            </a:r>
          </a:p>
          <a:p>
            <a:r>
              <a:rPr lang="ru-RU" dirty="0" smtClean="0">
                <a:solidFill>
                  <a:schemeClr val="accent1"/>
                </a:solidFill>
              </a:rPr>
              <a:t>Я танцую, я пою и в ладоши хлопаю.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500298" y="20716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</a:t>
            </a:r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2500298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500298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500298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500298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500298" y="457200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ь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643306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643306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л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643306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643306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3643306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</a:t>
            </a: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3500430" y="507207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TextBox 71"/>
          <p:cNvSpPr txBox="1"/>
          <p:nvPr/>
        </p:nvSpPr>
        <p:spPr>
          <a:xfrm>
            <a:off x="3643306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ь</a:t>
            </a:r>
            <a:endParaRPr lang="ru-RU" dirty="0"/>
          </a:p>
        </p:txBody>
      </p:sp>
      <p:sp>
        <p:nvSpPr>
          <p:cNvPr id="73" name="Овал 72"/>
          <p:cNvSpPr/>
          <p:nvPr/>
        </p:nvSpPr>
        <p:spPr>
          <a:xfrm>
            <a:off x="3286116" y="1214422"/>
            <a:ext cx="936000" cy="936000"/>
          </a:xfrm>
          <a:prstGeom prst="ellipse">
            <a:avLst/>
          </a:prstGeom>
          <a:blipFill rotWithShape="0">
            <a:blip r:embed="rId3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4" name="Скругленный прямоугольник 73"/>
          <p:cNvSpPr/>
          <p:nvPr/>
        </p:nvSpPr>
        <p:spPr>
          <a:xfrm>
            <a:off x="4643438" y="507207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TextBox 74"/>
          <p:cNvSpPr txBox="1"/>
          <p:nvPr/>
        </p:nvSpPr>
        <p:spPr>
          <a:xfrm>
            <a:off x="4786314" y="20716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76" name="TextBox 75"/>
          <p:cNvSpPr txBox="1"/>
          <p:nvPr/>
        </p:nvSpPr>
        <p:spPr>
          <a:xfrm>
            <a:off x="4786314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77" name="TextBox 76"/>
          <p:cNvSpPr txBox="1"/>
          <p:nvPr/>
        </p:nvSpPr>
        <p:spPr>
          <a:xfrm>
            <a:off x="4786314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д</a:t>
            </a:r>
            <a:endParaRPr lang="ru-RU" dirty="0"/>
          </a:p>
        </p:txBody>
      </p:sp>
      <p:sp>
        <p:nvSpPr>
          <p:cNvPr id="78" name="TextBox 77"/>
          <p:cNvSpPr txBox="1"/>
          <p:nvPr/>
        </p:nvSpPr>
        <p:spPr>
          <a:xfrm>
            <a:off x="4786314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</a:t>
            </a:r>
            <a:endParaRPr lang="ru-RU" dirty="0"/>
          </a:p>
        </p:txBody>
      </p:sp>
      <p:sp>
        <p:nvSpPr>
          <p:cNvPr id="79" name="TextBox 78"/>
          <p:cNvSpPr txBox="1"/>
          <p:nvPr/>
        </p:nvSpPr>
        <p:spPr>
          <a:xfrm>
            <a:off x="4786314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80" name="TextBox 79"/>
          <p:cNvSpPr txBox="1"/>
          <p:nvPr/>
        </p:nvSpPr>
        <p:spPr>
          <a:xfrm>
            <a:off x="4786314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sp>
        <p:nvSpPr>
          <p:cNvPr id="81" name="TextBox 80"/>
          <p:cNvSpPr txBox="1"/>
          <p:nvPr/>
        </p:nvSpPr>
        <p:spPr>
          <a:xfrm>
            <a:off x="4786314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ь</a:t>
            </a:r>
            <a:endParaRPr lang="ru-RU" dirty="0"/>
          </a:p>
        </p:txBody>
      </p:sp>
      <p:sp>
        <p:nvSpPr>
          <p:cNvPr id="82" name="Овал 81"/>
          <p:cNvSpPr/>
          <p:nvPr/>
        </p:nvSpPr>
        <p:spPr>
          <a:xfrm>
            <a:off x="4500562" y="714356"/>
            <a:ext cx="936000" cy="936000"/>
          </a:xfrm>
          <a:prstGeom prst="ellipse">
            <a:avLst/>
          </a:prstGeom>
          <a:blipFill rotWithShape="0">
            <a:blip r:embed="rId4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3" name="TextBox 82"/>
          <p:cNvSpPr txBox="1"/>
          <p:nvPr/>
        </p:nvSpPr>
        <p:spPr>
          <a:xfrm>
            <a:off x="3643306" y="214311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2500298" y="164305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1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4786314" y="16430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929322" y="321468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7072330" y="16430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8286776" y="16430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2071670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</p:childTnLst>
        </p:cTn>
      </p:par>
    </p:tnLst>
    <p:bldLst>
      <p:bldP spid="56" grpId="0" animBg="1"/>
      <p:bldP spid="75" grpId="0"/>
      <p:bldP spid="76" grpId="0"/>
      <p:bldP spid="77" grpId="0"/>
      <p:bldP spid="78" grpId="0"/>
      <p:bldP spid="79" grpId="0"/>
      <p:bldP spid="80" grpId="0"/>
      <p:bldP spid="8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513419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35420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91417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69415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47414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825412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403411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981409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559407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137406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513419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513419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513419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513419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669415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669415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669415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669415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669415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825412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825412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825412" y="5095887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825412" y="5611828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981409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981409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981409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981409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981409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981409" y="5095887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981409" y="5611828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981409" y="6127769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8137406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8137406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8137406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8137406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8137406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8137406" y="5095887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357422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357422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357422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357422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357422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357422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4" name="Овал 53"/>
          <p:cNvSpPr/>
          <p:nvPr/>
        </p:nvSpPr>
        <p:spPr>
          <a:xfrm>
            <a:off x="2143108" y="714356"/>
            <a:ext cx="936000" cy="936000"/>
          </a:xfrm>
          <a:prstGeom prst="ellipse">
            <a:avLst/>
          </a:prstGeom>
          <a:blipFill rotWithShape="0">
            <a:blip r:embed="rId2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6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5" name="TextBox 54"/>
          <p:cNvSpPr txBox="1"/>
          <p:nvPr/>
        </p:nvSpPr>
        <p:spPr>
          <a:xfrm>
            <a:off x="928662" y="214290"/>
            <a:ext cx="771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Назови эмоцию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7158" y="5286388"/>
            <a:ext cx="1571636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Ты не бойся – это гусь!</a:t>
            </a:r>
          </a:p>
          <a:p>
            <a:r>
              <a:rPr lang="ru-RU" dirty="0" smtClean="0">
                <a:solidFill>
                  <a:schemeClr val="accent1"/>
                </a:solidFill>
              </a:rPr>
              <a:t> Я сама его боюсь…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500298" y="20716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</a:t>
            </a:r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2500298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500298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500298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500298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500298" y="457200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ь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643306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643306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л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643306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643306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3643306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</a:t>
            </a: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3500430" y="507207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TextBox 71"/>
          <p:cNvSpPr txBox="1"/>
          <p:nvPr/>
        </p:nvSpPr>
        <p:spPr>
          <a:xfrm>
            <a:off x="3643306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ь</a:t>
            </a:r>
            <a:endParaRPr lang="ru-RU" dirty="0"/>
          </a:p>
        </p:txBody>
      </p:sp>
      <p:sp>
        <p:nvSpPr>
          <p:cNvPr id="73" name="Овал 72"/>
          <p:cNvSpPr/>
          <p:nvPr/>
        </p:nvSpPr>
        <p:spPr>
          <a:xfrm>
            <a:off x="3286116" y="1214422"/>
            <a:ext cx="936000" cy="936000"/>
          </a:xfrm>
          <a:prstGeom prst="ellipse">
            <a:avLst/>
          </a:prstGeom>
          <a:blipFill rotWithShape="0">
            <a:blip r:embed="rId3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4" name="Скругленный прямоугольник 73"/>
          <p:cNvSpPr/>
          <p:nvPr/>
        </p:nvSpPr>
        <p:spPr>
          <a:xfrm>
            <a:off x="4643438" y="507207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TextBox 74"/>
          <p:cNvSpPr txBox="1"/>
          <p:nvPr/>
        </p:nvSpPr>
        <p:spPr>
          <a:xfrm>
            <a:off x="4786314" y="20716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76" name="TextBox 75"/>
          <p:cNvSpPr txBox="1"/>
          <p:nvPr/>
        </p:nvSpPr>
        <p:spPr>
          <a:xfrm>
            <a:off x="4786314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77" name="TextBox 76"/>
          <p:cNvSpPr txBox="1"/>
          <p:nvPr/>
        </p:nvSpPr>
        <p:spPr>
          <a:xfrm>
            <a:off x="4786314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д</a:t>
            </a:r>
            <a:endParaRPr lang="ru-RU" dirty="0"/>
          </a:p>
        </p:txBody>
      </p:sp>
      <p:sp>
        <p:nvSpPr>
          <p:cNvPr id="78" name="TextBox 77"/>
          <p:cNvSpPr txBox="1"/>
          <p:nvPr/>
        </p:nvSpPr>
        <p:spPr>
          <a:xfrm>
            <a:off x="4786314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</a:t>
            </a:r>
            <a:endParaRPr lang="ru-RU" dirty="0"/>
          </a:p>
        </p:txBody>
      </p:sp>
      <p:sp>
        <p:nvSpPr>
          <p:cNvPr id="79" name="TextBox 78"/>
          <p:cNvSpPr txBox="1"/>
          <p:nvPr/>
        </p:nvSpPr>
        <p:spPr>
          <a:xfrm>
            <a:off x="4786314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80" name="TextBox 79"/>
          <p:cNvSpPr txBox="1"/>
          <p:nvPr/>
        </p:nvSpPr>
        <p:spPr>
          <a:xfrm>
            <a:off x="4786314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sp>
        <p:nvSpPr>
          <p:cNvPr id="81" name="TextBox 80"/>
          <p:cNvSpPr txBox="1"/>
          <p:nvPr/>
        </p:nvSpPr>
        <p:spPr>
          <a:xfrm>
            <a:off x="4786314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ь</a:t>
            </a:r>
            <a:endParaRPr lang="ru-RU" dirty="0"/>
          </a:p>
        </p:txBody>
      </p:sp>
      <p:sp>
        <p:nvSpPr>
          <p:cNvPr id="82" name="Овал 81"/>
          <p:cNvSpPr/>
          <p:nvPr/>
        </p:nvSpPr>
        <p:spPr>
          <a:xfrm>
            <a:off x="4500562" y="714356"/>
            <a:ext cx="936000" cy="936000"/>
          </a:xfrm>
          <a:prstGeom prst="ellipse">
            <a:avLst/>
          </a:prstGeom>
          <a:blipFill rotWithShape="0">
            <a:blip r:embed="rId4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3" name="Овал 82"/>
          <p:cNvSpPr/>
          <p:nvPr/>
        </p:nvSpPr>
        <p:spPr>
          <a:xfrm>
            <a:off x="5643570" y="2285992"/>
            <a:ext cx="936000" cy="936000"/>
          </a:xfrm>
          <a:prstGeom prst="ellipse">
            <a:avLst/>
          </a:prstGeom>
          <a:blipFill rotWithShape="0">
            <a:blip r:embed="rId5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4" name="TextBox 83"/>
          <p:cNvSpPr txBox="1"/>
          <p:nvPr/>
        </p:nvSpPr>
        <p:spPr>
          <a:xfrm>
            <a:off x="5929322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с</a:t>
            </a:r>
            <a:endParaRPr lang="ru-RU" dirty="0"/>
          </a:p>
        </p:txBody>
      </p:sp>
      <p:sp>
        <p:nvSpPr>
          <p:cNvPr id="85" name="TextBox 84"/>
          <p:cNvSpPr txBox="1"/>
          <p:nvPr/>
        </p:nvSpPr>
        <p:spPr>
          <a:xfrm>
            <a:off x="5929322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929322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87" name="TextBox 86"/>
          <p:cNvSpPr txBox="1"/>
          <p:nvPr/>
        </p:nvSpPr>
        <p:spPr>
          <a:xfrm>
            <a:off x="5929322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а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5929322" y="56435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х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500298" y="164305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1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3643306" y="214311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4786314" y="16430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929322" y="321468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072330" y="16430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8286776" y="16430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2071670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</p:childTnLst>
        </p:cTn>
      </p:par>
    </p:tnLst>
    <p:bldLst>
      <p:bldP spid="56" grpId="0" animBg="1"/>
      <p:bldP spid="84" grpId="0"/>
      <p:bldP spid="85" grpId="0"/>
      <p:bldP spid="86" grpId="0"/>
      <p:bldP spid="87" grpId="0"/>
      <p:bldP spid="8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513419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35420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91417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69415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47414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825412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403411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981409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559407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137406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513419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513419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513419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513419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669415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669415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669415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669415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669415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825412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825412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825412" y="5095887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825412" y="5611828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981409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981409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981409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981409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981409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981409" y="5095887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981409" y="5611828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981409" y="6127769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8137406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8137406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8137406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8137406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8137406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8137406" y="5095887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357422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357422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357422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357422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357422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357422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4" name="Овал 53"/>
          <p:cNvSpPr/>
          <p:nvPr/>
        </p:nvSpPr>
        <p:spPr>
          <a:xfrm>
            <a:off x="2143108" y="714356"/>
            <a:ext cx="936000" cy="936000"/>
          </a:xfrm>
          <a:prstGeom prst="ellipse">
            <a:avLst/>
          </a:prstGeom>
          <a:blipFill rotWithShape="0">
            <a:blip r:embed="rId2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6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5" name="TextBox 54"/>
          <p:cNvSpPr txBox="1"/>
          <p:nvPr/>
        </p:nvSpPr>
        <p:spPr>
          <a:xfrm>
            <a:off x="928662" y="214290"/>
            <a:ext cx="771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Назови эмоцию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7158" y="5000636"/>
            <a:ext cx="1571636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dirty="0" smtClean="0">
                <a:solidFill>
                  <a:schemeClr val="accent1"/>
                </a:solidFill>
              </a:rPr>
              <a:t>Чудеса! - сказала Люба.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accent1"/>
                </a:solidFill>
              </a:rPr>
              <a:t>Стала шуба мне мала.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500298" y="20716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</a:t>
            </a:r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2500298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500298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500298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500298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500298" y="457200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ь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643306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643306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л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643306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643306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3643306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</a:t>
            </a: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3500430" y="507207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TextBox 71"/>
          <p:cNvSpPr txBox="1"/>
          <p:nvPr/>
        </p:nvSpPr>
        <p:spPr>
          <a:xfrm>
            <a:off x="3643306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ь</a:t>
            </a:r>
            <a:endParaRPr lang="ru-RU" dirty="0"/>
          </a:p>
        </p:txBody>
      </p:sp>
      <p:sp>
        <p:nvSpPr>
          <p:cNvPr id="73" name="Овал 72"/>
          <p:cNvSpPr/>
          <p:nvPr/>
        </p:nvSpPr>
        <p:spPr>
          <a:xfrm>
            <a:off x="3286116" y="1214422"/>
            <a:ext cx="936000" cy="936000"/>
          </a:xfrm>
          <a:prstGeom prst="ellipse">
            <a:avLst/>
          </a:prstGeom>
          <a:blipFill rotWithShape="0">
            <a:blip r:embed="rId3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4" name="Скругленный прямоугольник 73"/>
          <p:cNvSpPr/>
          <p:nvPr/>
        </p:nvSpPr>
        <p:spPr>
          <a:xfrm>
            <a:off x="4643438" y="507207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TextBox 74"/>
          <p:cNvSpPr txBox="1"/>
          <p:nvPr/>
        </p:nvSpPr>
        <p:spPr>
          <a:xfrm>
            <a:off x="4786314" y="20716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76" name="TextBox 75"/>
          <p:cNvSpPr txBox="1"/>
          <p:nvPr/>
        </p:nvSpPr>
        <p:spPr>
          <a:xfrm>
            <a:off x="4786314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77" name="TextBox 76"/>
          <p:cNvSpPr txBox="1"/>
          <p:nvPr/>
        </p:nvSpPr>
        <p:spPr>
          <a:xfrm>
            <a:off x="4786314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д</a:t>
            </a:r>
            <a:endParaRPr lang="ru-RU" dirty="0"/>
          </a:p>
        </p:txBody>
      </p:sp>
      <p:sp>
        <p:nvSpPr>
          <p:cNvPr id="78" name="TextBox 77"/>
          <p:cNvSpPr txBox="1"/>
          <p:nvPr/>
        </p:nvSpPr>
        <p:spPr>
          <a:xfrm>
            <a:off x="4786314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</a:t>
            </a:r>
            <a:endParaRPr lang="ru-RU" dirty="0"/>
          </a:p>
        </p:txBody>
      </p:sp>
      <p:sp>
        <p:nvSpPr>
          <p:cNvPr id="79" name="TextBox 78"/>
          <p:cNvSpPr txBox="1"/>
          <p:nvPr/>
        </p:nvSpPr>
        <p:spPr>
          <a:xfrm>
            <a:off x="4786314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80" name="TextBox 79"/>
          <p:cNvSpPr txBox="1"/>
          <p:nvPr/>
        </p:nvSpPr>
        <p:spPr>
          <a:xfrm>
            <a:off x="4786314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sp>
        <p:nvSpPr>
          <p:cNvPr id="81" name="TextBox 80"/>
          <p:cNvSpPr txBox="1"/>
          <p:nvPr/>
        </p:nvSpPr>
        <p:spPr>
          <a:xfrm>
            <a:off x="4786314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ь</a:t>
            </a:r>
            <a:endParaRPr lang="ru-RU" dirty="0"/>
          </a:p>
        </p:txBody>
      </p:sp>
      <p:sp>
        <p:nvSpPr>
          <p:cNvPr id="82" name="Овал 81"/>
          <p:cNvSpPr/>
          <p:nvPr/>
        </p:nvSpPr>
        <p:spPr>
          <a:xfrm>
            <a:off x="4500562" y="714356"/>
            <a:ext cx="936000" cy="936000"/>
          </a:xfrm>
          <a:prstGeom prst="ellipse">
            <a:avLst/>
          </a:prstGeom>
          <a:blipFill rotWithShape="0">
            <a:blip r:embed="rId4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3" name="Овал 82"/>
          <p:cNvSpPr/>
          <p:nvPr/>
        </p:nvSpPr>
        <p:spPr>
          <a:xfrm>
            <a:off x="5643570" y="2285992"/>
            <a:ext cx="936000" cy="936000"/>
          </a:xfrm>
          <a:prstGeom prst="ellipse">
            <a:avLst/>
          </a:prstGeom>
          <a:blipFill rotWithShape="0">
            <a:blip r:embed="rId5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4" name="TextBox 83"/>
          <p:cNvSpPr txBox="1"/>
          <p:nvPr/>
        </p:nvSpPr>
        <p:spPr>
          <a:xfrm>
            <a:off x="5929322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929322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929322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87" name="TextBox 86"/>
          <p:cNvSpPr txBox="1"/>
          <p:nvPr/>
        </p:nvSpPr>
        <p:spPr>
          <a:xfrm>
            <a:off x="5929322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а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5929322" y="56435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х</a:t>
            </a:r>
          </a:p>
        </p:txBody>
      </p:sp>
      <p:sp>
        <p:nvSpPr>
          <p:cNvPr id="89" name="Овал 88"/>
          <p:cNvSpPr/>
          <p:nvPr/>
        </p:nvSpPr>
        <p:spPr>
          <a:xfrm>
            <a:off x="6786578" y="714356"/>
            <a:ext cx="936000" cy="936000"/>
          </a:xfrm>
          <a:prstGeom prst="ellipse">
            <a:avLst/>
          </a:prstGeom>
          <a:blipFill rotWithShape="0">
            <a:blip r:embed="rId6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3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0" name="TextBox 89"/>
          <p:cNvSpPr txBox="1"/>
          <p:nvPr/>
        </p:nvSpPr>
        <p:spPr>
          <a:xfrm>
            <a:off x="7072330" y="20716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</a:t>
            </a:r>
            <a:endParaRPr lang="ru-RU" dirty="0"/>
          </a:p>
        </p:txBody>
      </p:sp>
      <p:sp>
        <p:nvSpPr>
          <p:cNvPr id="91" name="TextBox 90"/>
          <p:cNvSpPr txBox="1"/>
          <p:nvPr/>
        </p:nvSpPr>
        <p:spPr>
          <a:xfrm>
            <a:off x="7072330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</a:t>
            </a:r>
            <a:endParaRPr lang="ru-RU" dirty="0"/>
          </a:p>
        </p:txBody>
      </p:sp>
      <p:sp>
        <p:nvSpPr>
          <p:cNvPr id="92" name="TextBox 91"/>
          <p:cNvSpPr txBox="1"/>
          <p:nvPr/>
        </p:nvSpPr>
        <p:spPr>
          <a:xfrm>
            <a:off x="7072330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93" name="TextBox 92"/>
          <p:cNvSpPr txBox="1"/>
          <p:nvPr/>
        </p:nvSpPr>
        <p:spPr>
          <a:xfrm>
            <a:off x="7072330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94" name="TextBox 93"/>
          <p:cNvSpPr txBox="1"/>
          <p:nvPr/>
        </p:nvSpPr>
        <p:spPr>
          <a:xfrm>
            <a:off x="7072330" y="414338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л</a:t>
            </a:r>
            <a:endParaRPr lang="ru-RU" dirty="0"/>
          </a:p>
        </p:txBody>
      </p:sp>
      <p:sp>
        <p:nvSpPr>
          <p:cNvPr id="95" name="TextBox 94"/>
          <p:cNvSpPr txBox="1"/>
          <p:nvPr/>
        </p:nvSpPr>
        <p:spPr>
          <a:xfrm>
            <a:off x="7072330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96" name="TextBox 95"/>
          <p:cNvSpPr txBox="1"/>
          <p:nvPr/>
        </p:nvSpPr>
        <p:spPr>
          <a:xfrm>
            <a:off x="7072330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sp>
        <p:nvSpPr>
          <p:cNvPr id="97" name="TextBox 96"/>
          <p:cNvSpPr txBox="1"/>
          <p:nvPr/>
        </p:nvSpPr>
        <p:spPr>
          <a:xfrm>
            <a:off x="7072330" y="56435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98" name="TextBox 97"/>
          <p:cNvSpPr txBox="1"/>
          <p:nvPr/>
        </p:nvSpPr>
        <p:spPr>
          <a:xfrm>
            <a:off x="7072330" y="61436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99" name="TextBox 98"/>
          <p:cNvSpPr txBox="1"/>
          <p:nvPr/>
        </p:nvSpPr>
        <p:spPr>
          <a:xfrm>
            <a:off x="2500298" y="164305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1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643306" y="214311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4786314" y="16430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5929322" y="321468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7072330" y="16430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8286776" y="16430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2071670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</p:childTnLst>
        </p:cTn>
      </p:par>
    </p:tnLst>
    <p:bldLst>
      <p:bldP spid="56" grpId="0" animBg="1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513419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35420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91417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69415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47414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825412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403411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981409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559407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137406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513419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513419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513419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513419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669415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669415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669415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669415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669415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825412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825412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825412" y="5095887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825412" y="5611828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981409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981409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981409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981409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981409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981409" y="5095887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981409" y="5611828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981409" y="6127769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8137406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8137406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8137406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8137406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8137406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8137406" y="5095887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357422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357422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357422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357422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357422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357422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4" name="Овал 53"/>
          <p:cNvSpPr/>
          <p:nvPr/>
        </p:nvSpPr>
        <p:spPr>
          <a:xfrm>
            <a:off x="2143108" y="714356"/>
            <a:ext cx="936000" cy="936000"/>
          </a:xfrm>
          <a:prstGeom prst="ellipse">
            <a:avLst/>
          </a:prstGeom>
          <a:blipFill rotWithShape="0">
            <a:blip r:embed="rId2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6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5" name="TextBox 54"/>
          <p:cNvSpPr txBox="1"/>
          <p:nvPr/>
        </p:nvSpPr>
        <p:spPr>
          <a:xfrm>
            <a:off x="928662" y="214290"/>
            <a:ext cx="771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Назови эмоцию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7158" y="4429132"/>
            <a:ext cx="1571636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Влезть на подоконник.</a:t>
            </a:r>
          </a:p>
          <a:p>
            <a:r>
              <a:rPr lang="ru-RU" dirty="0" smtClean="0">
                <a:solidFill>
                  <a:schemeClr val="accent1"/>
                </a:solidFill>
              </a:rPr>
              <a:t>Нос прижать к стеклу.</a:t>
            </a:r>
          </a:p>
          <a:p>
            <a:r>
              <a:rPr lang="ru-RU" dirty="0" smtClean="0">
                <a:solidFill>
                  <a:schemeClr val="accent1"/>
                </a:solidFill>
              </a:rPr>
              <a:t>Выглянуть во дворик из окна люблю.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500298" y="20716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</a:t>
            </a:r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2500298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500298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500298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500298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500298" y="457200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ь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643306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643306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л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643306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643306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3643306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</a:t>
            </a: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3500430" y="507207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TextBox 71"/>
          <p:cNvSpPr txBox="1"/>
          <p:nvPr/>
        </p:nvSpPr>
        <p:spPr>
          <a:xfrm>
            <a:off x="3643306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ь</a:t>
            </a:r>
            <a:endParaRPr lang="ru-RU" dirty="0"/>
          </a:p>
        </p:txBody>
      </p:sp>
      <p:sp>
        <p:nvSpPr>
          <p:cNvPr id="73" name="Овал 72"/>
          <p:cNvSpPr/>
          <p:nvPr/>
        </p:nvSpPr>
        <p:spPr>
          <a:xfrm>
            <a:off x="3286116" y="1214422"/>
            <a:ext cx="936000" cy="936000"/>
          </a:xfrm>
          <a:prstGeom prst="ellipse">
            <a:avLst/>
          </a:prstGeom>
          <a:blipFill rotWithShape="0">
            <a:blip r:embed="rId3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4" name="Скругленный прямоугольник 73"/>
          <p:cNvSpPr/>
          <p:nvPr/>
        </p:nvSpPr>
        <p:spPr>
          <a:xfrm>
            <a:off x="4643438" y="507207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TextBox 74"/>
          <p:cNvSpPr txBox="1"/>
          <p:nvPr/>
        </p:nvSpPr>
        <p:spPr>
          <a:xfrm>
            <a:off x="4786314" y="20716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76" name="TextBox 75"/>
          <p:cNvSpPr txBox="1"/>
          <p:nvPr/>
        </p:nvSpPr>
        <p:spPr>
          <a:xfrm>
            <a:off x="4786314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77" name="TextBox 76"/>
          <p:cNvSpPr txBox="1"/>
          <p:nvPr/>
        </p:nvSpPr>
        <p:spPr>
          <a:xfrm>
            <a:off x="4786314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д</a:t>
            </a:r>
            <a:endParaRPr lang="ru-RU" dirty="0"/>
          </a:p>
        </p:txBody>
      </p:sp>
      <p:sp>
        <p:nvSpPr>
          <p:cNvPr id="78" name="TextBox 77"/>
          <p:cNvSpPr txBox="1"/>
          <p:nvPr/>
        </p:nvSpPr>
        <p:spPr>
          <a:xfrm>
            <a:off x="4786314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</a:t>
            </a:r>
            <a:endParaRPr lang="ru-RU" dirty="0"/>
          </a:p>
        </p:txBody>
      </p:sp>
      <p:sp>
        <p:nvSpPr>
          <p:cNvPr id="79" name="TextBox 78"/>
          <p:cNvSpPr txBox="1"/>
          <p:nvPr/>
        </p:nvSpPr>
        <p:spPr>
          <a:xfrm>
            <a:off x="4786314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80" name="TextBox 79"/>
          <p:cNvSpPr txBox="1"/>
          <p:nvPr/>
        </p:nvSpPr>
        <p:spPr>
          <a:xfrm>
            <a:off x="4786314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sp>
        <p:nvSpPr>
          <p:cNvPr id="81" name="TextBox 80"/>
          <p:cNvSpPr txBox="1"/>
          <p:nvPr/>
        </p:nvSpPr>
        <p:spPr>
          <a:xfrm>
            <a:off x="4786314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ь</a:t>
            </a:r>
            <a:endParaRPr lang="ru-RU" dirty="0"/>
          </a:p>
        </p:txBody>
      </p:sp>
      <p:sp>
        <p:nvSpPr>
          <p:cNvPr id="82" name="Овал 81"/>
          <p:cNvSpPr/>
          <p:nvPr/>
        </p:nvSpPr>
        <p:spPr>
          <a:xfrm>
            <a:off x="4500562" y="714356"/>
            <a:ext cx="936000" cy="936000"/>
          </a:xfrm>
          <a:prstGeom prst="ellipse">
            <a:avLst/>
          </a:prstGeom>
          <a:blipFill rotWithShape="0">
            <a:blip r:embed="rId4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3" name="Овал 82"/>
          <p:cNvSpPr/>
          <p:nvPr/>
        </p:nvSpPr>
        <p:spPr>
          <a:xfrm>
            <a:off x="5643570" y="2285992"/>
            <a:ext cx="936000" cy="936000"/>
          </a:xfrm>
          <a:prstGeom prst="ellipse">
            <a:avLst/>
          </a:prstGeom>
          <a:blipFill rotWithShape="0">
            <a:blip r:embed="rId5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4" name="TextBox 83"/>
          <p:cNvSpPr txBox="1"/>
          <p:nvPr/>
        </p:nvSpPr>
        <p:spPr>
          <a:xfrm>
            <a:off x="5929322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929322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929322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87" name="TextBox 86"/>
          <p:cNvSpPr txBox="1"/>
          <p:nvPr/>
        </p:nvSpPr>
        <p:spPr>
          <a:xfrm>
            <a:off x="5929322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а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5929322" y="56435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х</a:t>
            </a:r>
          </a:p>
        </p:txBody>
      </p:sp>
      <p:sp>
        <p:nvSpPr>
          <p:cNvPr id="89" name="Овал 88"/>
          <p:cNvSpPr/>
          <p:nvPr/>
        </p:nvSpPr>
        <p:spPr>
          <a:xfrm>
            <a:off x="6786578" y="714356"/>
            <a:ext cx="936000" cy="936000"/>
          </a:xfrm>
          <a:prstGeom prst="ellipse">
            <a:avLst/>
          </a:prstGeom>
          <a:blipFill rotWithShape="0">
            <a:blip r:embed="rId6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3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0" name="TextBox 89"/>
          <p:cNvSpPr txBox="1"/>
          <p:nvPr/>
        </p:nvSpPr>
        <p:spPr>
          <a:xfrm>
            <a:off x="7072330" y="20716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</a:t>
            </a:r>
            <a:endParaRPr lang="ru-RU" dirty="0"/>
          </a:p>
        </p:txBody>
      </p:sp>
      <p:sp>
        <p:nvSpPr>
          <p:cNvPr id="91" name="TextBox 90"/>
          <p:cNvSpPr txBox="1"/>
          <p:nvPr/>
        </p:nvSpPr>
        <p:spPr>
          <a:xfrm>
            <a:off x="7072330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</a:t>
            </a:r>
            <a:endParaRPr lang="ru-RU" dirty="0"/>
          </a:p>
        </p:txBody>
      </p:sp>
      <p:sp>
        <p:nvSpPr>
          <p:cNvPr id="92" name="TextBox 91"/>
          <p:cNvSpPr txBox="1"/>
          <p:nvPr/>
        </p:nvSpPr>
        <p:spPr>
          <a:xfrm>
            <a:off x="7072330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93" name="TextBox 92"/>
          <p:cNvSpPr txBox="1"/>
          <p:nvPr/>
        </p:nvSpPr>
        <p:spPr>
          <a:xfrm>
            <a:off x="7072330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94" name="TextBox 93"/>
          <p:cNvSpPr txBox="1"/>
          <p:nvPr/>
        </p:nvSpPr>
        <p:spPr>
          <a:xfrm>
            <a:off x="7072330" y="414338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л</a:t>
            </a:r>
            <a:endParaRPr lang="ru-RU" dirty="0"/>
          </a:p>
        </p:txBody>
      </p:sp>
      <p:sp>
        <p:nvSpPr>
          <p:cNvPr id="95" name="TextBox 94"/>
          <p:cNvSpPr txBox="1"/>
          <p:nvPr/>
        </p:nvSpPr>
        <p:spPr>
          <a:xfrm>
            <a:off x="7072330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96" name="TextBox 95"/>
          <p:cNvSpPr txBox="1"/>
          <p:nvPr/>
        </p:nvSpPr>
        <p:spPr>
          <a:xfrm>
            <a:off x="7072330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sp>
        <p:nvSpPr>
          <p:cNvPr id="97" name="TextBox 96"/>
          <p:cNvSpPr txBox="1"/>
          <p:nvPr/>
        </p:nvSpPr>
        <p:spPr>
          <a:xfrm>
            <a:off x="7072330" y="56435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98" name="TextBox 97"/>
          <p:cNvSpPr txBox="1"/>
          <p:nvPr/>
        </p:nvSpPr>
        <p:spPr>
          <a:xfrm>
            <a:off x="7072330" y="61436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99" name="Овал 98"/>
          <p:cNvSpPr/>
          <p:nvPr/>
        </p:nvSpPr>
        <p:spPr>
          <a:xfrm>
            <a:off x="8001024" y="714356"/>
            <a:ext cx="936000" cy="936000"/>
          </a:xfrm>
          <a:prstGeom prst="ellipse">
            <a:avLst/>
          </a:prstGeom>
          <a:blipFill rotWithShape="0">
            <a:blip r:embed="rId7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3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0" name="TextBox 99"/>
          <p:cNvSpPr txBox="1"/>
          <p:nvPr/>
        </p:nvSpPr>
        <p:spPr>
          <a:xfrm>
            <a:off x="8286776" y="20716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101" name="TextBox 100"/>
          <p:cNvSpPr txBox="1"/>
          <p:nvPr/>
        </p:nvSpPr>
        <p:spPr>
          <a:xfrm>
            <a:off x="8286776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8286776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sp>
        <p:nvSpPr>
          <p:cNvPr id="103" name="TextBox 102"/>
          <p:cNvSpPr txBox="1"/>
          <p:nvPr/>
        </p:nvSpPr>
        <p:spPr>
          <a:xfrm>
            <a:off x="8286776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104" name="TextBox 103"/>
          <p:cNvSpPr txBox="1"/>
          <p:nvPr/>
        </p:nvSpPr>
        <p:spPr>
          <a:xfrm>
            <a:off x="8286776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8286776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е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8286776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107" name="TextBox 106"/>
          <p:cNvSpPr txBox="1"/>
          <p:nvPr/>
        </p:nvSpPr>
        <p:spPr>
          <a:xfrm>
            <a:off x="2500298" y="164305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1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3643306" y="214311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4786314" y="16430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5929322" y="321468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7072330" y="16430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8286776" y="16430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2071670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</p:childTnLst>
        </p:cTn>
      </p:par>
    </p:tnLst>
    <p:bldLst>
      <p:bldP spid="56" grpId="0" animBg="1"/>
      <p:bldP spid="100" grpId="0"/>
      <p:bldP spid="101" grpId="0"/>
      <p:bldP spid="102" grpId="0"/>
      <p:bldP spid="103" grpId="0"/>
      <p:bldP spid="104" grpId="0"/>
      <p:bldP spid="105" grpId="0"/>
      <p:bldP spid="10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513419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35420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91417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69415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47414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825412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403411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981409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559407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137406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513419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513419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513419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513419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669415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669415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669415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669415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669415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825412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825412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825412" y="5095887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825412" y="5611828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981409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981409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981409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981409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981409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981409" y="5095887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981409" y="5611828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981409" y="6127769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8137406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8137406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8137406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8137406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8137406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8137406" y="5095887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3643306" y="214311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786314" y="16430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929322" y="321468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072330" y="16430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286776" y="16430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357422" y="3548063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357422" y="3032122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357422" y="2516181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357422" y="2000240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357422" y="406400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357422" y="4579946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500298" y="164305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1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071670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7</a:t>
            </a:r>
          </a:p>
        </p:txBody>
      </p:sp>
      <p:sp>
        <p:nvSpPr>
          <p:cNvPr id="54" name="Овал 53"/>
          <p:cNvSpPr/>
          <p:nvPr/>
        </p:nvSpPr>
        <p:spPr>
          <a:xfrm>
            <a:off x="2143108" y="714356"/>
            <a:ext cx="936000" cy="936000"/>
          </a:xfrm>
          <a:prstGeom prst="ellipse">
            <a:avLst/>
          </a:prstGeom>
          <a:blipFill rotWithShape="0">
            <a:blip r:embed="rId2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6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5" name="TextBox 54"/>
          <p:cNvSpPr txBox="1"/>
          <p:nvPr/>
        </p:nvSpPr>
        <p:spPr>
          <a:xfrm>
            <a:off x="928662" y="214290"/>
            <a:ext cx="771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Назови эмоцию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7158" y="4214818"/>
            <a:ext cx="1571636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Посидим с тобою тихо.</a:t>
            </a:r>
          </a:p>
          <a:p>
            <a:r>
              <a:rPr lang="ru-RU" dirty="0" smtClean="0">
                <a:solidFill>
                  <a:schemeClr val="accent1"/>
                </a:solidFill>
              </a:rPr>
              <a:t>Может час, а может два.</a:t>
            </a:r>
          </a:p>
          <a:p>
            <a:r>
              <a:rPr lang="ru-RU" dirty="0" smtClean="0">
                <a:solidFill>
                  <a:schemeClr val="accent1"/>
                </a:solidFill>
              </a:rPr>
              <a:t>Говорить мы будем тихо </a:t>
            </a:r>
            <a:r>
              <a:rPr lang="ru-RU" dirty="0">
                <a:solidFill>
                  <a:schemeClr val="accent1"/>
                </a:solidFill>
              </a:rPr>
              <a:t>О</a:t>
            </a:r>
            <a:r>
              <a:rPr lang="ru-RU" dirty="0" smtClean="0">
                <a:solidFill>
                  <a:schemeClr val="accent1"/>
                </a:solidFill>
              </a:rPr>
              <a:t>чень тихие слова.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500298" y="20716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</a:t>
            </a:r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2500298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500298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500298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500298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500298" y="457200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ь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643306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643306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л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643306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643306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3643306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</a:t>
            </a: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3500430" y="507207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TextBox 71"/>
          <p:cNvSpPr txBox="1"/>
          <p:nvPr/>
        </p:nvSpPr>
        <p:spPr>
          <a:xfrm>
            <a:off x="3643306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ь</a:t>
            </a:r>
            <a:endParaRPr lang="ru-RU" dirty="0"/>
          </a:p>
        </p:txBody>
      </p:sp>
      <p:sp>
        <p:nvSpPr>
          <p:cNvPr id="73" name="Овал 72"/>
          <p:cNvSpPr/>
          <p:nvPr/>
        </p:nvSpPr>
        <p:spPr>
          <a:xfrm>
            <a:off x="3286116" y="1214422"/>
            <a:ext cx="936000" cy="936000"/>
          </a:xfrm>
          <a:prstGeom prst="ellipse">
            <a:avLst/>
          </a:prstGeom>
          <a:blipFill rotWithShape="0">
            <a:blip r:embed="rId3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4" name="Скругленный прямоугольник 73"/>
          <p:cNvSpPr/>
          <p:nvPr/>
        </p:nvSpPr>
        <p:spPr>
          <a:xfrm>
            <a:off x="4643438" y="5072074"/>
            <a:ext cx="577998" cy="51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TextBox 74"/>
          <p:cNvSpPr txBox="1"/>
          <p:nvPr/>
        </p:nvSpPr>
        <p:spPr>
          <a:xfrm>
            <a:off x="4786314" y="20716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76" name="TextBox 75"/>
          <p:cNvSpPr txBox="1"/>
          <p:nvPr/>
        </p:nvSpPr>
        <p:spPr>
          <a:xfrm>
            <a:off x="4786314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77" name="TextBox 76"/>
          <p:cNvSpPr txBox="1"/>
          <p:nvPr/>
        </p:nvSpPr>
        <p:spPr>
          <a:xfrm>
            <a:off x="4786314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д</a:t>
            </a:r>
            <a:endParaRPr lang="ru-RU" dirty="0"/>
          </a:p>
        </p:txBody>
      </p:sp>
      <p:sp>
        <p:nvSpPr>
          <p:cNvPr id="78" name="TextBox 77"/>
          <p:cNvSpPr txBox="1"/>
          <p:nvPr/>
        </p:nvSpPr>
        <p:spPr>
          <a:xfrm>
            <a:off x="4786314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</a:t>
            </a:r>
            <a:endParaRPr lang="ru-RU" dirty="0"/>
          </a:p>
        </p:txBody>
      </p:sp>
      <p:sp>
        <p:nvSpPr>
          <p:cNvPr id="79" name="TextBox 78"/>
          <p:cNvSpPr txBox="1"/>
          <p:nvPr/>
        </p:nvSpPr>
        <p:spPr>
          <a:xfrm>
            <a:off x="4786314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80" name="TextBox 79"/>
          <p:cNvSpPr txBox="1"/>
          <p:nvPr/>
        </p:nvSpPr>
        <p:spPr>
          <a:xfrm>
            <a:off x="4786314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sp>
        <p:nvSpPr>
          <p:cNvPr id="81" name="TextBox 80"/>
          <p:cNvSpPr txBox="1"/>
          <p:nvPr/>
        </p:nvSpPr>
        <p:spPr>
          <a:xfrm>
            <a:off x="4786314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ь</a:t>
            </a:r>
            <a:endParaRPr lang="ru-RU" dirty="0"/>
          </a:p>
        </p:txBody>
      </p:sp>
      <p:sp>
        <p:nvSpPr>
          <p:cNvPr id="82" name="Овал 81"/>
          <p:cNvSpPr/>
          <p:nvPr/>
        </p:nvSpPr>
        <p:spPr>
          <a:xfrm>
            <a:off x="4500562" y="714356"/>
            <a:ext cx="936000" cy="936000"/>
          </a:xfrm>
          <a:prstGeom prst="ellipse">
            <a:avLst/>
          </a:prstGeom>
          <a:blipFill rotWithShape="0">
            <a:blip r:embed="rId4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3" name="Овал 82"/>
          <p:cNvSpPr/>
          <p:nvPr/>
        </p:nvSpPr>
        <p:spPr>
          <a:xfrm>
            <a:off x="5643570" y="2285992"/>
            <a:ext cx="936000" cy="936000"/>
          </a:xfrm>
          <a:prstGeom prst="ellipse">
            <a:avLst/>
          </a:prstGeom>
          <a:blipFill rotWithShape="0">
            <a:blip r:embed="rId5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4" name="TextBox 83"/>
          <p:cNvSpPr txBox="1"/>
          <p:nvPr/>
        </p:nvSpPr>
        <p:spPr>
          <a:xfrm>
            <a:off x="5929322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929322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929322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87" name="TextBox 86"/>
          <p:cNvSpPr txBox="1"/>
          <p:nvPr/>
        </p:nvSpPr>
        <p:spPr>
          <a:xfrm>
            <a:off x="5929322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а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5929322" y="56435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х</a:t>
            </a:r>
          </a:p>
        </p:txBody>
      </p:sp>
      <p:sp>
        <p:nvSpPr>
          <p:cNvPr id="89" name="Овал 88"/>
          <p:cNvSpPr/>
          <p:nvPr/>
        </p:nvSpPr>
        <p:spPr>
          <a:xfrm>
            <a:off x="6786578" y="714356"/>
            <a:ext cx="936000" cy="936000"/>
          </a:xfrm>
          <a:prstGeom prst="ellipse">
            <a:avLst/>
          </a:prstGeom>
          <a:blipFill rotWithShape="0">
            <a:blip r:embed="rId6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3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0" name="TextBox 89"/>
          <p:cNvSpPr txBox="1"/>
          <p:nvPr/>
        </p:nvSpPr>
        <p:spPr>
          <a:xfrm>
            <a:off x="7072330" y="20716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</a:t>
            </a:r>
            <a:endParaRPr lang="ru-RU" dirty="0"/>
          </a:p>
        </p:txBody>
      </p:sp>
      <p:sp>
        <p:nvSpPr>
          <p:cNvPr id="91" name="TextBox 90"/>
          <p:cNvSpPr txBox="1"/>
          <p:nvPr/>
        </p:nvSpPr>
        <p:spPr>
          <a:xfrm>
            <a:off x="7072330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</a:t>
            </a:r>
            <a:endParaRPr lang="ru-RU" dirty="0"/>
          </a:p>
        </p:txBody>
      </p:sp>
      <p:sp>
        <p:nvSpPr>
          <p:cNvPr id="92" name="TextBox 91"/>
          <p:cNvSpPr txBox="1"/>
          <p:nvPr/>
        </p:nvSpPr>
        <p:spPr>
          <a:xfrm>
            <a:off x="7072330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93" name="TextBox 92"/>
          <p:cNvSpPr txBox="1"/>
          <p:nvPr/>
        </p:nvSpPr>
        <p:spPr>
          <a:xfrm>
            <a:off x="7072330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94" name="TextBox 93"/>
          <p:cNvSpPr txBox="1"/>
          <p:nvPr/>
        </p:nvSpPr>
        <p:spPr>
          <a:xfrm>
            <a:off x="7072330" y="414338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л</a:t>
            </a:r>
            <a:endParaRPr lang="ru-RU" dirty="0"/>
          </a:p>
        </p:txBody>
      </p:sp>
      <p:sp>
        <p:nvSpPr>
          <p:cNvPr id="95" name="TextBox 94"/>
          <p:cNvSpPr txBox="1"/>
          <p:nvPr/>
        </p:nvSpPr>
        <p:spPr>
          <a:xfrm>
            <a:off x="7072330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96" name="TextBox 95"/>
          <p:cNvSpPr txBox="1"/>
          <p:nvPr/>
        </p:nvSpPr>
        <p:spPr>
          <a:xfrm>
            <a:off x="7072330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sp>
        <p:nvSpPr>
          <p:cNvPr id="97" name="TextBox 96"/>
          <p:cNvSpPr txBox="1"/>
          <p:nvPr/>
        </p:nvSpPr>
        <p:spPr>
          <a:xfrm>
            <a:off x="7072330" y="56435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98" name="TextBox 97"/>
          <p:cNvSpPr txBox="1"/>
          <p:nvPr/>
        </p:nvSpPr>
        <p:spPr>
          <a:xfrm>
            <a:off x="7072330" y="61436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99" name="Овал 98"/>
          <p:cNvSpPr/>
          <p:nvPr/>
        </p:nvSpPr>
        <p:spPr>
          <a:xfrm>
            <a:off x="8001024" y="714356"/>
            <a:ext cx="936000" cy="936000"/>
          </a:xfrm>
          <a:prstGeom prst="ellipse">
            <a:avLst/>
          </a:prstGeom>
          <a:blipFill rotWithShape="0">
            <a:blip r:embed="rId7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3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0" name="TextBox 99"/>
          <p:cNvSpPr txBox="1"/>
          <p:nvPr/>
        </p:nvSpPr>
        <p:spPr>
          <a:xfrm>
            <a:off x="8286776" y="20716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101" name="TextBox 100"/>
          <p:cNvSpPr txBox="1"/>
          <p:nvPr/>
        </p:nvSpPr>
        <p:spPr>
          <a:xfrm>
            <a:off x="8286776" y="25717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8286776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sp>
        <p:nvSpPr>
          <p:cNvPr id="103" name="TextBox 102"/>
          <p:cNvSpPr txBox="1"/>
          <p:nvPr/>
        </p:nvSpPr>
        <p:spPr>
          <a:xfrm>
            <a:off x="8286776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104" name="TextBox 103"/>
          <p:cNvSpPr txBox="1"/>
          <p:nvPr/>
        </p:nvSpPr>
        <p:spPr>
          <a:xfrm>
            <a:off x="8286776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8286776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е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8286776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107" name="Овал 106"/>
          <p:cNvSpPr/>
          <p:nvPr/>
        </p:nvSpPr>
        <p:spPr>
          <a:xfrm>
            <a:off x="1142976" y="3214686"/>
            <a:ext cx="936000" cy="936000"/>
          </a:xfrm>
          <a:prstGeom prst="ellipse">
            <a:avLst/>
          </a:prstGeom>
          <a:blipFill rotWithShape="0">
            <a:blip r:embed="rId8" cstate="screen">
              <a:lum bright="10000"/>
            </a:blip>
            <a:stretch>
              <a:fillRect/>
            </a:stretch>
          </a:blipFill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8" name="TextBox 107"/>
          <p:cNvSpPr txBox="1"/>
          <p:nvPr/>
        </p:nvSpPr>
        <p:spPr>
          <a:xfrm>
            <a:off x="3071802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</a:t>
            </a:r>
            <a:endParaRPr lang="ru-RU" dirty="0"/>
          </a:p>
        </p:txBody>
      </p:sp>
      <p:sp>
        <p:nvSpPr>
          <p:cNvPr id="109" name="TextBox 108"/>
          <p:cNvSpPr txBox="1"/>
          <p:nvPr/>
        </p:nvSpPr>
        <p:spPr>
          <a:xfrm>
            <a:off x="4214810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</a:t>
            </a:r>
            <a:endParaRPr lang="ru-RU" dirty="0"/>
          </a:p>
        </p:txBody>
      </p:sp>
      <p:sp>
        <p:nvSpPr>
          <p:cNvPr id="110" name="TextBox 109"/>
          <p:cNvSpPr txBox="1"/>
          <p:nvPr/>
        </p:nvSpPr>
        <p:spPr>
          <a:xfrm>
            <a:off x="5357818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й</a:t>
            </a:r>
            <a:endParaRPr lang="ru-RU" dirty="0"/>
          </a:p>
        </p:txBody>
      </p:sp>
      <p:sp>
        <p:nvSpPr>
          <p:cNvPr id="111" name="TextBox 110"/>
          <p:cNvSpPr txBox="1"/>
          <p:nvPr/>
        </p:nvSpPr>
        <p:spPr>
          <a:xfrm>
            <a:off x="6500826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sp>
        <p:nvSpPr>
          <p:cNvPr id="112" name="TextBox 111"/>
          <p:cNvSpPr txBox="1"/>
          <p:nvPr/>
        </p:nvSpPr>
        <p:spPr>
          <a:xfrm>
            <a:off x="7643834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</p:childTnLst>
        </p:cTn>
      </p:par>
    </p:tnLst>
    <p:bldLst>
      <p:bldP spid="56" grpId="0" animBg="1"/>
      <p:bldP spid="108" grpId="0"/>
      <p:bldP spid="109" grpId="0"/>
      <p:bldP spid="110" grpId="0"/>
      <p:bldP spid="111" grpId="0"/>
      <p:bldP spid="11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414</Words>
  <Application>Microsoft Office PowerPoint</Application>
  <PresentationFormat>Экран (4:3)</PresentationFormat>
  <Paragraphs>267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Academia</vt:lpstr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DreamLair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Андрей С</dc:creator>
  <cp:lastModifiedBy>Пользователь</cp:lastModifiedBy>
  <cp:revision>29</cp:revision>
  <dcterms:created xsi:type="dcterms:W3CDTF">2011-04-12T12:07:21Z</dcterms:created>
  <dcterms:modified xsi:type="dcterms:W3CDTF">2020-11-08T14:48:35Z</dcterms:modified>
</cp:coreProperties>
</file>