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25"/>
  </p:notesMasterIdLst>
  <p:sldIdLst>
    <p:sldId id="271" r:id="rId2"/>
    <p:sldId id="288" r:id="rId3"/>
    <p:sldId id="259" r:id="rId4"/>
    <p:sldId id="257" r:id="rId5"/>
    <p:sldId id="256" r:id="rId6"/>
    <p:sldId id="295" r:id="rId7"/>
    <p:sldId id="296" r:id="rId8"/>
    <p:sldId id="293" r:id="rId9"/>
    <p:sldId id="267" r:id="rId10"/>
    <p:sldId id="300" r:id="rId11"/>
    <p:sldId id="301" r:id="rId12"/>
    <p:sldId id="302" r:id="rId13"/>
    <p:sldId id="297" r:id="rId14"/>
    <p:sldId id="305" r:id="rId15"/>
    <p:sldId id="262" r:id="rId16"/>
    <p:sldId id="303" r:id="rId17"/>
    <p:sldId id="265" r:id="rId18"/>
    <p:sldId id="306" r:id="rId19"/>
    <p:sldId id="307" r:id="rId20"/>
    <p:sldId id="260" r:id="rId21"/>
    <p:sldId id="283" r:id="rId22"/>
    <p:sldId id="282" r:id="rId23"/>
    <p:sldId id="308" r:id="rId2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6703" autoAdjust="0"/>
  </p:normalViewPr>
  <p:slideViewPr>
    <p:cSldViewPr>
      <p:cViewPr varScale="1">
        <p:scale>
          <a:sx n="73" d="100"/>
          <a:sy n="73" d="100"/>
        </p:scale>
        <p:origin x="129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99C2F-D3AB-4851-A330-A2F94897E72D}" type="datetimeFigureOut">
              <a:rPr lang="ru-RU" smtClean="0"/>
              <a:pPr/>
              <a:t>12.10.2018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034EE1-E2CB-478D-A2CE-50CD49BAD9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21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Relationship Id="rId9" Type="http://schemas.openxmlformats.org/officeDocument/2006/relationships/image" Target="../media/image5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09"/>
          <a:stretch/>
        </p:blipFill>
        <p:spPr>
          <a:xfrm>
            <a:off x="381000" y="2125311"/>
            <a:ext cx="4673629" cy="2926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048000" y="5439944"/>
            <a:ext cx="29718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Покровское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2018 г.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29934" y="624959"/>
            <a:ext cx="729045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</a:t>
            </a: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бюджетное дошкольное образовательное учреждение</a:t>
            </a:r>
          </a:p>
          <a:p>
            <a:pPr algn="ctr"/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dirty="0" smtClean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</a:t>
            </a: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сад  № 37»</a:t>
            </a:r>
          </a:p>
          <a:p>
            <a:pPr algn="ctr"/>
            <a:endParaRPr lang="ru-RU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0800000" flipV="1">
            <a:off x="4267200" y="2613629"/>
            <a:ext cx="50746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0" cap="none" spc="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Аналитический отчет </a:t>
            </a:r>
          </a:p>
          <a:p>
            <a:pPr algn="ctr"/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Музыкальный руководитель</a:t>
            </a:r>
          </a:p>
          <a:p>
            <a:pPr algn="ctr"/>
            <a:r>
              <a:rPr lang="ru-RU" sz="2000" b="0" cap="none" spc="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Тельтевская</a:t>
            </a:r>
            <a:r>
              <a:rPr lang="ru-RU" sz="2000" b="0" cap="none" spc="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Мария Геннадьевна</a:t>
            </a:r>
            <a:endParaRPr lang="ru-RU" sz="2000" b="0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89" t="32222" b="22222"/>
          <a:stretch/>
        </p:blipFill>
        <p:spPr>
          <a:xfrm>
            <a:off x="304800" y="152401"/>
            <a:ext cx="3733800" cy="27960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6" t="34444" r="30834" b="16667"/>
          <a:stretch/>
        </p:blipFill>
        <p:spPr>
          <a:xfrm>
            <a:off x="4648200" y="152402"/>
            <a:ext cx="4057942" cy="27953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0" r="9167" b="20000"/>
          <a:stretch/>
        </p:blipFill>
        <p:spPr>
          <a:xfrm>
            <a:off x="1676400" y="3276600"/>
            <a:ext cx="7029742" cy="29021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3048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26668" r="8333" b="7777"/>
          <a:stretch/>
        </p:blipFill>
        <p:spPr>
          <a:xfrm>
            <a:off x="207884" y="228600"/>
            <a:ext cx="4155141" cy="198302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97" t="28889" r="9091" b="21111"/>
          <a:stretch/>
        </p:blipFill>
        <p:spPr>
          <a:xfrm>
            <a:off x="4724400" y="1066800"/>
            <a:ext cx="3742267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1" t="30000" r="6666" b="13333"/>
          <a:stretch/>
        </p:blipFill>
        <p:spPr>
          <a:xfrm>
            <a:off x="207885" y="2667000"/>
            <a:ext cx="4155141" cy="2057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3" t="20000" r="13334" b="30001"/>
          <a:stretch/>
        </p:blipFill>
        <p:spPr>
          <a:xfrm>
            <a:off x="4654118" y="3962400"/>
            <a:ext cx="4160520" cy="2057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9017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33" r="11667" b="24444"/>
          <a:stretch/>
        </p:blipFill>
        <p:spPr>
          <a:xfrm>
            <a:off x="304801" y="381000"/>
            <a:ext cx="3810000" cy="1905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56" r="16667" b="35555"/>
          <a:stretch/>
        </p:blipFill>
        <p:spPr>
          <a:xfrm>
            <a:off x="304800" y="2743200"/>
            <a:ext cx="3810001" cy="19446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3" b="31111"/>
          <a:stretch/>
        </p:blipFill>
        <p:spPr>
          <a:xfrm>
            <a:off x="4419600" y="914400"/>
            <a:ext cx="4477939" cy="24282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11" b="25555"/>
          <a:stretch/>
        </p:blipFill>
        <p:spPr>
          <a:xfrm>
            <a:off x="4384089" y="3715512"/>
            <a:ext cx="4416206" cy="2971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2136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3" r="14166" b="14445"/>
          <a:stretch/>
        </p:blipFill>
        <p:spPr>
          <a:xfrm>
            <a:off x="457200" y="152400"/>
            <a:ext cx="3657600" cy="2514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3" r="5833" b="14445"/>
          <a:stretch/>
        </p:blipFill>
        <p:spPr>
          <a:xfrm>
            <a:off x="4571998" y="152400"/>
            <a:ext cx="4186393" cy="2514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78" r="17500" b="13334"/>
          <a:stretch/>
        </p:blipFill>
        <p:spPr>
          <a:xfrm>
            <a:off x="420950" y="3200400"/>
            <a:ext cx="3505200" cy="21580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0" r="11667" b="21111"/>
          <a:stretch/>
        </p:blipFill>
        <p:spPr>
          <a:xfrm>
            <a:off x="4343400" y="3200400"/>
            <a:ext cx="4414991" cy="22105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202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447800" y="1676400"/>
            <a:ext cx="678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9" b="14445"/>
          <a:stretch/>
        </p:blipFill>
        <p:spPr>
          <a:xfrm>
            <a:off x="190130" y="158318"/>
            <a:ext cx="3932808" cy="2362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3" r="8333" b="14445"/>
          <a:stretch/>
        </p:blipFill>
        <p:spPr>
          <a:xfrm>
            <a:off x="4537510" y="495300"/>
            <a:ext cx="4205235" cy="2362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67" b="31111"/>
          <a:stretch/>
        </p:blipFill>
        <p:spPr>
          <a:xfrm>
            <a:off x="160538" y="2971800"/>
            <a:ext cx="3962400" cy="2362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10" b="30000"/>
          <a:stretch/>
        </p:blipFill>
        <p:spPr>
          <a:xfrm>
            <a:off x="4459550" y="3365377"/>
            <a:ext cx="4229100" cy="2895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551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363" y="3183256"/>
            <a:ext cx="5933673" cy="32004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33400" y="228600"/>
            <a:ext cx="82296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С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целью выявления уровня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сформированности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певческих навыков у детей старшего дошкольного возраста и определения эффективности использования игрового распевания была проведена диагностика. В результате выполнения всех заданий были получены следующие показатели: высокий уровень – 86%, средний – 14%, низкий – 0%. 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19400" y="1859817"/>
            <a:ext cx="274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Гистограмма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33400" y="2136816"/>
            <a:ext cx="82296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Итоговые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уровня развития певческих навыков  у детей старшего дошкольного возраста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447800" y="1676400"/>
            <a:ext cx="678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57200" y="457201"/>
            <a:ext cx="83058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Таким образом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удалось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добиться положительных результатов в развитии певческих навыков у детей старшего дошкольного возраста. Музыка прочно вошла в быт ребят. Они поют в группе, дома для родителей и вместе с родителями. </a:t>
            </a:r>
            <a:endParaRPr lang="ru-RU" sz="2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результате систематической деятельности по развитию музыкальных способностей мои воспитанники ярко демонстрируют свои знания и умения в различных конкурсах, фестивалях: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590800"/>
            <a:ext cx="2778034" cy="38208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7708" y="2664040"/>
            <a:ext cx="2724783" cy="37476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021" y="2743200"/>
            <a:ext cx="2667229" cy="366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1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8600"/>
            <a:ext cx="2362200" cy="32489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228600"/>
            <a:ext cx="2381794" cy="32759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213463" y="3569184"/>
            <a:ext cx="2400853" cy="330187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537010"/>
            <a:ext cx="2382473" cy="32766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052457" y="235131"/>
            <a:ext cx="2340884" cy="32194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079545" y="3553097"/>
            <a:ext cx="2373941" cy="32648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04800" y="228600"/>
            <a:ext cx="8686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   Развивающую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предметно-пространственную среду выстраиваю в соответствии с требованиями ФГОС ДО.  Создаю максимально благоприятные условия в зале, оснащенном традиционными и нетрадиционными пособиями для музыкального развития, укрепления и сохранения здоровья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детей.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81000" y="1859816"/>
            <a:ext cx="8610600" cy="172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Нетрадиционные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формы общения с родителями позволили достичь позитивных результатов и повысить педагогическую культуру мам и пап, тем самым способствовали изменению их взглядов на воспитание ребенка в условиях семьи и повышению активности родителей на мероприятиях и праздниках на 25%. 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6474" y="3582467"/>
            <a:ext cx="6535126" cy="30338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77960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3505200"/>
            <a:ext cx="4582545" cy="32036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04800"/>
            <a:ext cx="4849350" cy="2895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36615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370721" y="302360"/>
            <a:ext cx="3024588" cy="44478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62000" y="380999"/>
            <a:ext cx="8077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C0504D">
                    <a:lumMod val="50000"/>
                  </a:srgb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Образование</a:t>
            </a:r>
            <a:endParaRPr lang="ru-RU" sz="2800" b="1" dirty="0">
              <a:solidFill>
                <a:srgbClr val="C0504D">
                  <a:lumMod val="50000"/>
                </a:srgbClr>
              </a:solidFill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228133" y="2785019"/>
            <a:ext cx="3090544" cy="425040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29200" y="1295400"/>
            <a:ext cx="3200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Среднее-специальное образование по специальности воспитатель детей дошкольного возраста, в2014 году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93072" y="4191000"/>
            <a:ext cx="3276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2018 прошла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профпереподготовку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специальности музыкальный руководитель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4690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457200" y="879901"/>
            <a:ext cx="8458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457200"/>
            <a:ext cx="8229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" y="228601"/>
            <a:ext cx="8686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      Обобщаю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и транслирую свой опыт работы среди коллег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ДОУ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Участвую в профессиональных конкурсах. Провожу мастер-классы среди коллег ДОУ «Развитие певческих способностей детей дошкольного возраста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».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554925"/>
            <a:ext cx="3088047" cy="231603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137" y="4084319"/>
            <a:ext cx="3124200" cy="23431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483" y="2252731"/>
            <a:ext cx="2806834" cy="178562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712426" y="1604951"/>
            <a:ext cx="3476951" cy="460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Веду кружок с 2014 г.</a:t>
            </a:r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41" y="4191000"/>
            <a:ext cx="3676119" cy="23299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99" y="304801"/>
            <a:ext cx="670560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Имею следующие награды</a:t>
            </a:r>
            <a:endParaRPr lang="ru-RU" sz="2800" b="1" cap="all" spc="0" dirty="0">
              <a:ln/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4" y="828021"/>
            <a:ext cx="2133600" cy="29345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360" y="851970"/>
            <a:ext cx="2125685" cy="29236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440" y="851970"/>
            <a:ext cx="2125686" cy="29236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9510" y="851970"/>
            <a:ext cx="2125685" cy="292365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3" y="3775621"/>
            <a:ext cx="2144272" cy="294921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378571" y="3816017"/>
            <a:ext cx="2115051" cy="290881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849" y="3863894"/>
            <a:ext cx="2133661" cy="281306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3995" y="3883807"/>
            <a:ext cx="1981200" cy="2804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82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4800" y="762000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216" y="3014436"/>
            <a:ext cx="8309568" cy="82912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17216" y="457200"/>
            <a:ext cx="8309568" cy="4638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lvl="0" algn="just">
              <a:lnSpc>
                <a:spcPct val="107000"/>
              </a:lnSpc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 на следующий  </a:t>
            </a:r>
            <a:r>
              <a:rPr lang="ru-RU" sz="2000" b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межаттестационный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период:</a:t>
            </a:r>
          </a:p>
          <a:p>
            <a:pPr lvl="0" algn="just">
              <a:lnSpc>
                <a:spcPct val="107000"/>
              </a:lnSpc>
            </a:pPr>
            <a:endParaRPr lang="ru-RU" sz="20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Планирую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продолжать работу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теме  «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певческих навыков у детей старшего дошкольного возраста через проектную деятельность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». </a:t>
            </a:r>
          </a:p>
          <a:p>
            <a:pPr lvl="0" algn="just">
              <a:lnSpc>
                <a:spcPct val="107000"/>
              </a:lnSpc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Реализовать проекты:</a:t>
            </a:r>
          </a:p>
          <a:p>
            <a:pPr lvl="0" algn="just">
              <a:lnSpc>
                <a:spcPct val="107000"/>
              </a:lnSpc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«Взаимодействие музыкального руководителя с родителями детей дошкольного возраста».</a:t>
            </a:r>
          </a:p>
          <a:p>
            <a:pPr lvl="0" algn="just">
              <a:lnSpc>
                <a:spcPct val="107000"/>
              </a:lnSpc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«Мама, папа, я музыкальная семья»</a:t>
            </a:r>
          </a:p>
          <a:p>
            <a:pPr lvl="0" algn="just">
              <a:lnSpc>
                <a:spcPct val="107000"/>
              </a:lnSpc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 «Как рождается песенка песенка»</a:t>
            </a:r>
            <a:endParaRPr lang="ru-RU" sz="20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spcAft>
                <a:spcPts val="0"/>
              </a:spcAft>
              <a:buAutoNum type="arabicPeriod" startAt="4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– конкурс «Битва хоров».</a:t>
            </a:r>
          </a:p>
          <a:p>
            <a:pPr marL="457200" indent="-457200" algn="just">
              <a:spcAft>
                <a:spcPts val="0"/>
              </a:spcAft>
              <a:buAutoNum type="arabicPeriod" startAt="4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«Игровое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распевание как эффективное средство для развития певческих навыков у детей старшего дошкольного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4800" y="762000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852" y="2286000"/>
            <a:ext cx="7559695" cy="39749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9262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07077" y="416265"/>
            <a:ext cx="2524304" cy="347166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676400" y="304800"/>
            <a:ext cx="56388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Курсы повышения квалификации</a:t>
            </a:r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105662" y="432482"/>
            <a:ext cx="2437879" cy="3352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654438" y="2898763"/>
            <a:ext cx="2825722" cy="38861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28600" y="1295400"/>
            <a:ext cx="9025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33800" y="64008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914400" y="1371600"/>
            <a:ext cx="7552550" cy="3415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4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Тема: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4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певческих навыков у детей старшего дошкольного возраста через проектную деятельность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381000" y="602888"/>
            <a:ext cx="8534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lang="ru-RU" sz="2000" dirty="0" smtClean="0">
              <a:solidFill>
                <a:srgbClr val="333333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304800" y="3297436"/>
            <a:ext cx="8686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81000" y="304800"/>
            <a:ext cx="8077200" cy="148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Целью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данного направления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является обеспечение положительной динамики развития музыкально – певческих способностей  детей   старшего дошкольного возраста в процессе применения проектного метода.</a:t>
            </a:r>
            <a:endParaRPr lang="ru-RU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" y="2057400"/>
            <a:ext cx="8610600" cy="330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Задачи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Использовать психолого-педагогические подходы и  проектные методы развития музыкально – певческих способностей, проявившихся в дошкольном возрасте.</a:t>
            </a:r>
          </a:p>
          <a:p>
            <a:pPr marL="228600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Осуществлять дифференцированный подход в воспитании и развитии певческих навыков детей старшего дошкольного возраста.</a:t>
            </a:r>
          </a:p>
          <a:p>
            <a:pPr marL="228600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3.Организовать просветительскую работу с родителями и педагогами по вопросам развития музыкально – певческих способностей детей.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" y="304800"/>
            <a:ext cx="8001000" cy="5788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Актуальность проблемы:</a:t>
            </a:r>
          </a:p>
          <a:p>
            <a:pPr indent="450215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Здоровье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человека – проблема актуальная для всех времен и народов, а в настоящее время она становится первостепенной. Свидетельство тому и закон РФ «Об образовании» от № 273-ФЗ от 29.12.2012 (ст. 2; 51), сообщающий, что государственная политика в области образования основывается на принципах гуманистического характера, приоритете общечеловеческих ценностей, жизни и здоровья человека, свободного развития личности. 	</a:t>
            </a:r>
          </a:p>
          <a:p>
            <a:pPr algn="just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Актуальность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темы здорового образа жизни подтверждают и статистические показатели. По данным специалистов НИИ гигиены и охраны здоровья детей и подростков, в последние годы наметились следующие негативные тенденции - физиологически зрелыми рождаются не более 14% детей, значительно снизилось число абсолютно здоровых детей (их остаётся не более 10-12%).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80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3000" y="533401"/>
            <a:ext cx="70866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Проект</a:t>
            </a:r>
          </a:p>
          <a:p>
            <a:pPr algn="ctr"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«Вокальное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искусство и дыхательные игры-упражнения как средство развития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здоровьесберегающих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технологий»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21"/>
          <a:stretch/>
        </p:blipFill>
        <p:spPr>
          <a:xfrm>
            <a:off x="914400" y="1795285"/>
            <a:ext cx="7162800" cy="4457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7098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152400"/>
            <a:ext cx="8534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Цель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проекта: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Формирование и совершенствование вокальных способностей детей в различных ее формах,  используя разнообразные  методы и приёмы, как средство развития 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здоровъесберегающих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технологий с учетом ФГОС ДО  в рамках художественно - эстетического развития.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6944" y="1524000"/>
            <a:ext cx="8534400" cy="4105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Задачи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проекта: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678815" algn="l"/>
              </a:tabLst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Обучающие:</a:t>
            </a:r>
          </a:p>
          <a:p>
            <a:pPr marL="742950" lvl="1" indent="-28575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136015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формировать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ребенка представление о голосовом аппарате и механизме его действия;</a:t>
            </a:r>
          </a:p>
          <a:p>
            <a:pPr marL="742950" lvl="1" indent="-28575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136015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учить ребенка сознательно относиться и беречь здоровье голосового аппарата;</a:t>
            </a:r>
          </a:p>
          <a:p>
            <a:pPr marL="742950" lvl="1" indent="-28575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136015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обучить механизму певческого дыхания, являющейся основой 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звукоизвлечения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marL="742950" lvl="1" indent="-28575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136015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учить максимально правильно управлять голосовым аппаратом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  <a:tabLst>
                <a:tab pos="678815" algn="l"/>
              </a:tabLst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Развивающие:</a:t>
            </a:r>
          </a:p>
          <a:p>
            <a:pPr marL="742950" lvl="1" indent="-28575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136015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развивать метроритмический гармонический слух;</a:t>
            </a:r>
          </a:p>
          <a:p>
            <a:pPr marL="742950" lvl="1" indent="-28575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136015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развивать музыкальную память и образное мышление;</a:t>
            </a:r>
          </a:p>
          <a:p>
            <a:pPr marL="742950" lvl="1" indent="-28575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136015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развивать творческие способности и реализовать собственные исполнительские навыки.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  <a:tabLst>
                <a:tab pos="678815" algn="l"/>
              </a:tabLst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Воспитывающие:</a:t>
            </a:r>
          </a:p>
          <a:p>
            <a:pPr marL="742950" lvl="1" indent="-28575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136015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воспитывать базовые навыки вокалиста (опора звука, высокая позиция,  раскрытие глотки и др.);</a:t>
            </a:r>
          </a:p>
          <a:p>
            <a:pPr marL="742950" lvl="1" indent="-28575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136015" algn="l"/>
              </a:tabLs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воспитывать у детей эстетический вкус,    культуру исполнения и слушания.</a:t>
            </a:r>
          </a:p>
          <a:p>
            <a:pPr marL="742950" lvl="1" indent="-28575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136015" algn="l"/>
              </a:tabLst>
            </a:pP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046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033" y="3429000"/>
            <a:ext cx="4114800" cy="30861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149134"/>
            <a:ext cx="4149635" cy="31122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/>
          <a:stretch/>
        </p:blipFill>
        <p:spPr>
          <a:xfrm>
            <a:off x="533400" y="1219200"/>
            <a:ext cx="3276599" cy="31935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1494</TotalTime>
  <Words>635</Words>
  <Application>Microsoft Office PowerPoint</Application>
  <PresentationFormat>Экран (4:3)</PresentationFormat>
  <Paragraphs>65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1" baseType="lpstr">
      <vt:lpstr>Calibri</vt:lpstr>
      <vt:lpstr>Lucida Sans Unicode</vt:lpstr>
      <vt:lpstr>Symbol</vt:lpstr>
      <vt:lpstr>Times New Roman</vt:lpstr>
      <vt:lpstr>Verdana</vt:lpstr>
      <vt:lpstr>Wingdings 2</vt:lpstr>
      <vt:lpstr>Wingdings 3</vt:lpstr>
      <vt:lpstr>Открытая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маша</dc:creator>
  <cp:lastModifiedBy>Пользователь Windows</cp:lastModifiedBy>
  <cp:revision>134</cp:revision>
  <dcterms:created xsi:type="dcterms:W3CDTF">2013-10-02T07:36:44Z</dcterms:created>
  <dcterms:modified xsi:type="dcterms:W3CDTF">2018-10-12T06:56:20Z</dcterms:modified>
</cp:coreProperties>
</file>