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5" r:id="rId5"/>
    <p:sldId id="259" r:id="rId6"/>
    <p:sldId id="260" r:id="rId7"/>
    <p:sldId id="262" r:id="rId8"/>
    <p:sldId id="261" r:id="rId9"/>
    <p:sldId id="266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&#1076;&#1077;&#1090;&#1089;&#1082;&#1080;&#1081;&#1089;&#1072;&#1076;56.&#1088;&#1092;/index.php/consultation/medrab/73-prostuda.html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00042"/>
            <a:ext cx="88794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hlinkClick r:id="rId2"/>
              </a:rPr>
              <a:t>Профилактика</a:t>
            </a:r>
            <a:r>
              <a:rPr lang="ru-RU" sz="4800" dirty="0" smtClean="0">
                <a:hlinkClick r:id="rId2"/>
              </a:rPr>
              <a:t> </a:t>
            </a:r>
            <a:endParaRPr lang="ru-RU" sz="4800" dirty="0" smtClean="0">
              <a:hlinkClick r:id="rId2"/>
            </a:endParaRPr>
          </a:p>
          <a:p>
            <a:pPr algn="ctr"/>
            <a:r>
              <a:rPr lang="ru-RU" sz="4800" b="1" dirty="0" smtClean="0">
                <a:hlinkClick r:id="rId2"/>
              </a:rPr>
              <a:t>простудных</a:t>
            </a:r>
            <a:r>
              <a:rPr lang="ru-RU" sz="4800" dirty="0" smtClean="0">
                <a:hlinkClick r:id="rId2"/>
              </a:rPr>
              <a:t> </a:t>
            </a:r>
            <a:r>
              <a:rPr lang="ru-RU" sz="4800" b="1" dirty="0" smtClean="0">
                <a:hlinkClick r:id="rId2"/>
              </a:rPr>
              <a:t>заболеваний</a:t>
            </a:r>
            <a:r>
              <a:rPr lang="ru-RU" sz="4800" dirty="0" smtClean="0"/>
              <a:t> </a:t>
            </a:r>
            <a:endParaRPr lang="ru-RU" sz="4800" dirty="0"/>
          </a:p>
        </p:txBody>
      </p:sp>
      <p:pic>
        <p:nvPicPr>
          <p:cNvPr id="3" name="Picture 5" descr="детский сад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2714612" y="2857496"/>
            <a:ext cx="4429156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Вакцинация от гриппа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58204" cy="499826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Она используется с целью профилактики распространения вирусов в сообществах людей. Правильно проведенная вакцинация от гриппа препятствует распространению вируса, прерывает цепочку его трансформации.</a:t>
            </a:r>
            <a:endParaRPr lang="ru-RU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286380" y="4486809"/>
            <a:ext cx="3498596" cy="2326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Лечебный  массаж.</a:t>
            </a:r>
            <a:r>
              <a:rPr lang="ru-RU" sz="4400" b="1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b="1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44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При простудных заболеваниях массаж активизирует иммунную функцию организма. Особенно эффективен массаж на первых этапах заболевания простудой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509120"/>
            <a:ext cx="244827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Продукты, препятствующие</a:t>
            </a:r>
            <a:br>
              <a:rPr lang="ru-RU" sz="3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r>
              <a:rPr lang="ru-RU" sz="3600" b="1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риппу.</a:t>
            </a:r>
            <a:r>
              <a:rPr lang="ru-RU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болгарский </a:t>
            </a:r>
            <a:r>
              <a:rPr lang="ru-RU" sz="3200" b="1" dirty="0" smtClean="0">
                <a:solidFill>
                  <a:srgbClr val="FF0000"/>
                </a:solidFill>
              </a:rPr>
              <a:t>перец</a:t>
            </a:r>
            <a:endParaRPr lang="ru-RU" sz="3200" b="1" dirty="0" smtClean="0">
              <a:solidFill>
                <a:srgbClr val="FFFF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морковь</a:t>
            </a:r>
            <a:endParaRPr lang="ru-RU" sz="3200" b="1" dirty="0" smtClean="0">
              <a:solidFill>
                <a:srgbClr val="FFFF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миндаль</a:t>
            </a:r>
            <a:endParaRPr lang="ru-RU" sz="3200" b="1" dirty="0" smtClean="0">
              <a:solidFill>
                <a:srgbClr val="FFFF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куриный </a:t>
            </a:r>
            <a:r>
              <a:rPr lang="ru-RU" sz="3200" b="1" dirty="0" smtClean="0">
                <a:solidFill>
                  <a:srgbClr val="FF0000"/>
                </a:solidFill>
              </a:rPr>
              <a:t>суп</a:t>
            </a:r>
            <a:endParaRPr lang="ru-RU" sz="3200" b="1" dirty="0" smtClean="0">
              <a:solidFill>
                <a:srgbClr val="FFFF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чеснок</a:t>
            </a:r>
            <a:endParaRPr lang="ru-RU" sz="3200" b="1" dirty="0" smtClean="0">
              <a:solidFill>
                <a:srgbClr val="FFFF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черный </a:t>
            </a:r>
            <a:r>
              <a:rPr lang="ru-RU" sz="3200" b="1" dirty="0" smtClean="0">
                <a:solidFill>
                  <a:srgbClr val="FF0000"/>
                </a:solidFill>
              </a:rPr>
              <a:t>шоколад</a:t>
            </a:r>
            <a:endParaRPr lang="ru-RU" sz="3200" b="1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5373216"/>
            <a:ext cx="1428750" cy="107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373216"/>
            <a:ext cx="1428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5373216"/>
            <a:ext cx="116205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5373217"/>
            <a:ext cx="142875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373216"/>
            <a:ext cx="15121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ЕСЛИ В ДОМЕ БОЛЬНОЙ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00108"/>
            <a:ext cx="8115328" cy="535545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 smtClean="0">
                <a:latin typeface="Arial Black" pitchFamily="34" charset="0"/>
              </a:rPr>
              <a:t>Разместить больного в отдельной комнате.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latin typeface="Arial Black" pitchFamily="34" charset="0"/>
              </a:rPr>
              <a:t>Выделить для больного отдельные предметы туалета, посуды, постельного белья.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latin typeface="Arial Black" pitchFamily="34" charset="0"/>
              </a:rPr>
              <a:t>Частое проветривание и влажная уборка помещения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latin typeface="Arial Black" pitchFamily="34" charset="0"/>
              </a:rPr>
              <a:t>При уходе за больным использовать маску, часто мыть руки</a:t>
            </a:r>
          </a:p>
          <a:p>
            <a:endParaRPr lang="ru-RU" dirty="0"/>
          </a:p>
        </p:txBody>
      </p:sp>
      <p:pic>
        <p:nvPicPr>
          <p:cNvPr id="4" name="Picture 4" descr="уход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9560" y="4500570"/>
            <a:ext cx="2773447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Будьте здоровы!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00033" y="4214818"/>
            <a:ext cx="4226443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03240" y="4071942"/>
            <a:ext cx="4180720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3" descr="crianc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1428736"/>
            <a:ext cx="39624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85794"/>
            <a:ext cx="792961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Что же такое простудные заболевания?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 </a:t>
            </a:r>
            <a:endParaRPr lang="ru-RU" sz="32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3600" dirty="0" smtClean="0">
                <a:solidFill>
                  <a:srgbClr val="FFC000"/>
                </a:solidFill>
                <a:latin typeface="Arial Black" pitchFamily="34" charset="0"/>
              </a:rPr>
              <a:t>Под </a:t>
            </a:r>
            <a:r>
              <a:rPr lang="ru-RU" sz="3600" dirty="0" smtClean="0">
                <a:solidFill>
                  <a:srgbClr val="FFC000"/>
                </a:solidFill>
                <a:latin typeface="Arial Black" pitchFamily="34" charset="0"/>
              </a:rPr>
              <a:t>термином «простуда» - как их часто  называют в быту, в медицине имеется понятие ОРВИ И ОРЗ</a:t>
            </a:r>
            <a:r>
              <a:rPr lang="ru-RU" sz="3600" dirty="0" smtClean="0">
                <a:solidFill>
                  <a:srgbClr val="FFC000"/>
                </a:solidFill>
                <a:latin typeface="Arial Black" pitchFamily="34" charset="0"/>
              </a:rPr>
              <a:t>.</a:t>
            </a:r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99592" y="4622455"/>
            <a:ext cx="3458228" cy="2097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076056" y="4268688"/>
            <a:ext cx="3600400" cy="2457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ebore\Desktop\Orz_i_orvi_v_chem_raznica__1.jpg"/>
          <p:cNvPicPr>
            <a:picLocks noChangeAspect="1" noChangeArrowheads="1"/>
          </p:cNvPicPr>
          <p:nvPr/>
        </p:nvPicPr>
        <p:blipFill>
          <a:blip r:embed="rId2" cstate="print"/>
          <a:srcRect b="9524"/>
          <a:stretch>
            <a:fillRect/>
          </a:stretch>
        </p:blipFill>
        <p:spPr bwMode="auto">
          <a:xfrm>
            <a:off x="285720" y="500042"/>
            <a:ext cx="8591576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771530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Arial Black" pitchFamily="34" charset="0"/>
              </a:rPr>
              <a:t>Основным типом </a:t>
            </a:r>
            <a:r>
              <a:rPr lang="ru-RU" sz="3600" b="1" dirty="0" smtClean="0">
                <a:solidFill>
                  <a:srgbClr val="FFFF00"/>
                </a:solidFill>
                <a:latin typeface="Arial Black" pitchFamily="34" charset="0"/>
              </a:rPr>
              <a:t>ОРВИ </a:t>
            </a:r>
            <a:r>
              <a:rPr lang="ru-RU" sz="3600" b="1" dirty="0" smtClean="0">
                <a:solidFill>
                  <a:srgbClr val="FFFF00"/>
                </a:solidFill>
                <a:latin typeface="Arial Black" pitchFamily="34" charset="0"/>
              </a:rPr>
              <a:t>считается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</a:rPr>
              <a:t>грипп</a:t>
            </a:r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>
            <a:off x="107504" y="3545695"/>
            <a:ext cx="475252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>
            <a:off x="4532102" y="3136961"/>
            <a:ext cx="4432385" cy="2943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642918"/>
            <a:ext cx="807249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ОРВИ </a:t>
            </a:r>
            <a:r>
              <a:rPr lang="ru-RU" sz="3200" dirty="0" smtClean="0"/>
              <a:t>чаще всего атакуют в холодное время года. В этот период: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 smtClean="0"/>
              <a:t>влажность воздуха повышена;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 smtClean="0"/>
              <a:t>наблюдаются резкие колебания температур;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 smtClean="0"/>
              <a:t>дуют сильные ветра;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 smtClean="0"/>
              <a:t>иммунитет человека ослаблен</a:t>
            </a:r>
            <a:r>
              <a:rPr lang="ru-RU" sz="3200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786050" y="4217730"/>
            <a:ext cx="3960440" cy="2640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7"/>
            <a:ext cx="835824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Сохранить здоровье поможет только комплексный подход к профилактике простудных заболеваний.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Основная мера профилактики острых респираторно-вирусных инфекций – частое мытье рук. </a:t>
            </a:r>
            <a:endParaRPr lang="ru-RU" sz="28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ru-RU" sz="32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ru-RU" sz="32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ru-RU" sz="32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ru-RU" sz="3200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786050" y="3745757"/>
            <a:ext cx="4632176" cy="3112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72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  <a:t>Противостоять вирусам и бактериям может и маска. Однако она эффективна только при регулярной замене — каждые 2 часа нужно снимать старую и надевать новую. </a:t>
            </a:r>
            <a:endParaRPr lang="ru-RU" sz="28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14480" y="2643182"/>
            <a:ext cx="4932040" cy="395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14356"/>
            <a:ext cx="850112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Здоровые люди в период осенне-зимних эпидемий острых респираторно-вирусных заболеваний должны избегать мест большого скопления народа. Чаще всего инфицирование происходит </a:t>
            </a:r>
            <a:r>
              <a:rPr lang="ru-RU" sz="3200" dirty="0" smtClean="0">
                <a:solidFill>
                  <a:srgbClr val="FFFF00"/>
                </a:solidFill>
                <a:latin typeface="Arial Black" pitchFamily="34" charset="0"/>
              </a:rPr>
              <a:t>именно в толпе. </a:t>
            </a:r>
            <a:endParaRPr lang="ru-RU" sz="32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defRPr/>
            </a:pPr>
            <a:endParaRPr lang="ru-RU" sz="32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907704" y="3482074"/>
            <a:ext cx="5164626" cy="344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Закаливание</a:t>
            </a:r>
            <a:br>
              <a:rPr lang="ru-RU" b="1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00174"/>
            <a:ext cx="7772400" cy="485538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Очень </a:t>
            </a: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полезная система процедур, которая способствует вырабатыванию иммунитета, повышает сопротивляемость организма </a:t>
            </a: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 к условиям </a:t>
            </a: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внешней среды, укрепляет здоровье в целом.</a:t>
            </a:r>
            <a:endParaRPr lang="ru-RU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572000" y="3932520"/>
            <a:ext cx="4162214" cy="2925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77</TotalTime>
  <Words>240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Закаливание </vt:lpstr>
      <vt:lpstr>Вакцинация от гриппа</vt:lpstr>
      <vt:lpstr>Лечебный  массаж. </vt:lpstr>
      <vt:lpstr>Продукты, препятствующие гриппу. </vt:lpstr>
      <vt:lpstr>ЕСЛИ В ДОМЕ БОЛЬНОЙ</vt:lpstr>
      <vt:lpstr>Будьте здоровы!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Zebore</cp:lastModifiedBy>
  <cp:revision>9</cp:revision>
  <dcterms:modified xsi:type="dcterms:W3CDTF">2019-10-30T16:38:21Z</dcterms:modified>
</cp:coreProperties>
</file>