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355" r:id="rId3"/>
    <p:sldId id="356" r:id="rId4"/>
    <p:sldId id="357" r:id="rId5"/>
    <p:sldId id="366" r:id="rId6"/>
    <p:sldId id="392" r:id="rId7"/>
    <p:sldId id="390" r:id="rId8"/>
    <p:sldId id="363" r:id="rId9"/>
    <p:sldId id="364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61" r:id="rId29"/>
    <p:sldId id="360" r:id="rId30"/>
    <p:sldId id="359" r:id="rId31"/>
    <p:sldId id="389" r:id="rId32"/>
    <p:sldId id="388" r:id="rId33"/>
    <p:sldId id="39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CC"/>
    <a:srgbClr val="00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6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23.09.2016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23.09.2016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23.09.2016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23.09.2016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23.09.2016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23.09.2016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23.09.2016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23.09.2016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23.09.2016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23.09.2016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23.09.2016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62F87-D2EB-4798-AED9-1BCCF8AD55AD}" type="datetimeFigureOut">
              <a:rPr lang="ru-RU" smtClean="0"/>
              <a:pPr/>
              <a:t>23.09.2016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gif"/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12" Type="http://schemas.openxmlformats.org/officeDocument/2006/relationships/image" Target="../media/image3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gif"/><Relationship Id="rId10" Type="http://schemas.openxmlformats.org/officeDocument/2006/relationships/image" Target="../media/image31.gif"/><Relationship Id="rId4" Type="http://schemas.openxmlformats.org/officeDocument/2006/relationships/image" Target="../media/image25.gif"/><Relationship Id="rId9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7;&#1077;&#1084;&#1080;&#1085;&#1072;&#1088;-&#1087;&#1088;&#1072;&#1082;&#1090;&#1080;&#1082;&#1091;&#1084;%20&#1052;&#1044;&#1054;&#1059;%20&#8470;%201\&#1056;&#1072;&#1079;&#1074;&#1083;&#1077;&#1095;&#1077;&#1085;&#1080;&#1077;%20&#1087;&#1086;%20&#1055;&#1044;&#1044;\&#1053;&#1077;&#1080;&#1079;&#1074;&#1077;&#1089;&#1090;&#1077;&#1085;%20&#8211;%20&#1087;&#1086;&#1083;&#1080;&#1094;&#1077;&#1081;&#1089;&#1082;&#1072;&#1103;%20&#1089;&#1080;&#1088;&#1077;&#1085;&#1072;%20(www.petamusic.ru)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Рисунок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071934" y="642918"/>
            <a:ext cx="4198620" cy="5664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14" y="857232"/>
            <a:ext cx="57150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4000" b="1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Станция </a:t>
            </a:r>
            <a:r>
              <a:rPr lang="ru-RU" sz="4000" b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«</a:t>
            </a:r>
            <a:r>
              <a:rPr lang="ru-RU" sz="4000" b="1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Безопасная»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5852" y="2357430"/>
            <a:ext cx="256999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CC"/>
                </a:solidFill>
              </a:rPr>
              <a:t>Интерактивная </a:t>
            </a:r>
          </a:p>
          <a:p>
            <a:pPr algn="ctr"/>
            <a:r>
              <a:rPr lang="ru-RU" sz="2800" dirty="0" smtClean="0">
                <a:solidFill>
                  <a:srgbClr val="0000CC"/>
                </a:solidFill>
              </a:rPr>
              <a:t>игра </a:t>
            </a:r>
          </a:p>
          <a:p>
            <a:pPr algn="ctr"/>
            <a:r>
              <a:rPr lang="ru-RU" sz="2800" dirty="0" smtClean="0">
                <a:solidFill>
                  <a:srgbClr val="0000CC"/>
                </a:solidFill>
              </a:rPr>
              <a:t>для </a:t>
            </a:r>
          </a:p>
          <a:p>
            <a:pPr algn="ctr"/>
            <a:r>
              <a:rPr lang="ru-RU" sz="2800" dirty="0" smtClean="0">
                <a:solidFill>
                  <a:srgbClr val="0000CC"/>
                </a:solidFill>
              </a:rPr>
              <a:t>дошкольников </a:t>
            </a:r>
          </a:p>
          <a:p>
            <a:pPr algn="ctr"/>
            <a:r>
              <a:rPr lang="ru-RU" sz="2800" dirty="0" smtClean="0">
                <a:solidFill>
                  <a:srgbClr val="0000CC"/>
                </a:solidFill>
              </a:rPr>
              <a:t>по </a:t>
            </a:r>
          </a:p>
          <a:p>
            <a:pPr algn="ctr"/>
            <a:r>
              <a:rPr lang="ru-RU" sz="2800" dirty="0" smtClean="0">
                <a:solidFill>
                  <a:srgbClr val="0000CC"/>
                </a:solidFill>
              </a:rPr>
              <a:t>дорожной </a:t>
            </a:r>
          </a:p>
          <a:p>
            <a:pPr algn="ctr"/>
            <a:r>
              <a:rPr lang="ru-RU" sz="2800" dirty="0" smtClean="0">
                <a:solidFill>
                  <a:srgbClr val="0000CC"/>
                </a:solidFill>
              </a:rPr>
              <a:t>безопасности.</a:t>
            </a:r>
            <a:endParaRPr lang="ru-RU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476672"/>
            <a:ext cx="7200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 На ней разметка есть,</a:t>
            </a:r>
            <a:br>
              <a:rPr lang="ru-RU" sz="4000" b="1" dirty="0" smtClean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А знаков вдоль неё - не счесть. </a:t>
            </a:r>
            <a:endParaRPr lang="ru-RU" sz="4000" b="1" dirty="0" smtClean="0">
              <a:solidFill>
                <a:srgbClr val="00660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По ней машины едут разные -  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Грузовые, легковые, Маленькие и большие!</a:t>
            </a:r>
            <a:br>
              <a:rPr lang="ru-RU" sz="4000" b="1" dirty="0" smtClean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Не может быть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Тут вариантов много, </a:t>
            </a:r>
            <a:br>
              <a:rPr lang="ru-RU" sz="4000" b="1" dirty="0" smtClean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Ответ один - это … </a:t>
            </a:r>
          </a:p>
        </p:txBody>
      </p:sp>
      <p:sp>
        <p:nvSpPr>
          <p:cNvPr id="4" name="Блок-схема: задержка 3"/>
          <p:cNvSpPr/>
          <p:nvPr/>
        </p:nvSpPr>
        <p:spPr>
          <a:xfrm flipH="1">
            <a:off x="8244408" y="5661249"/>
            <a:ext cx="899592" cy="791940"/>
          </a:xfrm>
          <a:prstGeom prst="flowChartDelay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://i.ytimg.com/vi/w4jwS1pBfao/maxresdefaul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692696"/>
            <a:ext cx="7128792" cy="5479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340768"/>
            <a:ext cx="72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На обочинах стоят,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Молча с нами говорят.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Всем готовы помогать.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Главное – их понимать. </a:t>
            </a:r>
          </a:p>
          <a:p>
            <a:endParaRPr lang="ru-RU" sz="4000" b="1" dirty="0" smtClean="0">
              <a:solidFill>
                <a:srgbClr val="C00000"/>
              </a:solidFill>
            </a:endParaRPr>
          </a:p>
        </p:txBody>
      </p:sp>
      <p:sp>
        <p:nvSpPr>
          <p:cNvPr id="4" name="Блок-схема: задержка 3"/>
          <p:cNvSpPr/>
          <p:nvPr/>
        </p:nvSpPr>
        <p:spPr>
          <a:xfrm flipH="1">
            <a:off x="8172400" y="5589240"/>
            <a:ext cx="971600" cy="863949"/>
          </a:xfrm>
          <a:prstGeom prst="flowChartDelay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http://www.toys.lv/media/catalog/product/1/3/1325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692696"/>
            <a:ext cx="6984776" cy="5400600"/>
          </a:xfrm>
          <a:prstGeom prst="rect">
            <a:avLst/>
          </a:prstGeom>
          <a:noFill/>
        </p:spPr>
      </p:pic>
      <p:pic>
        <p:nvPicPr>
          <p:cNvPr id="5" name="Рисунок 4" descr="http://www.blogellas.com/files/2014/04/Depositphotos_2149432_original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912" y="3501008"/>
            <a:ext cx="1728192" cy="188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484784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Пьёт бензин, как молоко,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 Может ездить далеко,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 Возит грузы и людей,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 Прокатиться можно в ней. </a:t>
            </a:r>
          </a:p>
          <a:p>
            <a:pPr algn="r"/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Блок-схема: задержка 3"/>
          <p:cNvSpPr/>
          <p:nvPr/>
        </p:nvSpPr>
        <p:spPr>
          <a:xfrm flipH="1">
            <a:off x="8172400" y="5589240"/>
            <a:ext cx="971600" cy="863949"/>
          </a:xfrm>
          <a:prstGeom prst="flowChartDelay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http://picstons.ru/img/picture/Nov/07/bd77f52e2c3a01bd2bfda0b1ad2f62d8/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052736"/>
            <a:ext cx="3752989" cy="2297410"/>
          </a:xfrm>
          <a:prstGeom prst="rect">
            <a:avLst/>
          </a:prstGeom>
          <a:noFill/>
        </p:spPr>
      </p:pic>
      <p:sp>
        <p:nvSpPr>
          <p:cNvPr id="146436" name="AutoShape 4" descr="http://clipartmania.ru/uploads/gallery/main/6/car_63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://img-fotki.yandex.ru/get/4124/47407354.b6c/0_119488_617ffb6c_orig.pn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7904" y="2492896"/>
            <a:ext cx="3628096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700808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За рулем я сижу,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На дорогу гляжу.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Догадались! Подскажите,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Как меня называют …</a:t>
            </a:r>
          </a:p>
        </p:txBody>
      </p:sp>
      <p:sp>
        <p:nvSpPr>
          <p:cNvPr id="4" name="Блок-схема: задержка 3"/>
          <p:cNvSpPr/>
          <p:nvPr/>
        </p:nvSpPr>
        <p:spPr>
          <a:xfrm flipH="1">
            <a:off x="8172400" y="5589240"/>
            <a:ext cx="971600" cy="863949"/>
          </a:xfrm>
          <a:prstGeom prst="flowChartDelay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9873" name="Picture 1" descr="C:\Users\Алёнушка\Saved Games\Desktop\501658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764704"/>
            <a:ext cx="5207843" cy="5234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1700808"/>
            <a:ext cx="72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Если ты не на машине, </a:t>
            </a:r>
            <a:br>
              <a:rPr lang="ru-RU" sz="4000" b="1" dirty="0" smtClean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А идёшь пешком вперёд, </a:t>
            </a:r>
            <a:br>
              <a:rPr lang="ru-RU" sz="4000" b="1" dirty="0" smtClean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Значит, помни, что отныне </a:t>
            </a:r>
            <a:br>
              <a:rPr lang="ru-RU" sz="4000" b="1" dirty="0" smtClean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Ты - не водитель, а … </a:t>
            </a:r>
          </a:p>
          <a:p>
            <a:pPr algn="ctr"/>
            <a:endParaRPr lang="ru-RU" sz="4000" b="1" dirty="0" smtClean="0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Блок-схема: задержка 4"/>
          <p:cNvSpPr/>
          <p:nvPr/>
        </p:nvSpPr>
        <p:spPr>
          <a:xfrm flipH="1">
            <a:off x="8172400" y="5589240"/>
            <a:ext cx="971600" cy="863949"/>
          </a:xfrm>
          <a:prstGeom prst="flowChartDelay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D:\Users\Соня\Desktop\p18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764704"/>
            <a:ext cx="7066668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142976" y="785794"/>
            <a:ext cx="707236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 вами живем в красивом городе, с широкими улицами,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которым движется много грузовых и легковых машин, ходит много людей.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никто никому не мешает!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потому, что есть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строгие правила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водителей и пешеходов.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836712"/>
            <a:ext cx="7128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Командуя жезлом, </a:t>
            </a:r>
          </a:p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Он всех направляет,</a:t>
            </a:r>
            <a:br>
              <a:rPr lang="ru-RU" sz="4000" b="1" dirty="0" smtClean="0">
                <a:solidFill>
                  <a:srgbClr val="006600"/>
                </a:solidFill>
              </a:rPr>
            </a:br>
            <a:r>
              <a:rPr lang="ru-RU" sz="4000" b="1" dirty="0" smtClean="0">
                <a:solidFill>
                  <a:srgbClr val="006600"/>
                </a:solidFill>
              </a:rPr>
              <a:t>И всем перекрёстком – </a:t>
            </a:r>
          </a:p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Один управляет.</a:t>
            </a:r>
            <a:br>
              <a:rPr lang="ru-RU" sz="4000" b="1" dirty="0" smtClean="0">
                <a:solidFill>
                  <a:srgbClr val="006600"/>
                </a:solidFill>
              </a:rPr>
            </a:br>
            <a:r>
              <a:rPr lang="ru-RU" sz="4000" b="1" dirty="0" smtClean="0">
                <a:solidFill>
                  <a:srgbClr val="006600"/>
                </a:solidFill>
              </a:rPr>
              <a:t>Он словно волшебник, </a:t>
            </a:r>
          </a:p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Машин дрессировщик,</a:t>
            </a:r>
            <a:br>
              <a:rPr lang="ru-RU" sz="4000" b="1" dirty="0" smtClean="0">
                <a:solidFill>
                  <a:srgbClr val="006600"/>
                </a:solidFill>
              </a:rPr>
            </a:br>
            <a:r>
              <a:rPr lang="ru-RU" sz="4000" b="1" dirty="0" smtClean="0">
                <a:solidFill>
                  <a:srgbClr val="006600"/>
                </a:solidFill>
              </a:rPr>
              <a:t>А имя ему - ... </a:t>
            </a:r>
            <a:br>
              <a:rPr lang="ru-RU" sz="4000" b="1" dirty="0" smtClean="0">
                <a:solidFill>
                  <a:srgbClr val="006600"/>
                </a:solidFill>
              </a:rPr>
            </a:br>
            <a:endParaRPr lang="ru-RU" sz="4000" b="1" dirty="0" smtClean="0">
              <a:solidFill>
                <a:srgbClr val="006600"/>
              </a:solidFill>
            </a:endParaRPr>
          </a:p>
        </p:txBody>
      </p:sp>
      <p:sp>
        <p:nvSpPr>
          <p:cNvPr id="4" name="Блок-схема: задержка 3"/>
          <p:cNvSpPr/>
          <p:nvPr/>
        </p:nvSpPr>
        <p:spPr>
          <a:xfrm flipH="1">
            <a:off x="8172400" y="5589240"/>
            <a:ext cx="971600" cy="863949"/>
          </a:xfrm>
          <a:prstGeom prst="flowChartDelay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5" name="Picture 1" descr="C:\Users\Алёнушка\Saved Games\Desktop\393_html_2091a63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7" y="726948"/>
            <a:ext cx="4333080" cy="5510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2132856"/>
            <a:ext cx="71287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</a:rPr>
              <a:t>Полосатая указка,</a:t>
            </a:r>
            <a:br>
              <a:rPr lang="ru-RU" sz="4400" b="1" dirty="0" smtClean="0">
                <a:ln>
                  <a:solidFill>
                    <a:schemeClr val="bg1"/>
                  </a:solidFill>
                </a:ln>
              </a:rPr>
            </a:br>
            <a:r>
              <a:rPr lang="ru-RU" sz="4400" b="1" dirty="0" smtClean="0">
                <a:ln>
                  <a:solidFill>
                    <a:schemeClr val="bg1"/>
                  </a:solidFill>
                </a:ln>
              </a:rPr>
              <a:t>Словно палочка из сказки. </a:t>
            </a:r>
            <a:br>
              <a:rPr lang="ru-RU" sz="4400" b="1" dirty="0" smtClean="0">
                <a:ln>
                  <a:solidFill>
                    <a:schemeClr val="bg1"/>
                  </a:solidFill>
                </a:ln>
              </a:rPr>
            </a:br>
            <a:endParaRPr lang="ru-RU" sz="4400" b="1" dirty="0" smtClean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Блок-схема: задержка 3"/>
          <p:cNvSpPr/>
          <p:nvPr/>
        </p:nvSpPr>
        <p:spPr>
          <a:xfrm flipH="1">
            <a:off x="8172400" y="5589240"/>
            <a:ext cx="971600" cy="863949"/>
          </a:xfrm>
          <a:prstGeom prst="flowChartDelay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http://novoston.com/sites/default/files/styles/large/public/_49d5c804861b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84784"/>
            <a:ext cx="5987622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628800"/>
            <a:ext cx="712879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</a:rPr>
              <a:t>Какое животное </a:t>
            </a:r>
          </a:p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</a:rPr>
              <a:t>помогает нам </a:t>
            </a:r>
            <a:br>
              <a:rPr lang="ru-RU" sz="4400" b="1" dirty="0" smtClean="0">
                <a:ln>
                  <a:solidFill>
                    <a:schemeClr val="bg1"/>
                  </a:solidFill>
                </a:ln>
              </a:rPr>
            </a:br>
            <a:r>
              <a:rPr lang="ru-RU" sz="4400" b="1" dirty="0" smtClean="0">
                <a:ln>
                  <a:solidFill>
                    <a:schemeClr val="bg1"/>
                  </a:solidFill>
                </a:ln>
              </a:rPr>
              <a:t>переходить улицу? 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endParaRPr lang="ru-RU" sz="4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Блок-схема: задержка 3"/>
          <p:cNvSpPr/>
          <p:nvPr/>
        </p:nvSpPr>
        <p:spPr>
          <a:xfrm flipH="1">
            <a:off x="8172400" y="5589240"/>
            <a:ext cx="971600" cy="863949"/>
          </a:xfrm>
          <a:prstGeom prst="flowChartDelay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26" name="Picture 14" descr="http://vasya.baza-referat.ru/stati/poznakomite-s-istoriej-vozniknoveniya-dorojnih-pravil/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6968984" cy="5328592"/>
          </a:xfrm>
          <a:prstGeom prst="rect">
            <a:avLst/>
          </a:prstGeom>
          <a:noFill/>
        </p:spPr>
      </p:pic>
      <p:pic>
        <p:nvPicPr>
          <p:cNvPr id="7170" name="Picture 2" descr="http://kermo.org/wp-content/uploads/2013/03/7c603a9a681b9eea3550f67e99cf25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5" y="692696"/>
            <a:ext cx="6949451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043608" y="1504528"/>
            <a:ext cx="712879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Calibri" pitchFamily="34" charset="0"/>
                <a:cs typeface="Arial" pitchFamily="34" charset="0"/>
              </a:rPr>
              <a:t>Всем знакомые полоски: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Calibri" pitchFamily="34" charset="0"/>
                <a:cs typeface="Arial" pitchFamily="34" charset="0"/>
              </a:rPr>
              <a:t>Знают дети, знает взрослый.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Calibri" pitchFamily="34" charset="0"/>
                <a:cs typeface="Arial" pitchFamily="34" charset="0"/>
              </a:rPr>
              <a:t>На ту сторону ведет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Calibri" pitchFamily="34" charset="0"/>
                <a:cs typeface="Arial" pitchFamily="34" charset="0"/>
              </a:rPr>
              <a:t>Пешеходный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ea typeface="Calibri" pitchFamily="34" charset="0"/>
                <a:cs typeface="Arial" pitchFamily="34" charset="0"/>
              </a:rPr>
              <a:t> …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solidFill>
                <a:srgbClr val="006600"/>
              </a:solidFill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Блок-схема: задержка 3"/>
          <p:cNvSpPr/>
          <p:nvPr/>
        </p:nvSpPr>
        <p:spPr>
          <a:xfrm flipH="1">
            <a:off x="8172400" y="5589240"/>
            <a:ext cx="971600" cy="863949"/>
          </a:xfrm>
          <a:prstGeom prst="flowChartDelay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ttp://www.funlib.ru/cimg/2014/101902/52494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642918"/>
            <a:ext cx="7056784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268760"/>
            <a:ext cx="641508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971600" y="980728"/>
            <a:ext cx="52864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Наши ребята идут в детский сад,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наши ребята очень спешат!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Хоть у вас терпенья нет,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Подождите!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Calibri" pitchFamily="34" charset="0"/>
                <a:cs typeface="Times New Roman" pitchFamily="18" charset="0"/>
              </a:rPr>
              <a:t>Красный свет.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Жёлтый свет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на пути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риготовились идти!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Calibri" pitchFamily="34" charset="0"/>
                <a:cs typeface="Times New Roman" pitchFamily="18" charset="0"/>
              </a:rPr>
              <a:t>Свет зелёный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на пути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–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от, теперь переходи!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14" descr="http://wp1.tmprivod.zmjyz.spectrum.myjino.ru/wp-content/uploads/2015/11/964652d5263211e4a1483085a99aa192_ad0c0f0827a911e4a1173085a99aa192-480x6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1556792"/>
            <a:ext cx="246926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714356"/>
            <a:ext cx="54617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Игра </a:t>
            </a:r>
            <a:r>
              <a:rPr lang="ru-RU" sz="3600" b="1" dirty="0" smtClean="0">
                <a:solidFill>
                  <a:srgbClr val="A50021"/>
                </a:solidFill>
              </a:rPr>
              <a:t>«Вопросы и ответы» </a:t>
            </a:r>
            <a:endParaRPr lang="ru-RU" sz="3600" b="1" dirty="0">
              <a:solidFill>
                <a:srgbClr val="A50021"/>
              </a:solidFill>
            </a:endParaRPr>
          </a:p>
        </p:txBody>
      </p:sp>
      <p:pic>
        <p:nvPicPr>
          <p:cNvPr id="5" name="Picture 35" descr="http://berezskolan1.at.ua/novosti/doroga/4cv7m6vr.gif?14433813722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00174"/>
            <a:ext cx="669582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9" descr="4 Февраля 2014 - Мезиновский д/с 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340768"/>
            <a:ext cx="5097178" cy="509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571480"/>
            <a:ext cx="74153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00CC"/>
                </a:solidFill>
              </a:rPr>
              <a:t>Игра «Веселый Светофор» </a:t>
            </a:r>
            <a:endParaRPr lang="ru-RU" sz="4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0" descr="http://five.su/uploadedFiles/eshopimages/big/33-image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94955">
            <a:off x="1380707" y="1591053"/>
            <a:ext cx="2321592" cy="323281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5856" y="476672"/>
            <a:ext cx="53446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</a:rPr>
              <a:t>Игра – эстафета</a:t>
            </a:r>
          </a:p>
          <a:p>
            <a:pPr algn="ctr"/>
            <a:r>
              <a:rPr lang="ru-RU" sz="4000" b="1" dirty="0" smtClean="0">
                <a:solidFill>
                  <a:srgbClr val="003300"/>
                </a:solidFill>
              </a:rPr>
              <a:t> «Дорожные знаки» </a:t>
            </a:r>
            <a:endParaRPr lang="ru-RU" sz="4000" b="1" dirty="0">
              <a:solidFill>
                <a:srgbClr val="003300"/>
              </a:solidFill>
            </a:endParaRPr>
          </a:p>
        </p:txBody>
      </p:sp>
      <p:pic>
        <p:nvPicPr>
          <p:cNvPr id="79874" name="Picture 2" descr="L:\СЕМИНАР ПДД НАШ\Новая папка (2)\Знаки\Разрешающие знаки\Движение в одну сторону. Машина едет вперед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4414" y="2780928"/>
            <a:ext cx="785818" cy="785818"/>
          </a:xfrm>
          <a:prstGeom prst="rect">
            <a:avLst/>
          </a:prstGeom>
          <a:noFill/>
        </p:spPr>
      </p:pic>
      <p:pic>
        <p:nvPicPr>
          <p:cNvPr id="79875" name="Picture 3" descr="L:\СЕМИНАР ПДД НАШ\Новая папка (2)\Знаки\Разрешающие знаки\Остановка автобус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5209658"/>
            <a:ext cx="785818" cy="782639"/>
          </a:xfrm>
          <a:prstGeom prst="rect">
            <a:avLst/>
          </a:prstGeom>
          <a:noFill/>
        </p:spPr>
      </p:pic>
      <p:pic>
        <p:nvPicPr>
          <p:cNvPr id="79876" name="Picture 4" descr="L:\СЕМИНАР ПДД НАШ\Новая папка (2)\Знаки\Разрешающие знаки\Парковка. Здесь машины могут стоять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30" y="3643314"/>
            <a:ext cx="809624" cy="809624"/>
          </a:xfrm>
          <a:prstGeom prst="rect">
            <a:avLst/>
          </a:prstGeom>
          <a:noFill/>
        </p:spPr>
      </p:pic>
      <p:pic>
        <p:nvPicPr>
          <p:cNvPr id="79877" name="Picture 5" descr="L:\СЕМИНАР ПДД НАШ\Новая папка (2)\Знаки\Разрешающие знаки\Пешеходный переход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1928802"/>
            <a:ext cx="752478" cy="752478"/>
          </a:xfrm>
          <a:prstGeom prst="rect">
            <a:avLst/>
          </a:prstGeom>
          <a:noFill/>
        </p:spPr>
      </p:pic>
      <p:pic>
        <p:nvPicPr>
          <p:cNvPr id="79878" name="Picture 6" descr="L:\СЕМИНАР ПДД НАШ\Новая папка (2)\Знаки\Разрешающие знаки\Подземный переход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5072074"/>
            <a:ext cx="833440" cy="833440"/>
          </a:xfrm>
          <a:prstGeom prst="rect">
            <a:avLst/>
          </a:prstGeom>
          <a:noFill/>
        </p:spPr>
      </p:pic>
      <p:pic>
        <p:nvPicPr>
          <p:cNvPr id="79884" name="Picture 12" descr="L:\СЕМИНАР ПДД НАШ\Новая папка (2)\Знаки\Запрещающие знаки\dvizhenie-na-velikah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59156" y="1857364"/>
            <a:ext cx="856173" cy="843489"/>
          </a:xfrm>
          <a:prstGeom prst="rect">
            <a:avLst/>
          </a:prstGeom>
          <a:noFill/>
        </p:spPr>
      </p:pic>
      <p:pic>
        <p:nvPicPr>
          <p:cNvPr id="79885" name="Picture 13" descr="L:\СЕМИНАР ПДД НАШ\Новая папка (2)\Знаки\Запрещающие знаки\Движение пешеходов запрещено. Нельзя ходить людям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3717032"/>
            <a:ext cx="862013" cy="862013"/>
          </a:xfrm>
          <a:prstGeom prst="rect">
            <a:avLst/>
          </a:prstGeom>
          <a:noFill/>
        </p:spPr>
      </p:pic>
      <p:pic>
        <p:nvPicPr>
          <p:cNvPr id="79886" name="Picture 14" descr="L:\СЕМИНАР ПДД НАШ\Новая папка (2)\Знаки\Запрещающие знаки\Нельзя ездить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789607" y="5072074"/>
            <a:ext cx="801837" cy="837335"/>
          </a:xfrm>
          <a:prstGeom prst="rect">
            <a:avLst/>
          </a:prstGeom>
          <a:noFill/>
        </p:spPr>
      </p:pic>
      <p:pic>
        <p:nvPicPr>
          <p:cNvPr id="79887" name="Picture 15" descr="L:\СЕМИНАР ПДД НАШ\Новая папка (2)\Знаки\Запрещающие знаки\Обгон запрещен . Нельзя машинам друг друга обгонять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00364" y="5214950"/>
            <a:ext cx="862013" cy="862013"/>
          </a:xfrm>
          <a:prstGeom prst="rect">
            <a:avLst/>
          </a:prstGeom>
          <a:noFill/>
        </p:spPr>
      </p:pic>
      <p:pic>
        <p:nvPicPr>
          <p:cNvPr id="79888" name="Picture 16" descr="L:\СЕМИНАР ПДД НАШ\Новая папка (2)\Знаки\Запрещающие знаки\Поворот запрещен. Нельзя поворачивать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2976" y="571480"/>
            <a:ext cx="862013" cy="862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714356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</a:rPr>
              <a:t>Игра «</a:t>
            </a:r>
            <a:r>
              <a:rPr lang="ru-RU" sz="4000" b="1" dirty="0" smtClean="0">
                <a:solidFill>
                  <a:srgbClr val="003300"/>
                </a:solidFill>
              </a:rPr>
              <a:t>Пешеходы </a:t>
            </a:r>
            <a:r>
              <a:rPr lang="ru-RU" sz="4000" b="1" dirty="0" smtClean="0">
                <a:solidFill>
                  <a:srgbClr val="0000CC"/>
                </a:solidFill>
              </a:rPr>
              <a:t>и</a:t>
            </a:r>
            <a:r>
              <a:rPr lang="ru-RU" sz="4000" b="1" dirty="0" smtClean="0">
                <a:solidFill>
                  <a:srgbClr val="A50021"/>
                </a:solidFill>
              </a:rPr>
              <a:t> водители</a:t>
            </a:r>
            <a:r>
              <a:rPr lang="ru-RU" sz="4000" b="1" dirty="0" smtClean="0">
                <a:solidFill>
                  <a:srgbClr val="0000CC"/>
                </a:solidFill>
              </a:rPr>
              <a:t>»</a:t>
            </a:r>
            <a:r>
              <a:rPr lang="ru-RU" sz="4000" b="1" dirty="0" smtClean="0">
                <a:solidFill>
                  <a:srgbClr val="A50021"/>
                </a:solidFill>
              </a:rPr>
              <a:t> </a:t>
            </a:r>
            <a:endParaRPr lang="ru-RU" sz="4000" b="1" dirty="0">
              <a:solidFill>
                <a:srgbClr val="A50021"/>
              </a:solidFill>
            </a:endParaRPr>
          </a:p>
        </p:txBody>
      </p:sp>
      <p:pic>
        <p:nvPicPr>
          <p:cNvPr id="5" name="Picture 33" descr="http://img.espicture.ru/10/pdd-regulirovyschik--v-kartinkah-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1484784"/>
            <a:ext cx="6004782" cy="4825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2428868"/>
            <a:ext cx="20002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Девочки и мальчики,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Все, без исключения,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Изучайте правила,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Дорожного движения!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86116" y="3857628"/>
            <a:ext cx="214310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Светофор нам помогает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Всем прохожим говорит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Красный свет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хода нет.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Жёлтый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подождите,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Зелёный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проходите.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857884" y="2428868"/>
            <a:ext cx="23574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Полосатый переход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 к себе на спинку ждёт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нему через дорогу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Можно двигаться вперёд.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214414" y="5072074"/>
            <a:ext cx="21431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 помнить ежечасно: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дорог играть опасно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 место выбирать,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не страшно поиграть.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500694" y="5000636"/>
            <a:ext cx="26431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жить без огорченья,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Бегать, плавать и летать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Должны мы правила движенья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Всегда и всюду соблюдать.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00100" y="642918"/>
            <a:ext cx="7477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тихи </a:t>
            </a:r>
            <a:r>
              <a:rPr lang="ru-RU" sz="3200" b="1" dirty="0" smtClean="0">
                <a:solidFill>
                  <a:srgbClr val="0000CC"/>
                </a:solidFill>
              </a:rPr>
              <a:t>о правилах дорожного движения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lib.exdat.com/tw_files2/urls_14/3/d-2751/2751_html_5b0250c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1500174"/>
            <a:ext cx="2496570" cy="2156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071538" y="785794"/>
            <a:ext cx="735811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нужно переходить улицу?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Где должны ходить пешеходы?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Можно ли играть на проезжей части?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Какой знак висит недалеко от школ и садов?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-Как называются люди, которые ходят по улице?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-Как называются люди ,которые едут в автобусе?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-Как называется человек, который управляет автомобилем?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называется часть улицы, по которой едут машины?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3" name="Picture 3" descr="J:\СЕМИНАР ПДД НАШ\Новая папка (2)\Загадки по ПДД. Презент\4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00174"/>
            <a:ext cx="3481164" cy="4291435"/>
          </a:xfrm>
          <a:prstGeom prst="rect">
            <a:avLst/>
          </a:prstGeom>
          <a:noFill/>
        </p:spPr>
      </p:pic>
      <p:pic>
        <p:nvPicPr>
          <p:cNvPr id="4" name="Picture 3" descr="F:\РАЗНОЕ\Скараева М.С\Новаторские технологии\Для презент. карт. разные\вопро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40161">
            <a:off x="4544186" y="2115301"/>
            <a:ext cx="4501940" cy="450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28860" y="785794"/>
            <a:ext cx="57418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00CC"/>
                </a:solidFill>
              </a:rPr>
              <a:t>ЗАГАДКИ И ОТГАДКИ</a:t>
            </a:r>
            <a:endParaRPr lang="ru-RU" sz="4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692696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</a:rPr>
              <a:t>На спине моей мигалка:</a:t>
            </a:r>
          </a:p>
          <a:p>
            <a:pPr algn="ctr"/>
            <a:r>
              <a:rPr lang="ru-RU" sz="4000" b="1" dirty="0" smtClean="0">
                <a:solidFill>
                  <a:srgbClr val="0000CC"/>
                </a:solidFill>
              </a:rPr>
              <a:t>Сразу видно – я спешу.</a:t>
            </a:r>
          </a:p>
          <a:p>
            <a:pPr algn="ctr"/>
            <a:r>
              <a:rPr lang="ru-RU" sz="4000" b="1" dirty="0" smtClean="0">
                <a:solidFill>
                  <a:srgbClr val="0000CC"/>
                </a:solidFill>
              </a:rPr>
              <a:t>Во дворах, подъездах, парках -</a:t>
            </a:r>
          </a:p>
          <a:p>
            <a:pPr algn="ctr"/>
            <a:r>
              <a:rPr lang="ru-RU" sz="4000" b="1" dirty="0" smtClean="0">
                <a:solidFill>
                  <a:srgbClr val="0000CC"/>
                </a:solidFill>
              </a:rPr>
              <a:t>Я порядок навожу. </a:t>
            </a:r>
          </a:p>
          <a:p>
            <a:pPr algn="ctr"/>
            <a:r>
              <a:rPr lang="ru-RU" sz="4000" b="1" dirty="0" smtClean="0">
                <a:solidFill>
                  <a:srgbClr val="0000CC"/>
                </a:solidFill>
              </a:rPr>
              <a:t>Замигаю синим глазом</a:t>
            </a:r>
            <a:br>
              <a:rPr lang="ru-RU" sz="4000" b="1" dirty="0" smtClean="0">
                <a:solidFill>
                  <a:srgbClr val="0000CC"/>
                </a:solidFill>
              </a:rPr>
            </a:br>
            <a:r>
              <a:rPr lang="ru-RU" sz="4000" b="1" dirty="0" smtClean="0">
                <a:solidFill>
                  <a:srgbClr val="0000CC"/>
                </a:solidFill>
              </a:rPr>
              <a:t>И в погоню еду сразу.</a:t>
            </a:r>
            <a:endParaRPr lang="ru-RU" sz="4000" dirty="0" smtClean="0">
              <a:solidFill>
                <a:srgbClr val="0000CC"/>
              </a:solidFill>
            </a:endParaRPr>
          </a:p>
          <a:p>
            <a:endParaRPr lang="ru-RU" sz="4000" b="1" dirty="0" smtClean="0">
              <a:solidFill>
                <a:srgbClr val="0000CC"/>
              </a:solidFill>
            </a:endParaRPr>
          </a:p>
        </p:txBody>
      </p:sp>
      <p:sp>
        <p:nvSpPr>
          <p:cNvPr id="5" name="Блок-схема: задержка 4"/>
          <p:cNvSpPr/>
          <p:nvPr/>
        </p:nvSpPr>
        <p:spPr>
          <a:xfrm flipH="1">
            <a:off x="8172400" y="5589240"/>
            <a:ext cx="971600" cy="863949"/>
          </a:xfrm>
          <a:prstGeom prst="flowChartDelay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http://forum.materinstvo.ru/uploads/1213819160/post-47307-121389287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48680"/>
            <a:ext cx="5573241" cy="5851172"/>
          </a:xfrm>
          <a:prstGeom prst="rect">
            <a:avLst/>
          </a:prstGeom>
          <a:noFill/>
        </p:spPr>
      </p:pic>
      <p:pic>
        <p:nvPicPr>
          <p:cNvPr id="6" name="Picture 2" descr="http://www.rvcny.us/aux_barligh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980728"/>
            <a:ext cx="2419350" cy="1800200"/>
          </a:xfrm>
          <a:prstGeom prst="rect">
            <a:avLst/>
          </a:prstGeom>
          <a:noFill/>
        </p:spPr>
      </p:pic>
      <p:pic>
        <p:nvPicPr>
          <p:cNvPr id="7" name="Неизвестен – полицейская сирена (www.petamusic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600" y="571480"/>
            <a:ext cx="7172332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У полоски перехода на обочине дороги,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 Зверь трёхглазый одноногий.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 Не известной нам погоды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 Разноцветными глазами –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разговаривает с нами!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Calibri" pitchFamily="34" charset="0"/>
                <a:cs typeface="Times New Roman" pitchFamily="18" charset="0"/>
              </a:rPr>
              <a:t>Красный глаз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– глядит на нас,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  -Стоп! Гласит его приказ.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Жёлтый глаз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– глядит на нас,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  -Осторожно!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Calibri" pitchFamily="34" charset="0"/>
                <a:cs typeface="Times New Roman" pitchFamily="18" charset="0"/>
              </a:rPr>
              <a:t>                 А зелёный глаз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– для нас,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 - Можно!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   Так ведёт свой разговор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олчаливый …..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задержка 3"/>
          <p:cNvSpPr/>
          <p:nvPr/>
        </p:nvSpPr>
        <p:spPr>
          <a:xfrm flipH="1">
            <a:off x="8244408" y="5661249"/>
            <a:ext cx="899592" cy="791940"/>
          </a:xfrm>
          <a:prstGeom prst="flowChartDelay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9" descr="4 Февраля 2014 - Мезиновский д/с 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4664"/>
            <a:ext cx="619268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236</Words>
  <Application>Microsoft Office PowerPoint</Application>
  <PresentationFormat>Экран (4:3)</PresentationFormat>
  <Paragraphs>79</Paragraphs>
  <Slides>33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Алёнушка</dc:creator>
  <cp:lastModifiedBy>STAR</cp:lastModifiedBy>
  <cp:revision>83</cp:revision>
  <dcterms:created xsi:type="dcterms:W3CDTF">2016-01-16T18:34:39Z</dcterms:created>
  <dcterms:modified xsi:type="dcterms:W3CDTF">2016-09-23T12:33:57Z</dcterms:modified>
</cp:coreProperties>
</file>