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43" r:id="rId2"/>
    <p:sldId id="355" r:id="rId3"/>
    <p:sldId id="356" r:id="rId4"/>
    <p:sldId id="357" r:id="rId5"/>
    <p:sldId id="366" r:id="rId6"/>
    <p:sldId id="392" r:id="rId7"/>
    <p:sldId id="390" r:id="rId8"/>
    <p:sldId id="363" r:id="rId9"/>
    <p:sldId id="364" r:id="rId10"/>
    <p:sldId id="367" r:id="rId11"/>
    <p:sldId id="368" r:id="rId12"/>
    <p:sldId id="369" r:id="rId13"/>
    <p:sldId id="370" r:id="rId14"/>
    <p:sldId id="371" r:id="rId15"/>
    <p:sldId id="372" r:id="rId16"/>
    <p:sldId id="373" r:id="rId17"/>
    <p:sldId id="374" r:id="rId18"/>
    <p:sldId id="375" r:id="rId19"/>
    <p:sldId id="376" r:id="rId20"/>
    <p:sldId id="377" r:id="rId21"/>
    <p:sldId id="378" r:id="rId22"/>
    <p:sldId id="379" r:id="rId23"/>
    <p:sldId id="380" r:id="rId24"/>
    <p:sldId id="381" r:id="rId25"/>
    <p:sldId id="382" r:id="rId26"/>
    <p:sldId id="383" r:id="rId27"/>
    <p:sldId id="384" r:id="rId28"/>
    <p:sldId id="361" r:id="rId29"/>
    <p:sldId id="360" r:id="rId30"/>
    <p:sldId id="359" r:id="rId31"/>
    <p:sldId id="389" r:id="rId32"/>
    <p:sldId id="388" r:id="rId33"/>
    <p:sldId id="394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  <a:srgbClr val="0000CC"/>
    <a:srgbClr val="003300"/>
    <a:srgbClr val="00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7" d="100"/>
          <a:sy n="57" d="100"/>
        </p:scale>
        <p:origin x="-96" y="-6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62F87-D2EB-4798-AED9-1BCCF8AD55AD}" type="datetimeFigureOut">
              <a:rPr lang="ru-RU" smtClean="0"/>
              <a:pPr/>
              <a:t>23.09.2016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0CF71-8E12-44B2-81AB-34FCEC48014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62F87-D2EB-4798-AED9-1BCCF8AD55AD}" type="datetimeFigureOut">
              <a:rPr lang="ru-RU" smtClean="0"/>
              <a:pPr/>
              <a:t>23.09.2016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0CF71-8E12-44B2-81AB-34FCEC48014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62F87-D2EB-4798-AED9-1BCCF8AD55AD}" type="datetimeFigureOut">
              <a:rPr lang="ru-RU" smtClean="0"/>
              <a:pPr/>
              <a:t>23.09.2016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0CF71-8E12-44B2-81AB-34FCEC48014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62F87-D2EB-4798-AED9-1BCCF8AD55AD}" type="datetimeFigureOut">
              <a:rPr lang="ru-RU" smtClean="0"/>
              <a:pPr/>
              <a:t>23.09.2016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0CF71-8E12-44B2-81AB-34FCEC48014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62F87-D2EB-4798-AED9-1BCCF8AD55AD}" type="datetimeFigureOut">
              <a:rPr lang="ru-RU" smtClean="0"/>
              <a:pPr/>
              <a:t>23.09.2016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0CF71-8E12-44B2-81AB-34FCEC48014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62F87-D2EB-4798-AED9-1BCCF8AD55AD}" type="datetimeFigureOut">
              <a:rPr lang="ru-RU" smtClean="0"/>
              <a:pPr/>
              <a:t>23.09.2016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0CF71-8E12-44B2-81AB-34FCEC48014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62F87-D2EB-4798-AED9-1BCCF8AD55AD}" type="datetimeFigureOut">
              <a:rPr lang="ru-RU" smtClean="0"/>
              <a:pPr/>
              <a:t>23.09.2016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0CF71-8E12-44B2-81AB-34FCEC48014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62F87-D2EB-4798-AED9-1BCCF8AD55AD}" type="datetimeFigureOut">
              <a:rPr lang="ru-RU" smtClean="0"/>
              <a:pPr/>
              <a:t>23.09.2016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0CF71-8E12-44B2-81AB-34FCEC48014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62F87-D2EB-4798-AED9-1BCCF8AD55AD}" type="datetimeFigureOut">
              <a:rPr lang="ru-RU" smtClean="0"/>
              <a:pPr/>
              <a:t>23.09.2016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0CF71-8E12-44B2-81AB-34FCEC48014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62F87-D2EB-4798-AED9-1BCCF8AD55AD}" type="datetimeFigureOut">
              <a:rPr lang="ru-RU" smtClean="0"/>
              <a:pPr/>
              <a:t>23.09.2016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0CF71-8E12-44B2-81AB-34FCEC48014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62F87-D2EB-4798-AED9-1BCCF8AD55AD}" type="datetimeFigureOut">
              <a:rPr lang="ru-RU" smtClean="0"/>
              <a:pPr/>
              <a:t>23.09.2016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0CF71-8E12-44B2-81AB-34FCEC48014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362F87-D2EB-4798-AED9-1BCCF8AD55AD}" type="datetimeFigureOut">
              <a:rPr lang="ru-RU" smtClean="0"/>
              <a:pPr/>
              <a:t>23.09.2016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C0CF71-8E12-44B2-81AB-34FCEC48014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gif"/><Relationship Id="rId3" Type="http://schemas.openxmlformats.org/officeDocument/2006/relationships/image" Target="../media/image24.jpeg"/><Relationship Id="rId7" Type="http://schemas.openxmlformats.org/officeDocument/2006/relationships/image" Target="../media/image28.gif"/><Relationship Id="rId12" Type="http://schemas.openxmlformats.org/officeDocument/2006/relationships/image" Target="../media/image33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11" Type="http://schemas.openxmlformats.org/officeDocument/2006/relationships/image" Target="../media/image32.jpeg"/><Relationship Id="rId5" Type="http://schemas.openxmlformats.org/officeDocument/2006/relationships/image" Target="../media/image26.gif"/><Relationship Id="rId10" Type="http://schemas.openxmlformats.org/officeDocument/2006/relationships/image" Target="../media/image31.gif"/><Relationship Id="rId4" Type="http://schemas.openxmlformats.org/officeDocument/2006/relationships/image" Target="../media/image25.gif"/><Relationship Id="rId9" Type="http://schemas.openxmlformats.org/officeDocument/2006/relationships/image" Target="../media/image3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G:\&#1057;&#1077;&#1084;&#1080;&#1085;&#1072;&#1088;-&#1087;&#1088;&#1072;&#1082;&#1090;&#1080;&#1082;&#1091;&#1084;%20&#1052;&#1044;&#1054;&#1059;%20&#8470;%201\&#1056;&#1072;&#1079;&#1074;&#1083;&#1077;&#1095;&#1077;&#1085;&#1080;&#1077;%20&#1087;&#1086;%20&#1055;&#1044;&#1044;\&#1053;&#1077;&#1080;&#1079;&#1074;&#1077;&#1089;&#1090;&#1077;&#1085;%20&#8211;%20&#1087;&#1086;&#1083;&#1080;&#1094;&#1077;&#1081;&#1089;&#1082;&#1072;&#1103;%20&#1089;&#1080;&#1088;&#1077;&#1085;&#1072;%20(www.petamusic.ru).mp3" TargetMode="External"/><Relationship Id="rId6" Type="http://schemas.openxmlformats.org/officeDocument/2006/relationships/image" Target="../media/image8.png"/><Relationship Id="rId5" Type="http://schemas.openxmlformats.org/officeDocument/2006/relationships/image" Target="../media/image7.gif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J:\СЕМИНАР ПДД НАШ\Новая папка (2)\hello_html_m3f681ad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2" descr="Рисунок1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4071934" y="642918"/>
            <a:ext cx="4198620" cy="56643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214414" y="857232"/>
            <a:ext cx="571504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just" eaLnBrk="0" hangingPunct="0"/>
            <a:r>
              <a:rPr lang="ru-RU" sz="4000" b="1" dirty="0">
                <a:solidFill>
                  <a:srgbClr val="FF0000"/>
                </a:solidFill>
                <a:ea typeface="Times New Roman" pitchFamily="18" charset="0"/>
                <a:cs typeface="Arial" charset="0"/>
              </a:rPr>
              <a:t>Станция </a:t>
            </a:r>
            <a:r>
              <a:rPr lang="ru-RU" sz="4000" b="1" dirty="0" smtClean="0">
                <a:solidFill>
                  <a:srgbClr val="FF0000"/>
                </a:solidFill>
                <a:ea typeface="Times New Roman" pitchFamily="18" charset="0"/>
                <a:cs typeface="Arial" charset="0"/>
              </a:rPr>
              <a:t>«</a:t>
            </a:r>
            <a:r>
              <a:rPr lang="ru-RU" sz="4000" b="1" dirty="0">
                <a:solidFill>
                  <a:srgbClr val="FF0000"/>
                </a:solidFill>
                <a:ea typeface="Times New Roman" pitchFamily="18" charset="0"/>
                <a:cs typeface="Arial" charset="0"/>
              </a:rPr>
              <a:t>Безопасная»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5852" y="2357430"/>
            <a:ext cx="2569998" cy="31085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0000CC"/>
                </a:solidFill>
              </a:rPr>
              <a:t>Интерактивная </a:t>
            </a:r>
          </a:p>
          <a:p>
            <a:pPr algn="ctr"/>
            <a:r>
              <a:rPr lang="ru-RU" sz="2800" dirty="0" smtClean="0">
                <a:solidFill>
                  <a:srgbClr val="0000CC"/>
                </a:solidFill>
              </a:rPr>
              <a:t>игра </a:t>
            </a:r>
          </a:p>
          <a:p>
            <a:pPr algn="ctr"/>
            <a:r>
              <a:rPr lang="ru-RU" sz="2800" dirty="0" smtClean="0">
                <a:solidFill>
                  <a:srgbClr val="0000CC"/>
                </a:solidFill>
              </a:rPr>
              <a:t>для </a:t>
            </a:r>
          </a:p>
          <a:p>
            <a:pPr algn="ctr"/>
            <a:r>
              <a:rPr lang="ru-RU" sz="2800" dirty="0" smtClean="0">
                <a:solidFill>
                  <a:srgbClr val="0000CC"/>
                </a:solidFill>
              </a:rPr>
              <a:t>дошкольников </a:t>
            </a:r>
          </a:p>
          <a:p>
            <a:pPr algn="ctr"/>
            <a:r>
              <a:rPr lang="ru-RU" sz="2800" dirty="0" smtClean="0">
                <a:solidFill>
                  <a:srgbClr val="0000CC"/>
                </a:solidFill>
              </a:rPr>
              <a:t>по </a:t>
            </a:r>
          </a:p>
          <a:p>
            <a:pPr algn="ctr"/>
            <a:r>
              <a:rPr lang="ru-RU" sz="2800" dirty="0" smtClean="0">
                <a:solidFill>
                  <a:srgbClr val="0000CC"/>
                </a:solidFill>
              </a:rPr>
              <a:t>дорожной </a:t>
            </a:r>
          </a:p>
          <a:p>
            <a:pPr algn="ctr"/>
            <a:r>
              <a:rPr lang="ru-RU" sz="2800" dirty="0" smtClean="0">
                <a:solidFill>
                  <a:srgbClr val="0000CC"/>
                </a:solidFill>
              </a:rPr>
              <a:t>безопасности.</a:t>
            </a:r>
            <a:endParaRPr lang="ru-RU" sz="2800" dirty="0">
              <a:solidFill>
                <a:srgbClr val="0000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J:\СЕМИНАР ПДД НАШ\Новая папка (2)\hello_html_m3f681ad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971600" y="476672"/>
            <a:ext cx="7200800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rgbClr val="006600"/>
                </a:solidFill>
                <a:ea typeface="Calibri" pitchFamily="34" charset="0"/>
                <a:cs typeface="Arial" pitchFamily="34" charset="0"/>
              </a:rPr>
              <a:t> На ней разметка есть,</a:t>
            </a:r>
            <a:br>
              <a:rPr lang="ru-RU" sz="4000" b="1" dirty="0" smtClean="0">
                <a:solidFill>
                  <a:srgbClr val="006600"/>
                </a:solidFill>
                <a:ea typeface="Calibri" pitchFamily="34" charset="0"/>
                <a:cs typeface="Arial" pitchFamily="34" charset="0"/>
              </a:rPr>
            </a:br>
            <a:r>
              <a:rPr lang="ru-RU" sz="4000" b="1" dirty="0" smtClean="0">
                <a:solidFill>
                  <a:srgbClr val="006600"/>
                </a:solidFill>
                <a:ea typeface="Calibri" pitchFamily="34" charset="0"/>
                <a:cs typeface="Arial" pitchFamily="34" charset="0"/>
              </a:rPr>
              <a:t>А знаков вдоль неё - не счесть. </a:t>
            </a:r>
            <a:endParaRPr lang="ru-RU" sz="4000" b="1" dirty="0" smtClean="0">
              <a:solidFill>
                <a:srgbClr val="006600"/>
              </a:solidFill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000" b="1" dirty="0" smtClean="0">
                <a:solidFill>
                  <a:srgbClr val="006600"/>
                </a:solidFill>
                <a:ea typeface="Calibri" pitchFamily="34" charset="0"/>
                <a:cs typeface="Arial" pitchFamily="34" charset="0"/>
              </a:rPr>
              <a:t>По ней машины едут разные -  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000" b="1" dirty="0" smtClean="0">
                <a:solidFill>
                  <a:srgbClr val="006600"/>
                </a:solidFill>
                <a:ea typeface="Calibri" pitchFamily="34" charset="0"/>
                <a:cs typeface="Arial" pitchFamily="34" charset="0"/>
              </a:rPr>
              <a:t>Грузовые, легковые, Маленькие и большие!</a:t>
            </a:r>
            <a:br>
              <a:rPr lang="ru-RU" sz="4000" b="1" dirty="0" smtClean="0">
                <a:solidFill>
                  <a:srgbClr val="006600"/>
                </a:solidFill>
                <a:ea typeface="Calibri" pitchFamily="34" charset="0"/>
                <a:cs typeface="Arial" pitchFamily="34" charset="0"/>
              </a:rPr>
            </a:br>
            <a:r>
              <a:rPr lang="ru-RU" sz="4000" b="1" dirty="0" smtClean="0">
                <a:solidFill>
                  <a:srgbClr val="006600"/>
                </a:solidFill>
                <a:ea typeface="Calibri" pitchFamily="34" charset="0"/>
                <a:cs typeface="Arial" pitchFamily="34" charset="0"/>
              </a:rPr>
              <a:t>Не может быть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000" b="1" dirty="0" smtClean="0">
                <a:solidFill>
                  <a:srgbClr val="006600"/>
                </a:solidFill>
                <a:ea typeface="Calibri" pitchFamily="34" charset="0"/>
                <a:cs typeface="Arial" pitchFamily="34" charset="0"/>
              </a:rPr>
              <a:t>Тут вариантов много, </a:t>
            </a:r>
            <a:br>
              <a:rPr lang="ru-RU" sz="4000" b="1" dirty="0" smtClean="0">
                <a:solidFill>
                  <a:srgbClr val="006600"/>
                </a:solidFill>
                <a:ea typeface="Calibri" pitchFamily="34" charset="0"/>
                <a:cs typeface="Arial" pitchFamily="34" charset="0"/>
              </a:rPr>
            </a:br>
            <a:r>
              <a:rPr lang="ru-RU" sz="4000" b="1" dirty="0" smtClean="0">
                <a:solidFill>
                  <a:srgbClr val="006600"/>
                </a:solidFill>
                <a:ea typeface="Calibri" pitchFamily="34" charset="0"/>
                <a:cs typeface="Arial" pitchFamily="34" charset="0"/>
              </a:rPr>
              <a:t>Ответ один - это … </a:t>
            </a:r>
          </a:p>
        </p:txBody>
      </p:sp>
      <p:sp>
        <p:nvSpPr>
          <p:cNvPr id="4" name="Блок-схема: задержка 3"/>
          <p:cNvSpPr/>
          <p:nvPr/>
        </p:nvSpPr>
        <p:spPr>
          <a:xfrm flipH="1">
            <a:off x="8244408" y="5661249"/>
            <a:ext cx="899592" cy="791940"/>
          </a:xfrm>
          <a:prstGeom prst="flowChartDelay">
            <a:avLst/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J:\СЕМИНАР ПДД НАШ\Новая папка (2)\hello_html_m3f681ad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4" descr="http://i.ytimg.com/vi/w4jwS1pBfao/maxresdefault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043608" y="692696"/>
            <a:ext cx="7128792" cy="547991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J:\СЕМИНАР ПДД НАШ\Новая папка (2)\hello_html_m3f681ad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043608" y="1340768"/>
            <a:ext cx="72008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На обочинах стоят, </a:t>
            </a:r>
          </a:p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Молча с нами говорят.</a:t>
            </a:r>
          </a:p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Всем готовы помогать.</a:t>
            </a:r>
          </a:p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Главное – их понимать. </a:t>
            </a:r>
          </a:p>
          <a:p>
            <a:endParaRPr lang="ru-RU" sz="4000" b="1" dirty="0" smtClean="0">
              <a:solidFill>
                <a:srgbClr val="C00000"/>
              </a:solidFill>
            </a:endParaRPr>
          </a:p>
        </p:txBody>
      </p:sp>
      <p:sp>
        <p:nvSpPr>
          <p:cNvPr id="4" name="Блок-схема: задержка 3"/>
          <p:cNvSpPr/>
          <p:nvPr/>
        </p:nvSpPr>
        <p:spPr>
          <a:xfrm flipH="1">
            <a:off x="8172400" y="5589240"/>
            <a:ext cx="971600" cy="863949"/>
          </a:xfrm>
          <a:prstGeom prst="flowChartDelay">
            <a:avLst/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J:\СЕМИНАР ПДД НАШ\Новая папка (2)\hello_html_m3f681ad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Рисунок 6" descr="http://www.toys.lv/media/catalog/product/1/3/13258.jpg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115616" y="692696"/>
            <a:ext cx="6984776" cy="5400600"/>
          </a:xfrm>
          <a:prstGeom prst="rect">
            <a:avLst/>
          </a:prstGeom>
          <a:noFill/>
        </p:spPr>
      </p:pic>
      <p:pic>
        <p:nvPicPr>
          <p:cNvPr id="5" name="Рисунок 4" descr="http://www.blogellas.com/files/2014/04/Depositphotos_2149432_original.jpg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779912" y="3501008"/>
            <a:ext cx="1728192" cy="18897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J:\СЕМИНАР ПДД НАШ\Новая папка (2)\hello_html_m3f681ad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971600" y="1484784"/>
            <a:ext cx="72008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Пьёт бензин, как молоко,</a:t>
            </a:r>
            <a:br>
              <a:rPr lang="ru-RU" sz="4000" b="1" dirty="0" smtClean="0">
                <a:solidFill>
                  <a:srgbClr val="C00000"/>
                </a:solidFill>
              </a:rPr>
            </a:br>
            <a:r>
              <a:rPr lang="ru-RU" sz="4000" b="1" dirty="0" smtClean="0">
                <a:solidFill>
                  <a:srgbClr val="C00000"/>
                </a:solidFill>
              </a:rPr>
              <a:t> Может ездить далеко,</a:t>
            </a:r>
            <a:br>
              <a:rPr lang="ru-RU" sz="4000" b="1" dirty="0" smtClean="0">
                <a:solidFill>
                  <a:srgbClr val="C00000"/>
                </a:solidFill>
              </a:rPr>
            </a:br>
            <a:r>
              <a:rPr lang="ru-RU" sz="4000" b="1" dirty="0" smtClean="0">
                <a:solidFill>
                  <a:srgbClr val="C00000"/>
                </a:solidFill>
              </a:rPr>
              <a:t> Возит грузы и людей, </a:t>
            </a:r>
            <a:br>
              <a:rPr lang="ru-RU" sz="4000" b="1" dirty="0" smtClean="0">
                <a:solidFill>
                  <a:srgbClr val="C00000"/>
                </a:solidFill>
              </a:rPr>
            </a:br>
            <a:r>
              <a:rPr lang="ru-RU" sz="4000" b="1" dirty="0" smtClean="0">
                <a:solidFill>
                  <a:srgbClr val="C00000"/>
                </a:solidFill>
              </a:rPr>
              <a:t> Прокатиться можно в ней. </a:t>
            </a:r>
          </a:p>
          <a:p>
            <a:pPr algn="r"/>
            <a:r>
              <a:rPr lang="ru-RU" sz="4000" b="1" dirty="0" smtClean="0">
                <a:solidFill>
                  <a:srgbClr val="C00000"/>
                </a:solidFill>
              </a:rPr>
              <a:t/>
            </a:r>
            <a:br>
              <a:rPr lang="ru-RU" sz="4000" b="1" dirty="0" smtClean="0">
                <a:solidFill>
                  <a:srgbClr val="C00000"/>
                </a:solidFill>
              </a:rPr>
            </a:b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4" name="Блок-схема: задержка 3"/>
          <p:cNvSpPr/>
          <p:nvPr/>
        </p:nvSpPr>
        <p:spPr>
          <a:xfrm flipH="1">
            <a:off x="8172400" y="5589240"/>
            <a:ext cx="971600" cy="863949"/>
          </a:xfrm>
          <a:prstGeom prst="flowChartDelay">
            <a:avLst/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J:\СЕМИНАР ПДД НАШ\Новая папка (2)\hello_html_m3f681ad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Рисунок 5" descr="http://picstons.ru/img/picture/Nov/07/bd77f52e2c3a01bd2bfda0b1ad2f62d8/1.jpg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971600" y="1052736"/>
            <a:ext cx="3752989" cy="2297410"/>
          </a:xfrm>
          <a:prstGeom prst="rect">
            <a:avLst/>
          </a:prstGeom>
          <a:noFill/>
        </p:spPr>
      </p:pic>
      <p:sp>
        <p:nvSpPr>
          <p:cNvPr id="146436" name="AutoShape 4" descr="http://clipartmania.ru/uploads/gallery/main/6/car_63.pn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Рисунок 8" descr="http://img-fotki.yandex.ru/get/4124/47407354.b6c/0_119488_617ffb6c_orig.png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707904" y="2492896"/>
            <a:ext cx="3628096" cy="306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J:\СЕМИНАР ПДД НАШ\Новая папка (2)\hello_html_m3f681ad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043608" y="1700808"/>
            <a:ext cx="72008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За рулем я сижу, </a:t>
            </a:r>
          </a:p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На дорогу гляжу. </a:t>
            </a:r>
          </a:p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Догадались! Подскажите,</a:t>
            </a:r>
          </a:p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Как меня называют …</a:t>
            </a:r>
          </a:p>
        </p:txBody>
      </p:sp>
      <p:sp>
        <p:nvSpPr>
          <p:cNvPr id="4" name="Блок-схема: задержка 3"/>
          <p:cNvSpPr/>
          <p:nvPr/>
        </p:nvSpPr>
        <p:spPr>
          <a:xfrm flipH="1">
            <a:off x="8172400" y="5589240"/>
            <a:ext cx="971600" cy="863949"/>
          </a:xfrm>
          <a:prstGeom prst="flowChartDelay">
            <a:avLst/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J:\СЕМИНАР ПДД НАШ\Новая папка (2)\hello_html_m3f681ad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9873" name="Picture 1" descr="C:\Users\Алёнушка\Saved Games\Desktop\50165875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764704"/>
            <a:ext cx="5207843" cy="52340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J:\СЕМИНАР ПДД НАШ\Новая папка (2)\hello_html_m3f681ad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043608" y="1700808"/>
            <a:ext cx="72008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6600"/>
                </a:solidFill>
                <a:ea typeface="Calibri" pitchFamily="34" charset="0"/>
                <a:cs typeface="Times New Roman" pitchFamily="18" charset="0"/>
              </a:rPr>
              <a:t>Если ты не на машине, </a:t>
            </a:r>
            <a:br>
              <a:rPr lang="ru-RU" sz="4000" b="1" dirty="0" smtClean="0">
                <a:solidFill>
                  <a:srgbClr val="006600"/>
                </a:solidFill>
                <a:ea typeface="Calibri" pitchFamily="34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rgbClr val="006600"/>
                </a:solidFill>
                <a:ea typeface="Calibri" pitchFamily="34" charset="0"/>
                <a:cs typeface="Times New Roman" pitchFamily="18" charset="0"/>
              </a:rPr>
              <a:t>А идёшь пешком вперёд, </a:t>
            </a:r>
            <a:br>
              <a:rPr lang="ru-RU" sz="4000" b="1" dirty="0" smtClean="0">
                <a:solidFill>
                  <a:srgbClr val="006600"/>
                </a:solidFill>
                <a:ea typeface="Calibri" pitchFamily="34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rgbClr val="006600"/>
                </a:solidFill>
                <a:ea typeface="Calibri" pitchFamily="34" charset="0"/>
                <a:cs typeface="Times New Roman" pitchFamily="18" charset="0"/>
              </a:rPr>
              <a:t>Значит, помни, что отныне </a:t>
            </a:r>
            <a:br>
              <a:rPr lang="ru-RU" sz="4000" b="1" dirty="0" smtClean="0">
                <a:solidFill>
                  <a:srgbClr val="006600"/>
                </a:solidFill>
                <a:ea typeface="Calibri" pitchFamily="34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rgbClr val="006600"/>
                </a:solidFill>
                <a:ea typeface="Calibri" pitchFamily="34" charset="0"/>
                <a:cs typeface="Times New Roman" pitchFamily="18" charset="0"/>
              </a:rPr>
              <a:t>Ты - не водитель, а … </a:t>
            </a:r>
          </a:p>
          <a:p>
            <a:pPr algn="ctr"/>
            <a:endParaRPr lang="ru-RU" sz="4000" b="1" dirty="0" smtClean="0">
              <a:solidFill>
                <a:srgbClr val="006600"/>
              </a:solidFill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" name="Блок-схема: задержка 4"/>
          <p:cNvSpPr/>
          <p:nvPr/>
        </p:nvSpPr>
        <p:spPr>
          <a:xfrm flipH="1">
            <a:off x="8172400" y="5589240"/>
            <a:ext cx="971600" cy="863949"/>
          </a:xfrm>
          <a:prstGeom prst="flowChartDelay">
            <a:avLst/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J:\СЕМИНАР ПДД НАШ\Новая папка (2)\hello_html_m3f681ad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2" descr="D:\Users\Соня\Desktop\p18_0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764704"/>
            <a:ext cx="7066668" cy="5400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J:\СЕМИНАР ПДД НАШ\Новая папка (2)\hello_html_m3f681ad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8129" name="Rectangle 1"/>
          <p:cNvSpPr>
            <a:spLocks noChangeArrowheads="1"/>
          </p:cNvSpPr>
          <p:nvPr/>
        </p:nvSpPr>
        <p:spPr bwMode="auto">
          <a:xfrm>
            <a:off x="1142976" y="785794"/>
            <a:ext cx="7072362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Мы с вами живем в красивом городе, с широкими улицами,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 которым движется много грузовых и легковых машин, ходит много людей.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никто никому не мешает!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Это потому, что есть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строгие правила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для водителей и пешеходов.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A5002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J:\СЕМИНАР ПДД НАШ\Новая папка (2)\hello_html_m3f681ad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043608" y="836712"/>
            <a:ext cx="712879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6600"/>
                </a:solidFill>
              </a:rPr>
              <a:t>Командуя жезлом, </a:t>
            </a:r>
          </a:p>
          <a:p>
            <a:pPr algn="ctr"/>
            <a:r>
              <a:rPr lang="ru-RU" sz="4000" b="1" dirty="0" smtClean="0">
                <a:solidFill>
                  <a:srgbClr val="006600"/>
                </a:solidFill>
              </a:rPr>
              <a:t>Он всех направляет,</a:t>
            </a:r>
            <a:br>
              <a:rPr lang="ru-RU" sz="4000" b="1" dirty="0" smtClean="0">
                <a:solidFill>
                  <a:srgbClr val="006600"/>
                </a:solidFill>
              </a:rPr>
            </a:br>
            <a:r>
              <a:rPr lang="ru-RU" sz="4000" b="1" dirty="0" smtClean="0">
                <a:solidFill>
                  <a:srgbClr val="006600"/>
                </a:solidFill>
              </a:rPr>
              <a:t>И всем перекрёстком – </a:t>
            </a:r>
          </a:p>
          <a:p>
            <a:pPr algn="ctr"/>
            <a:r>
              <a:rPr lang="ru-RU" sz="4000" b="1" dirty="0" smtClean="0">
                <a:solidFill>
                  <a:srgbClr val="006600"/>
                </a:solidFill>
              </a:rPr>
              <a:t>Один управляет.</a:t>
            </a:r>
            <a:br>
              <a:rPr lang="ru-RU" sz="4000" b="1" dirty="0" smtClean="0">
                <a:solidFill>
                  <a:srgbClr val="006600"/>
                </a:solidFill>
              </a:rPr>
            </a:br>
            <a:r>
              <a:rPr lang="ru-RU" sz="4000" b="1" dirty="0" smtClean="0">
                <a:solidFill>
                  <a:srgbClr val="006600"/>
                </a:solidFill>
              </a:rPr>
              <a:t>Он словно волшебник, </a:t>
            </a:r>
          </a:p>
          <a:p>
            <a:pPr algn="ctr"/>
            <a:r>
              <a:rPr lang="ru-RU" sz="4000" b="1" dirty="0" smtClean="0">
                <a:solidFill>
                  <a:srgbClr val="006600"/>
                </a:solidFill>
              </a:rPr>
              <a:t>Машин дрессировщик,</a:t>
            </a:r>
            <a:br>
              <a:rPr lang="ru-RU" sz="4000" b="1" dirty="0" smtClean="0">
                <a:solidFill>
                  <a:srgbClr val="006600"/>
                </a:solidFill>
              </a:rPr>
            </a:br>
            <a:r>
              <a:rPr lang="ru-RU" sz="4000" b="1" dirty="0" smtClean="0">
                <a:solidFill>
                  <a:srgbClr val="006600"/>
                </a:solidFill>
              </a:rPr>
              <a:t>А имя ему - ... </a:t>
            </a:r>
            <a:br>
              <a:rPr lang="ru-RU" sz="4000" b="1" dirty="0" smtClean="0">
                <a:solidFill>
                  <a:srgbClr val="006600"/>
                </a:solidFill>
              </a:rPr>
            </a:br>
            <a:endParaRPr lang="ru-RU" sz="4000" b="1" dirty="0" smtClean="0">
              <a:solidFill>
                <a:srgbClr val="006600"/>
              </a:solidFill>
            </a:endParaRPr>
          </a:p>
        </p:txBody>
      </p:sp>
      <p:sp>
        <p:nvSpPr>
          <p:cNvPr id="4" name="Блок-схема: задержка 3"/>
          <p:cNvSpPr/>
          <p:nvPr/>
        </p:nvSpPr>
        <p:spPr>
          <a:xfrm flipH="1">
            <a:off x="8172400" y="5589240"/>
            <a:ext cx="971600" cy="863949"/>
          </a:xfrm>
          <a:prstGeom prst="flowChartDelay">
            <a:avLst/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J:\СЕМИНАР ПДД НАШ\Новая папка (2)\hello_html_m3f681ad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1265" name="Picture 1" descr="C:\Users\Алёнушка\Saved Games\Desktop\393_html_2091a63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7" y="726948"/>
            <a:ext cx="4333080" cy="55103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J:\СЕМИНАР ПДД НАШ\Новая папка (2)\hello_html_m3f681ad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043608" y="2132856"/>
            <a:ext cx="712879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ln>
                  <a:solidFill>
                    <a:schemeClr val="bg1"/>
                  </a:solidFill>
                </a:ln>
              </a:rPr>
              <a:t>Полосатая указка,</a:t>
            </a:r>
            <a:br>
              <a:rPr lang="ru-RU" sz="4400" b="1" dirty="0" smtClean="0">
                <a:ln>
                  <a:solidFill>
                    <a:schemeClr val="bg1"/>
                  </a:solidFill>
                </a:ln>
              </a:rPr>
            </a:br>
            <a:r>
              <a:rPr lang="ru-RU" sz="4400" b="1" dirty="0" smtClean="0">
                <a:ln>
                  <a:solidFill>
                    <a:schemeClr val="bg1"/>
                  </a:solidFill>
                </a:ln>
              </a:rPr>
              <a:t>Словно палочка из сказки. </a:t>
            </a:r>
            <a:br>
              <a:rPr lang="ru-RU" sz="4400" b="1" dirty="0" smtClean="0">
                <a:ln>
                  <a:solidFill>
                    <a:schemeClr val="bg1"/>
                  </a:solidFill>
                </a:ln>
              </a:rPr>
            </a:br>
            <a:endParaRPr lang="ru-RU" sz="4400" b="1" dirty="0" smtClean="0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4" name="Блок-схема: задержка 3"/>
          <p:cNvSpPr/>
          <p:nvPr/>
        </p:nvSpPr>
        <p:spPr>
          <a:xfrm flipH="1">
            <a:off x="8172400" y="5589240"/>
            <a:ext cx="971600" cy="863949"/>
          </a:xfrm>
          <a:prstGeom prst="flowChartDelay">
            <a:avLst/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J:\СЕМИНАР ПДД НАШ\Новая папка (2)\hello_html_m3f681ad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170" name="Picture 2" descr="http://novoston.com/sites/default/files/styles/large/public/_49d5c804861b6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1484784"/>
            <a:ext cx="5987622" cy="36724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J:\СЕМИНАР ПДД НАШ\Новая папка (2)\hello_html_m3f681ad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043608" y="1628800"/>
            <a:ext cx="7128792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ln>
                  <a:solidFill>
                    <a:schemeClr val="bg1"/>
                  </a:solidFill>
                </a:ln>
              </a:rPr>
              <a:t>Какое животное </a:t>
            </a:r>
          </a:p>
          <a:p>
            <a:pPr algn="ctr"/>
            <a:r>
              <a:rPr lang="ru-RU" sz="4400" b="1" dirty="0" smtClean="0">
                <a:ln>
                  <a:solidFill>
                    <a:schemeClr val="bg1"/>
                  </a:solidFill>
                </a:ln>
              </a:rPr>
              <a:t>помогает нам </a:t>
            </a:r>
            <a:br>
              <a:rPr lang="ru-RU" sz="4400" b="1" dirty="0" smtClean="0">
                <a:ln>
                  <a:solidFill>
                    <a:schemeClr val="bg1"/>
                  </a:solidFill>
                </a:ln>
              </a:rPr>
            </a:br>
            <a:r>
              <a:rPr lang="ru-RU" sz="4400" b="1" dirty="0" smtClean="0">
                <a:ln>
                  <a:solidFill>
                    <a:schemeClr val="bg1"/>
                  </a:solidFill>
                </a:ln>
              </a:rPr>
              <a:t>переходить улицу? </a:t>
            </a:r>
            <a:r>
              <a:rPr lang="ru-RU" sz="4000" b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/>
            </a:r>
            <a:br>
              <a:rPr lang="ru-RU" sz="4000" b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</a:br>
            <a:endParaRPr lang="ru-RU" sz="4000" b="1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4" name="Блок-схема: задержка 3"/>
          <p:cNvSpPr/>
          <p:nvPr/>
        </p:nvSpPr>
        <p:spPr>
          <a:xfrm flipH="1">
            <a:off x="8172400" y="5589240"/>
            <a:ext cx="971600" cy="863949"/>
          </a:xfrm>
          <a:prstGeom prst="flowChartDelay">
            <a:avLst/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J:\СЕМИНАР ПДД НАШ\Новая папка (2)\hello_html_m3f681ad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3326" name="Picture 14" descr="http://vasya.baza-referat.ru/stati/poznakomite-s-istoriej-vozniknoveniya-dorojnih-pravil/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764704"/>
            <a:ext cx="6968984" cy="5328592"/>
          </a:xfrm>
          <a:prstGeom prst="rect">
            <a:avLst/>
          </a:prstGeom>
          <a:noFill/>
        </p:spPr>
      </p:pic>
      <p:pic>
        <p:nvPicPr>
          <p:cNvPr id="7170" name="Picture 2" descr="http://kermo.org/wp-content/uploads/2013/03/7c603a9a681b9eea3550f67e99cf2518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115615" y="692696"/>
            <a:ext cx="6949451" cy="53285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J:\СЕМИНАР ПДД НАШ\Новая папка (2)\hello_html_m3f681ad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1043608" y="1504528"/>
            <a:ext cx="7128792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ea typeface="Calibri" pitchFamily="34" charset="0"/>
                <a:cs typeface="Arial" pitchFamily="34" charset="0"/>
              </a:rPr>
              <a:t>Всем знакомые полоски: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ea typeface="Calibri" pitchFamily="34" charset="0"/>
                <a:cs typeface="Arial" pitchFamily="34" charset="0"/>
              </a:rPr>
              <a:t>Знают дети, знает взрослый.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ea typeface="Calibri" pitchFamily="34" charset="0"/>
                <a:cs typeface="Arial" pitchFamily="34" charset="0"/>
              </a:rPr>
              <a:t>На ту сторону ведет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ea typeface="Calibri" pitchFamily="34" charset="0"/>
                <a:cs typeface="Arial" pitchFamily="34" charset="0"/>
              </a:rPr>
              <a:t>Пешеходный</a:t>
            </a:r>
            <a:r>
              <a:rPr kumimoji="0" lang="ru-RU" sz="4000" b="1" i="0" u="none" strike="noStrike" cap="none" normalizeH="0" dirty="0" smtClean="0">
                <a:ln>
                  <a:noFill/>
                </a:ln>
                <a:solidFill>
                  <a:srgbClr val="006600"/>
                </a:solidFill>
                <a:effectLst/>
                <a:ea typeface="Calibri" pitchFamily="34" charset="0"/>
                <a:cs typeface="Arial" pitchFamily="34" charset="0"/>
              </a:rPr>
              <a:t> …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ea typeface="Calibri" pitchFamily="34" charset="0"/>
                <a:cs typeface="Arial" pitchFamily="34" charset="0"/>
              </a:rPr>
              <a:t>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4000" b="1" dirty="0" smtClean="0">
              <a:solidFill>
                <a:srgbClr val="006600"/>
              </a:solidFill>
              <a:ea typeface="Calibri" pitchFamily="34" charset="0"/>
              <a:cs typeface="Arial" pitchFamily="34" charset="0"/>
            </a:endParaRPr>
          </a:p>
        </p:txBody>
      </p:sp>
      <p:sp>
        <p:nvSpPr>
          <p:cNvPr id="4" name="Блок-схема: задержка 3"/>
          <p:cNvSpPr/>
          <p:nvPr/>
        </p:nvSpPr>
        <p:spPr>
          <a:xfrm flipH="1">
            <a:off x="8172400" y="5589240"/>
            <a:ext cx="971600" cy="863949"/>
          </a:xfrm>
          <a:prstGeom prst="flowChartDelay">
            <a:avLst/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J:\СЕМИНАР ПДД НАШ\Новая папка (2)\hello_html_m3f681ad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122" name="Picture 2" descr="http://www.funlib.ru/cimg/2014/101902/5249491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071538" y="642918"/>
            <a:ext cx="7056784" cy="55446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J:\СЕМИНАР ПДД НАШ\Новая папка (2)\hello_html_m3f681ad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31640" y="1268760"/>
            <a:ext cx="6415088" cy="414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J:\СЕМИНАР ПДД НАШ\Новая папка (2)\hello_html_m3f681ad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3249" name="Rectangle 1"/>
          <p:cNvSpPr>
            <a:spLocks noChangeArrowheads="1"/>
          </p:cNvSpPr>
          <p:nvPr/>
        </p:nvSpPr>
        <p:spPr bwMode="auto">
          <a:xfrm>
            <a:off x="971600" y="980728"/>
            <a:ext cx="5286412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ea typeface="Calibri" pitchFamily="34" charset="0"/>
                <a:cs typeface="Times New Roman" pitchFamily="18" charset="0"/>
              </a:rPr>
              <a:t>Наши ребята идут в детский сад,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ea typeface="Calibri" pitchFamily="34" charset="0"/>
                <a:cs typeface="Times New Roman" pitchFamily="18" charset="0"/>
              </a:rPr>
              <a:t>наши ребята очень спешат!</a:t>
            </a:r>
            <a:b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ea typeface="Calibri" pitchFamily="34" charset="0"/>
                <a:cs typeface="Times New Roman" pitchFamily="18" charset="0"/>
              </a:rPr>
            </a:b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ea typeface="Calibri" pitchFamily="34" charset="0"/>
                <a:cs typeface="Times New Roman" pitchFamily="18" charset="0"/>
              </a:rPr>
              <a:t>Хоть у вас терпенья нет,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ea typeface="Calibri" pitchFamily="34" charset="0"/>
                <a:cs typeface="Times New Roman" pitchFamily="18" charset="0"/>
              </a:rPr>
              <a:t>Подождите!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/>
                <a:ea typeface="Calibri" pitchFamily="34" charset="0"/>
                <a:cs typeface="Times New Roman" pitchFamily="18" charset="0"/>
              </a:rPr>
              <a:t>Красный свет.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ea typeface="Calibri" pitchFamily="34" charset="0"/>
                <a:cs typeface="Times New Roman" pitchFamily="18" charset="0"/>
              </a:rPr>
            </a:br>
            <a:r>
              <a:rPr kumimoji="0" lang="ru-RU" sz="2800" b="1" i="0" u="none" strike="noStrike" cap="none" normalizeH="0" baseline="0" dirty="0" smtClean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/>
                <a:ea typeface="Calibri" pitchFamily="34" charset="0"/>
                <a:cs typeface="Times New Roman" pitchFamily="18" charset="0"/>
              </a:rPr>
              <a:t>Жёлтый свет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ea typeface="Calibri" pitchFamily="34" charset="0"/>
                <a:cs typeface="Times New Roman" pitchFamily="18" charset="0"/>
              </a:rPr>
              <a:t>на пути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rgbClr val="0000CC"/>
                </a:solidFill>
                <a:effectLst/>
                <a:ea typeface="Calibri" pitchFamily="34" charset="0"/>
                <a:cs typeface="Times New Roman" pitchFamily="18" charset="0"/>
              </a:rPr>
              <a:t> –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0000CC"/>
                </a:solidFill>
                <a:ea typeface="Calibri" pitchFamily="34" charset="0"/>
                <a:cs typeface="Times New Roman" pitchFamily="18" charset="0"/>
              </a:rPr>
              <a:t>П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ea typeface="Calibri" pitchFamily="34" charset="0"/>
                <a:cs typeface="Times New Roman" pitchFamily="18" charset="0"/>
              </a:rPr>
              <a:t>риготовились идти!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ea typeface="Calibri" pitchFamily="34" charset="0"/>
                <a:cs typeface="Times New Roman" pitchFamily="18" charset="0"/>
              </a:rPr>
              <a:t>Свет зелёный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ea typeface="Calibri" pitchFamily="34" charset="0"/>
                <a:cs typeface="Times New Roman" pitchFamily="18" charset="0"/>
              </a:rPr>
              <a:t>на пути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rgbClr val="0000CC"/>
                </a:solidFill>
                <a:effectLst/>
                <a:ea typeface="Calibri" pitchFamily="34" charset="0"/>
                <a:cs typeface="Times New Roman" pitchFamily="18" charset="0"/>
              </a:rPr>
              <a:t> –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0000CC"/>
                </a:solidFill>
                <a:ea typeface="Calibri" pitchFamily="34" charset="0"/>
                <a:cs typeface="Times New Roman" pitchFamily="18" charset="0"/>
              </a:rPr>
              <a:t>В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ea typeface="Calibri" pitchFamily="34" charset="0"/>
                <a:cs typeface="Times New Roman" pitchFamily="18" charset="0"/>
              </a:rPr>
              <a:t>от, теперь переходи!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cs typeface="Arial" pitchFamily="34" charset="0"/>
            </a:endParaRPr>
          </a:p>
        </p:txBody>
      </p:sp>
      <p:pic>
        <p:nvPicPr>
          <p:cNvPr id="5" name="Picture 14" descr="http://wp1.tmprivod.zmjyz.spectrum.myjino.ru/wp-content/uploads/2015/11/964652d5263211e4a1483085a99aa192_ad0c0f0827a911e4a1173085a99aa192-480x640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012160" y="1556792"/>
            <a:ext cx="2469266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J:\СЕМИНАР ПДД НАШ\Новая папка (2)\hello_html_m3f681ad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571604" y="714356"/>
            <a:ext cx="54617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CC"/>
                </a:solidFill>
              </a:rPr>
              <a:t>Игра </a:t>
            </a:r>
            <a:r>
              <a:rPr lang="ru-RU" sz="3600" b="1" dirty="0" smtClean="0">
                <a:solidFill>
                  <a:srgbClr val="A50021"/>
                </a:solidFill>
              </a:rPr>
              <a:t>«Вопросы и ответы» </a:t>
            </a:r>
            <a:endParaRPr lang="ru-RU" sz="3600" b="1" dirty="0">
              <a:solidFill>
                <a:srgbClr val="A50021"/>
              </a:solidFill>
            </a:endParaRPr>
          </a:p>
        </p:txBody>
      </p:sp>
      <p:pic>
        <p:nvPicPr>
          <p:cNvPr id="5" name="Picture 35" descr="http://berezskolan1.at.ua/novosti/doroga/4cv7m6vr.gif?144338137224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28" y="1500174"/>
            <a:ext cx="6695822" cy="47149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J:\СЕМИНАР ПДД НАШ\Новая папка (2)\hello_html_m3f681ad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9" descr="4 Февраля 2014 - Мезиновский д/с 5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1340768"/>
            <a:ext cx="5097178" cy="5097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857224" y="571480"/>
            <a:ext cx="741530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0000CC"/>
                </a:solidFill>
              </a:rPr>
              <a:t>Игра «Веселый Светофор» </a:t>
            </a:r>
            <a:endParaRPr lang="ru-RU" sz="4800" b="1" dirty="0">
              <a:solidFill>
                <a:srgbClr val="0000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J:\СЕМИНАР ПДД НАШ\Новая папка (2)\hello_html_m3f681ad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10" descr="http://five.su/uploadedFiles/eshopimages/big/33-image7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20994955">
            <a:off x="1380707" y="1591053"/>
            <a:ext cx="2321592" cy="3232817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275856" y="476672"/>
            <a:ext cx="534467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3300"/>
                </a:solidFill>
              </a:rPr>
              <a:t>Игра – эстафета</a:t>
            </a:r>
          </a:p>
          <a:p>
            <a:pPr algn="ctr"/>
            <a:r>
              <a:rPr lang="ru-RU" sz="4000" b="1" dirty="0" smtClean="0">
                <a:solidFill>
                  <a:srgbClr val="003300"/>
                </a:solidFill>
              </a:rPr>
              <a:t> «Дорожные знаки» </a:t>
            </a:r>
            <a:endParaRPr lang="ru-RU" sz="4000" b="1" dirty="0">
              <a:solidFill>
                <a:srgbClr val="003300"/>
              </a:solidFill>
            </a:endParaRPr>
          </a:p>
        </p:txBody>
      </p:sp>
      <p:pic>
        <p:nvPicPr>
          <p:cNvPr id="79874" name="Picture 2" descr="L:\СЕМИНАР ПДД НАШ\Новая папка (2)\Знаки\Разрешающие знаки\Движение в одну сторону. Машина едет вперед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74414" y="2780928"/>
            <a:ext cx="785818" cy="785818"/>
          </a:xfrm>
          <a:prstGeom prst="rect">
            <a:avLst/>
          </a:prstGeom>
          <a:noFill/>
        </p:spPr>
      </p:pic>
      <p:pic>
        <p:nvPicPr>
          <p:cNvPr id="79875" name="Picture 3" descr="L:\СЕМИНАР ПДД НАШ\Новая папка (2)\Знаки\Разрешающие знаки\Остановка автобуса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57818" y="5209658"/>
            <a:ext cx="785818" cy="782639"/>
          </a:xfrm>
          <a:prstGeom prst="rect">
            <a:avLst/>
          </a:prstGeom>
          <a:noFill/>
        </p:spPr>
      </p:pic>
      <p:pic>
        <p:nvPicPr>
          <p:cNvPr id="79876" name="Picture 4" descr="L:\СЕМИНАР ПДД НАШ\Новая папка (2)\Знаки\Разрешающие знаки\Парковка. Здесь машины могут стоять.pn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7072330" y="3643314"/>
            <a:ext cx="809624" cy="809624"/>
          </a:xfrm>
          <a:prstGeom prst="rect">
            <a:avLst/>
          </a:prstGeom>
          <a:noFill/>
        </p:spPr>
      </p:pic>
      <p:pic>
        <p:nvPicPr>
          <p:cNvPr id="79877" name="Picture 5" descr="L:\СЕМИНАР ПДД НАШ\Новая папка (2)\Знаки\Разрешающие знаки\Пешеходный переход.gi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143372" y="1928802"/>
            <a:ext cx="752478" cy="752478"/>
          </a:xfrm>
          <a:prstGeom prst="rect">
            <a:avLst/>
          </a:prstGeom>
          <a:noFill/>
        </p:spPr>
      </p:pic>
      <p:pic>
        <p:nvPicPr>
          <p:cNvPr id="79878" name="Picture 6" descr="L:\СЕМИНАР ПДД НАШ\Новая папка (2)\Знаки\Разрешающие знаки\Подземный переход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28662" y="5072074"/>
            <a:ext cx="833440" cy="833440"/>
          </a:xfrm>
          <a:prstGeom prst="rect">
            <a:avLst/>
          </a:prstGeom>
          <a:noFill/>
        </p:spPr>
      </p:pic>
      <p:pic>
        <p:nvPicPr>
          <p:cNvPr id="79884" name="Picture 12" descr="L:\СЕМИНАР ПДД НАШ\Новая папка (2)\Знаки\Запрещающие знаки\dvizhenie-na-velikah.png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7359156" y="1857364"/>
            <a:ext cx="856173" cy="843489"/>
          </a:xfrm>
          <a:prstGeom prst="rect">
            <a:avLst/>
          </a:prstGeom>
          <a:noFill/>
        </p:spPr>
      </p:pic>
      <p:pic>
        <p:nvPicPr>
          <p:cNvPr id="79885" name="Picture 13" descr="L:\СЕМИНАР ПДД НАШ\Новая папка (2)\Знаки\Запрещающие знаки\Движение пешеходов запрещено. Нельзя ходить людям.gif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427984" y="3717032"/>
            <a:ext cx="862013" cy="862013"/>
          </a:xfrm>
          <a:prstGeom prst="rect">
            <a:avLst/>
          </a:prstGeom>
          <a:noFill/>
        </p:spPr>
      </p:pic>
      <p:pic>
        <p:nvPicPr>
          <p:cNvPr id="79886" name="Picture 14" descr="L:\СЕМИНАР ПДД НАШ\Новая папка (2)\Знаки\Запрещающие знаки\Нельзя ездить.jpg"/>
          <p:cNvPicPr>
            <a:picLocks noChangeAspect="1" noChangeArrowheads="1"/>
          </p:cNvPicPr>
          <p:nvPr/>
        </p:nvPicPr>
        <p:blipFill>
          <a:blip r:embed="rId11" cstate="email"/>
          <a:srcRect/>
          <a:stretch>
            <a:fillRect/>
          </a:stretch>
        </p:blipFill>
        <p:spPr bwMode="auto">
          <a:xfrm>
            <a:off x="6789607" y="5072074"/>
            <a:ext cx="801837" cy="837335"/>
          </a:xfrm>
          <a:prstGeom prst="rect">
            <a:avLst/>
          </a:prstGeom>
          <a:noFill/>
        </p:spPr>
      </p:pic>
      <p:pic>
        <p:nvPicPr>
          <p:cNvPr id="79887" name="Picture 15" descr="L:\СЕМИНАР ПДД НАШ\Новая папка (2)\Знаки\Запрещающие знаки\Обгон запрещен . Нельзя машинам друг друга обгонять.gif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000364" y="5214950"/>
            <a:ext cx="862013" cy="862013"/>
          </a:xfrm>
          <a:prstGeom prst="rect">
            <a:avLst/>
          </a:prstGeom>
          <a:noFill/>
        </p:spPr>
      </p:pic>
      <p:pic>
        <p:nvPicPr>
          <p:cNvPr id="79888" name="Picture 16" descr="L:\СЕМИНАР ПДД НАШ\Новая папка (2)\Знаки\Запрещающие знаки\Поворот запрещен. Нельзя поворачивать.gif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142976" y="571480"/>
            <a:ext cx="862013" cy="8620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J:\СЕМИНАР ПДД НАШ\Новая папка (2)\hello_html_m3f681ad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071538" y="714356"/>
            <a:ext cx="72866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00CC"/>
                </a:solidFill>
              </a:rPr>
              <a:t>Игра «</a:t>
            </a:r>
            <a:r>
              <a:rPr lang="ru-RU" sz="4000" b="1" dirty="0" smtClean="0">
                <a:solidFill>
                  <a:srgbClr val="003300"/>
                </a:solidFill>
              </a:rPr>
              <a:t>Пешеходы </a:t>
            </a:r>
            <a:r>
              <a:rPr lang="ru-RU" sz="4000" b="1" dirty="0" smtClean="0">
                <a:solidFill>
                  <a:srgbClr val="0000CC"/>
                </a:solidFill>
              </a:rPr>
              <a:t>и</a:t>
            </a:r>
            <a:r>
              <a:rPr lang="ru-RU" sz="4000" b="1" dirty="0" smtClean="0">
                <a:solidFill>
                  <a:srgbClr val="A50021"/>
                </a:solidFill>
              </a:rPr>
              <a:t> водители</a:t>
            </a:r>
            <a:r>
              <a:rPr lang="ru-RU" sz="4000" b="1" dirty="0" smtClean="0">
                <a:solidFill>
                  <a:srgbClr val="0000CC"/>
                </a:solidFill>
              </a:rPr>
              <a:t>»</a:t>
            </a:r>
            <a:r>
              <a:rPr lang="ru-RU" sz="4000" b="1" dirty="0" smtClean="0">
                <a:solidFill>
                  <a:srgbClr val="A50021"/>
                </a:solidFill>
              </a:rPr>
              <a:t> </a:t>
            </a:r>
            <a:endParaRPr lang="ru-RU" sz="4000" b="1" dirty="0">
              <a:solidFill>
                <a:srgbClr val="A50021"/>
              </a:solidFill>
            </a:endParaRPr>
          </a:p>
        </p:txBody>
      </p:sp>
      <p:pic>
        <p:nvPicPr>
          <p:cNvPr id="5" name="Picture 33" descr="http://img.espicture.ru/10/pdd-regulirovyschik--v-kartinkah-10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619672" y="1484784"/>
            <a:ext cx="6004782" cy="48256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J:\СЕМИНАР ПДД НАШ\Новая папка (2)\hello_html_m3f681ad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14338"/>
            <a:ext cx="9144000" cy="6858000"/>
          </a:xfrm>
          <a:prstGeom prst="rect">
            <a:avLst/>
          </a:prstGeom>
          <a:noFill/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071538" y="2428868"/>
            <a:ext cx="200026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Девочки и мальчики,</a:t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Все, без исключения,</a:t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Изучайте правила,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Дорожного движения!      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3286116" y="3857628"/>
            <a:ext cx="2143108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Светофор нам помогает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rgbClr val="A5002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Всем прохожим говорит</a:t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Красный свет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хода нет.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rgbClr val="A5002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Жёлтый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подождите,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rgbClr val="A5002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Зелёный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проходите.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A5002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5857884" y="2428868"/>
            <a:ext cx="235742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Полосатый переход </a:t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Нас к себе на спинку ждёт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</a:t>
            </a:r>
            <a:r>
              <a:rPr kumimoji="0" lang="ru-RU" sz="1400" b="0" i="0" u="none" strike="noStrike" cap="none" normalizeH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нему через дорогу</a:t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Можно двигаться вперёд.</a:t>
            </a: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1214414" y="5072074"/>
            <a:ext cx="214310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Надо помнить ежечасно:</a:t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 дорог играть опасно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Надо место выбирать,</a:t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Где не страшно поиграть.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5500694" y="5000636"/>
            <a:ext cx="264317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Чтобы жить без огорченья,</a:t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Бегать, плавать и летать</a:t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Должны мы правила движенья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Всегда и всюду соблюдать.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1000100" y="642918"/>
            <a:ext cx="747756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тихи </a:t>
            </a:r>
            <a:r>
              <a:rPr lang="ru-RU" sz="3200" b="1" dirty="0" smtClean="0">
                <a:solidFill>
                  <a:srgbClr val="0000CC"/>
                </a:solidFill>
              </a:rPr>
              <a:t>о правилах дорожного движения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2" descr="http://lib.exdat.com/tw_files2/urls_14/3/d-2751/2751_html_5b0250c9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071802" y="1500174"/>
            <a:ext cx="2496570" cy="215612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J:\СЕМИНАР ПДД НАШ\Новая папка (2)\hello_html_m3f681ad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0177" name="Rectangle 1"/>
          <p:cNvSpPr>
            <a:spLocks noChangeArrowheads="1"/>
          </p:cNvSpPr>
          <p:nvPr/>
        </p:nvSpPr>
        <p:spPr bwMode="auto">
          <a:xfrm>
            <a:off x="1071538" y="785794"/>
            <a:ext cx="7358114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Где нужно переходить улицу?</a:t>
            </a:r>
            <a:b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Где должны ходить пешеходы?</a:t>
            </a:r>
            <a:b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Можно ли играть на проезжей части?</a:t>
            </a:r>
            <a:b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Какой знак висит недалеко от школ и садов?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-Как называются люди, которые ходят по улице?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-Как называются люди ,которые едут в автобусе?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-Как называется человек, который управляет автомобилем?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1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dirty="0" smtClean="0">
                <a:solidFill>
                  <a:srgbClr val="0000CC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Как называется часть улицы, по которой едут машины?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J:\СЕМИНАР ПДД НАШ\Новая папка (2)\hello_html_m3f681ad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5603" name="Picture 3" descr="J:\СЕМИНАР ПДД НАШ\Новая папка (2)\Загадки по ПДД. Презент\43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1500174"/>
            <a:ext cx="3481164" cy="4291435"/>
          </a:xfrm>
          <a:prstGeom prst="rect">
            <a:avLst/>
          </a:prstGeom>
          <a:noFill/>
        </p:spPr>
      </p:pic>
      <p:pic>
        <p:nvPicPr>
          <p:cNvPr id="4" name="Picture 3" descr="F:\РАЗНОЕ\Скараева М.С\Новаторские технологии\Для презент. карт. разные\вопрос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340161">
            <a:off x="4544186" y="2115301"/>
            <a:ext cx="4501940" cy="4501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428860" y="785794"/>
            <a:ext cx="574182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0000CC"/>
                </a:solidFill>
              </a:rPr>
              <a:t>ЗАГАДКИ И ОТГАДКИ</a:t>
            </a:r>
            <a:endParaRPr lang="ru-RU" sz="4800" b="1" dirty="0">
              <a:solidFill>
                <a:srgbClr val="0000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J:\СЕМИНАР ПДД НАШ\Новая папка (2)\hello_html_m3f681ad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043608" y="692696"/>
            <a:ext cx="712879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00CC"/>
                </a:solidFill>
              </a:rPr>
              <a:t>На спине моей мигалка:</a:t>
            </a:r>
          </a:p>
          <a:p>
            <a:pPr algn="ctr"/>
            <a:r>
              <a:rPr lang="ru-RU" sz="4000" b="1" dirty="0" smtClean="0">
                <a:solidFill>
                  <a:srgbClr val="0000CC"/>
                </a:solidFill>
              </a:rPr>
              <a:t>Сразу видно – я спешу.</a:t>
            </a:r>
          </a:p>
          <a:p>
            <a:pPr algn="ctr"/>
            <a:r>
              <a:rPr lang="ru-RU" sz="4000" b="1" dirty="0" smtClean="0">
                <a:solidFill>
                  <a:srgbClr val="0000CC"/>
                </a:solidFill>
              </a:rPr>
              <a:t>Во дворах, подъездах, парках -</a:t>
            </a:r>
          </a:p>
          <a:p>
            <a:pPr algn="ctr"/>
            <a:r>
              <a:rPr lang="ru-RU" sz="4000" b="1" dirty="0" smtClean="0">
                <a:solidFill>
                  <a:srgbClr val="0000CC"/>
                </a:solidFill>
              </a:rPr>
              <a:t>Я порядок навожу. </a:t>
            </a:r>
          </a:p>
          <a:p>
            <a:pPr algn="ctr"/>
            <a:r>
              <a:rPr lang="ru-RU" sz="4000" b="1" dirty="0" smtClean="0">
                <a:solidFill>
                  <a:srgbClr val="0000CC"/>
                </a:solidFill>
              </a:rPr>
              <a:t>Замигаю синим глазом</a:t>
            </a:r>
            <a:br>
              <a:rPr lang="ru-RU" sz="4000" b="1" dirty="0" smtClean="0">
                <a:solidFill>
                  <a:srgbClr val="0000CC"/>
                </a:solidFill>
              </a:rPr>
            </a:br>
            <a:r>
              <a:rPr lang="ru-RU" sz="4000" b="1" dirty="0" smtClean="0">
                <a:solidFill>
                  <a:srgbClr val="0000CC"/>
                </a:solidFill>
              </a:rPr>
              <a:t>И в погоню еду сразу.</a:t>
            </a:r>
            <a:endParaRPr lang="ru-RU" sz="4000" dirty="0" smtClean="0">
              <a:solidFill>
                <a:srgbClr val="0000CC"/>
              </a:solidFill>
            </a:endParaRPr>
          </a:p>
          <a:p>
            <a:endParaRPr lang="ru-RU" sz="4000" b="1" dirty="0" smtClean="0">
              <a:solidFill>
                <a:srgbClr val="0000CC"/>
              </a:solidFill>
            </a:endParaRPr>
          </a:p>
        </p:txBody>
      </p:sp>
      <p:sp>
        <p:nvSpPr>
          <p:cNvPr id="5" name="Блок-схема: задержка 4"/>
          <p:cNvSpPr/>
          <p:nvPr/>
        </p:nvSpPr>
        <p:spPr>
          <a:xfrm flipH="1">
            <a:off x="8172400" y="5589240"/>
            <a:ext cx="971600" cy="863949"/>
          </a:xfrm>
          <a:prstGeom prst="flowChartDelay">
            <a:avLst/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J:\СЕМИНАР ПДД НАШ\Новая папка (2)\hello_html_m3f681ad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6" descr="http://forum.materinstvo.ru/uploads/1213819160/post-47307-1213892876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91680" y="548680"/>
            <a:ext cx="5573241" cy="5851172"/>
          </a:xfrm>
          <a:prstGeom prst="rect">
            <a:avLst/>
          </a:prstGeom>
          <a:noFill/>
        </p:spPr>
      </p:pic>
      <p:pic>
        <p:nvPicPr>
          <p:cNvPr id="6" name="Picture 2" descr="http://www.rvcny.us/aux_barlight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15816" y="980728"/>
            <a:ext cx="2419350" cy="1800200"/>
          </a:xfrm>
          <a:prstGeom prst="rect">
            <a:avLst/>
          </a:prstGeom>
          <a:noFill/>
        </p:spPr>
      </p:pic>
      <p:pic>
        <p:nvPicPr>
          <p:cNvPr id="7" name="Неизвестен – полицейская сирена (www.petamusic.ru)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6" cstate="email"/>
          <a:stretch>
            <a:fillRect/>
          </a:stretch>
        </p:blipFill>
        <p:spPr>
          <a:xfrm>
            <a:off x="4419600" y="370998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05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J:\СЕМИНАР ПДД НАШ\Новая папка (2)\hello_html_m3f681ad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971600" y="571480"/>
            <a:ext cx="7172332" cy="5970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ea typeface="Calibri" pitchFamily="34" charset="0"/>
                <a:cs typeface="Times New Roman" pitchFamily="18" charset="0"/>
              </a:rPr>
              <a:t>         У полоски перехода на обочине дороги,</a:t>
            </a:r>
            <a:b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ea typeface="Calibri" pitchFamily="34" charset="0"/>
                <a:cs typeface="Times New Roman" pitchFamily="18" charset="0"/>
              </a:rPr>
            </a:b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ea typeface="Calibri" pitchFamily="34" charset="0"/>
                <a:cs typeface="Times New Roman" pitchFamily="18" charset="0"/>
              </a:rPr>
              <a:t>                Зверь трёхглазый одноногий.</a:t>
            </a:r>
            <a:b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ea typeface="Calibri" pitchFamily="34" charset="0"/>
                <a:cs typeface="Times New Roman" pitchFamily="18" charset="0"/>
              </a:rPr>
            </a:b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ea typeface="Calibri" pitchFamily="34" charset="0"/>
                <a:cs typeface="Times New Roman" pitchFamily="18" charset="0"/>
              </a:rPr>
              <a:t>                Не известной нам погоды</a:t>
            </a:r>
            <a:b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ea typeface="Calibri" pitchFamily="34" charset="0"/>
                <a:cs typeface="Times New Roman" pitchFamily="18" charset="0"/>
              </a:rPr>
            </a:b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ea typeface="Calibri" pitchFamily="34" charset="0"/>
                <a:cs typeface="Times New Roman" pitchFamily="18" charset="0"/>
              </a:rPr>
              <a:t>                Разноцветными глазами –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ea typeface="Calibri" pitchFamily="34" charset="0"/>
                <a:cs typeface="Times New Roman" pitchFamily="18" charset="0"/>
              </a:rPr>
              <a:t>               разговаривает с нами!</a:t>
            </a:r>
            <a:b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ea typeface="Calibri" pitchFamily="34" charset="0"/>
                <a:cs typeface="Times New Roman" pitchFamily="18" charset="0"/>
              </a:rPr>
            </a:b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ea typeface="Calibri" pitchFamily="34" charset="0"/>
                <a:cs typeface="Times New Roman" pitchFamily="18" charset="0"/>
              </a:rPr>
              <a:t>          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/>
                <a:ea typeface="Calibri" pitchFamily="34" charset="0"/>
                <a:cs typeface="Times New Roman" pitchFamily="18" charset="0"/>
              </a:rPr>
              <a:t>Красный глаз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ea typeface="Calibri" pitchFamily="34" charset="0"/>
                <a:cs typeface="Times New Roman" pitchFamily="18" charset="0"/>
              </a:rPr>
              <a:t>– глядит на нас,</a:t>
            </a:r>
            <a:b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ea typeface="Calibri" pitchFamily="34" charset="0"/>
                <a:cs typeface="Times New Roman" pitchFamily="18" charset="0"/>
              </a:rPr>
            </a:b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ea typeface="Calibri" pitchFamily="34" charset="0"/>
                <a:cs typeface="Times New Roman" pitchFamily="18" charset="0"/>
              </a:rPr>
              <a:t>                 -Стоп! Гласит его приказ.</a:t>
            </a:r>
            <a:b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ea typeface="Calibri" pitchFamily="34" charset="0"/>
                <a:cs typeface="Times New Roman" pitchFamily="18" charset="0"/>
              </a:rPr>
            </a:b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ea typeface="Calibri" pitchFamily="34" charset="0"/>
                <a:cs typeface="Times New Roman" pitchFamily="18" charset="0"/>
              </a:rPr>
              <a:t>                 </a:t>
            </a:r>
            <a:r>
              <a:rPr kumimoji="0" lang="ru-RU" sz="2800" b="1" i="0" u="none" strike="noStrike" cap="none" normalizeH="0" baseline="0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/>
                <a:ea typeface="Calibri" pitchFamily="34" charset="0"/>
                <a:cs typeface="Times New Roman" pitchFamily="18" charset="0"/>
              </a:rPr>
              <a:t>Жёлтый глаз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ea typeface="Calibri" pitchFamily="34" charset="0"/>
                <a:cs typeface="Times New Roman" pitchFamily="18" charset="0"/>
              </a:rPr>
              <a:t>– глядит на нас,</a:t>
            </a:r>
            <a:b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ea typeface="Calibri" pitchFamily="34" charset="0"/>
                <a:cs typeface="Times New Roman" pitchFamily="18" charset="0"/>
              </a:rPr>
            </a:b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ea typeface="Calibri" pitchFamily="34" charset="0"/>
                <a:cs typeface="Times New Roman" pitchFamily="18" charset="0"/>
              </a:rPr>
              <a:t>                 -Осторожно!</a:t>
            </a:r>
            <a:b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ea typeface="Calibri" pitchFamily="34" charset="0"/>
                <a:cs typeface="Times New Roman" pitchFamily="18" charset="0"/>
              </a:rPr>
            </a:b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ea typeface="Calibri" pitchFamily="34" charset="0"/>
                <a:cs typeface="Times New Roman" pitchFamily="18" charset="0"/>
              </a:rPr>
              <a:t>                 А зелёный глаз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ea typeface="Calibri" pitchFamily="34" charset="0"/>
                <a:cs typeface="Times New Roman" pitchFamily="18" charset="0"/>
              </a:rPr>
              <a:t>– для нас,</a:t>
            </a:r>
            <a:b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ea typeface="Calibri" pitchFamily="34" charset="0"/>
                <a:cs typeface="Times New Roman" pitchFamily="18" charset="0"/>
              </a:rPr>
            </a:b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ea typeface="Calibri" pitchFamily="34" charset="0"/>
                <a:cs typeface="Times New Roman" pitchFamily="18" charset="0"/>
              </a:rPr>
              <a:t>                - Можно!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ea typeface="Calibri" pitchFamily="34" charset="0"/>
                <a:cs typeface="Times New Roman" pitchFamily="18" charset="0"/>
              </a:rPr>
              <a:t>                  Так ведёт свой разговор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rgbClr val="0000CC"/>
                </a:solidFill>
                <a:effectLst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CC"/>
                </a:solidFill>
                <a:ea typeface="Calibri" pitchFamily="34" charset="0"/>
                <a:cs typeface="Times New Roman" pitchFamily="18" charset="0"/>
              </a:rPr>
              <a:t>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ea typeface="Calibri" pitchFamily="34" charset="0"/>
                <a:cs typeface="Times New Roman" pitchFamily="18" charset="0"/>
              </a:rPr>
              <a:t>олчаливый …..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Блок-схема: задержка 3"/>
          <p:cNvSpPr/>
          <p:nvPr/>
        </p:nvSpPr>
        <p:spPr>
          <a:xfrm flipH="1">
            <a:off x="8244408" y="5661249"/>
            <a:ext cx="899592" cy="791940"/>
          </a:xfrm>
          <a:prstGeom prst="flowChartDelay">
            <a:avLst/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J:\СЕМИНАР ПДД НАШ\Новая папка (2)\hello_html_m3f681ad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9" descr="4 Февраля 2014 - Мезиновский д/с 5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404664"/>
            <a:ext cx="6192688" cy="619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679</TotalTime>
  <Words>236</Words>
  <Application>Microsoft Office PowerPoint</Application>
  <PresentationFormat>Экран (4:3)</PresentationFormat>
  <Paragraphs>79</Paragraphs>
  <Slides>33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Алёнушка</dc:creator>
  <cp:lastModifiedBy>STAR</cp:lastModifiedBy>
  <cp:revision>83</cp:revision>
  <dcterms:created xsi:type="dcterms:W3CDTF">2016-01-16T18:34:39Z</dcterms:created>
  <dcterms:modified xsi:type="dcterms:W3CDTF">2016-09-23T12:33:57Z</dcterms:modified>
</cp:coreProperties>
</file>