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74" r:id="rId2"/>
    <p:sldId id="275" r:id="rId3"/>
    <p:sldId id="276" r:id="rId4"/>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12C8C85-51F0-491E-9774-3900AFEF0FD7}" styleName="Светлый стиль 2 - акцент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10A1B5D5-9B99-4C35-A422-299274C87663}" styleName="Средний стиль 1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341" autoAdjust="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43E3FE-F64A-48F3-AB54-E7DA0DED5281}" type="datetimeFigureOut">
              <a:rPr lang="ru-RU" smtClean="0"/>
              <a:pPr/>
              <a:t>чт 31.10.19</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591281-3461-4A9E-8BF3-84A534974F5B}"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99591281-3461-4A9E-8BF3-84A534974F5B}" type="slidenum">
              <a:rPr lang="ru-RU" smtClean="0"/>
              <a:pPr/>
              <a:t>14</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15553BB0-6CF6-4ED6-B8F6-AEFFD34DDB6F}" type="datetimeFigureOut">
              <a:rPr lang="ru-RU" smtClean="0"/>
              <a:pPr/>
              <a:t>чт 31.10.19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CFBD7CE-0183-401B-8070-5E11820C496A}"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5553BB0-6CF6-4ED6-B8F6-AEFFD34DDB6F}" type="datetimeFigureOut">
              <a:rPr lang="ru-RU" smtClean="0"/>
              <a:pPr/>
              <a:t>чт 31.10.19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CFBD7CE-0183-401B-8070-5E11820C496A}"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5553BB0-6CF6-4ED6-B8F6-AEFFD34DDB6F}" type="datetimeFigureOut">
              <a:rPr lang="ru-RU" smtClean="0"/>
              <a:pPr/>
              <a:t>чт 31.10.19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CFBD7CE-0183-401B-8070-5E11820C496A}"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5553BB0-6CF6-4ED6-B8F6-AEFFD34DDB6F}" type="datetimeFigureOut">
              <a:rPr lang="ru-RU" smtClean="0"/>
              <a:pPr/>
              <a:t>чт 31.10.19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CFBD7CE-0183-401B-8070-5E11820C496A}"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5553BB0-6CF6-4ED6-B8F6-AEFFD34DDB6F}" type="datetimeFigureOut">
              <a:rPr lang="ru-RU" smtClean="0"/>
              <a:pPr/>
              <a:t>чт 31.10.19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CFBD7CE-0183-401B-8070-5E11820C496A}"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5553BB0-6CF6-4ED6-B8F6-AEFFD34DDB6F}" type="datetimeFigureOut">
              <a:rPr lang="ru-RU" smtClean="0"/>
              <a:pPr/>
              <a:t>чт 31.10.19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CFBD7CE-0183-401B-8070-5E11820C496A}"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5553BB0-6CF6-4ED6-B8F6-AEFFD34DDB6F}" type="datetimeFigureOut">
              <a:rPr lang="ru-RU" smtClean="0"/>
              <a:pPr/>
              <a:t>чт 31.10.19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CFBD7CE-0183-401B-8070-5E11820C496A}"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5553BB0-6CF6-4ED6-B8F6-AEFFD34DDB6F}" type="datetimeFigureOut">
              <a:rPr lang="ru-RU" smtClean="0"/>
              <a:pPr/>
              <a:t>чт 31.10.19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CFBD7CE-0183-401B-8070-5E11820C496A}"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5553BB0-6CF6-4ED6-B8F6-AEFFD34DDB6F}" type="datetimeFigureOut">
              <a:rPr lang="ru-RU" smtClean="0"/>
              <a:pPr/>
              <a:t>чт 31.10.19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CFBD7CE-0183-401B-8070-5E11820C496A}"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5553BB0-6CF6-4ED6-B8F6-AEFFD34DDB6F}" type="datetimeFigureOut">
              <a:rPr lang="ru-RU" smtClean="0"/>
              <a:pPr/>
              <a:t>чт 31.10.19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CFBD7CE-0183-401B-8070-5E11820C496A}"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5553BB0-6CF6-4ED6-B8F6-AEFFD34DDB6F}" type="datetimeFigureOut">
              <a:rPr lang="ru-RU" smtClean="0"/>
              <a:pPr/>
              <a:t>чт 31.10.19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CFBD7CE-0183-401B-8070-5E11820C496A}"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553BB0-6CF6-4ED6-B8F6-AEFFD34DDB6F}" type="datetimeFigureOut">
              <a:rPr lang="ru-RU" smtClean="0"/>
              <a:pPr/>
              <a:t>чт 31.10.19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FBD7CE-0183-401B-8070-5E11820C496A}"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1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1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jpeg"/></Relationships>
</file>

<file path=ppt/slides/_rels/slide1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jpeg"/></Relationships>
</file>

<file path=ppt/slides/_rels/slide1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jpeg"/><Relationship Id="rId4" Type="http://schemas.openxmlformats.org/officeDocument/2006/relationships/image" Target="../media/image52.png"/></Relationships>
</file>

<file path=ppt/slides/_rels/slide15.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image" Target="../media/image56.jpeg"/><Relationship Id="rId7" Type="http://schemas.openxmlformats.org/officeDocument/2006/relationships/image" Target="../media/image60.jpeg"/><Relationship Id="rId2" Type="http://schemas.openxmlformats.org/officeDocument/2006/relationships/image" Target="../media/image55.jpeg"/><Relationship Id="rId1" Type="http://schemas.openxmlformats.org/officeDocument/2006/relationships/slideLayout" Target="../slideLayouts/slideLayout2.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 Id="rId9" Type="http://schemas.openxmlformats.org/officeDocument/2006/relationships/image" Target="../media/image62.jpeg"/></Relationships>
</file>

<file path=ppt/slides/_rels/slide1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 Id="rId5" Type="http://schemas.openxmlformats.org/officeDocument/2006/relationships/image" Target="../media/image66.jpeg"/><Relationship Id="rId4" Type="http://schemas.openxmlformats.org/officeDocument/2006/relationships/image" Target="../media/image65.jpeg"/></Relationships>
</file>

<file path=ppt/slides/_rels/slide17.xml.rels><?xml version="1.0" encoding="UTF-8" standalone="yes"?>
<Relationships xmlns="http://schemas.openxmlformats.org/package/2006/relationships"><Relationship Id="rId3" Type="http://schemas.openxmlformats.org/officeDocument/2006/relationships/image" Target="../media/image68.jpeg"/><Relationship Id="rId7" Type="http://schemas.openxmlformats.org/officeDocument/2006/relationships/image" Target="../media/image72.jpeg"/><Relationship Id="rId2" Type="http://schemas.openxmlformats.org/officeDocument/2006/relationships/image" Target="../media/image67.jpeg"/><Relationship Id="rId1" Type="http://schemas.openxmlformats.org/officeDocument/2006/relationships/slideLayout" Target="../slideLayouts/slideLayout2.xml"/><Relationship Id="rId6" Type="http://schemas.openxmlformats.org/officeDocument/2006/relationships/image" Target="../media/image71.jpeg"/><Relationship Id="rId5" Type="http://schemas.openxmlformats.org/officeDocument/2006/relationships/image" Target="../media/image70.png"/><Relationship Id="rId4" Type="http://schemas.openxmlformats.org/officeDocument/2006/relationships/image" Target="../media/image69.jpeg"/></Relationships>
</file>

<file path=ppt/slides/_rels/slide18.xml.rels><?xml version="1.0" encoding="UTF-8" standalone="yes"?>
<Relationships xmlns="http://schemas.openxmlformats.org/package/2006/relationships"><Relationship Id="rId3" Type="http://schemas.openxmlformats.org/officeDocument/2006/relationships/image" Target="../media/image74.jpeg"/><Relationship Id="rId7" Type="http://schemas.openxmlformats.org/officeDocument/2006/relationships/image" Target="../media/image78.jpeg"/><Relationship Id="rId2" Type="http://schemas.openxmlformats.org/officeDocument/2006/relationships/image" Target="../media/image73.jpeg"/><Relationship Id="rId1" Type="http://schemas.openxmlformats.org/officeDocument/2006/relationships/slideLayout" Target="../slideLayouts/slideLayout2.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s>
</file>

<file path=ppt/slides/_rels/slide19.xml.rels><?xml version="1.0" encoding="UTF-8" standalone="yes"?>
<Relationships xmlns="http://schemas.openxmlformats.org/package/2006/relationships"><Relationship Id="rId8" Type="http://schemas.openxmlformats.org/officeDocument/2006/relationships/image" Target="../media/image85.jpeg"/><Relationship Id="rId3" Type="http://schemas.openxmlformats.org/officeDocument/2006/relationships/image" Target="../media/image80.jpeg"/><Relationship Id="rId7" Type="http://schemas.openxmlformats.org/officeDocument/2006/relationships/image" Target="../media/image84.jpeg"/><Relationship Id="rId2" Type="http://schemas.openxmlformats.org/officeDocument/2006/relationships/image" Target="../media/image79.jpeg"/><Relationship Id="rId1" Type="http://schemas.openxmlformats.org/officeDocument/2006/relationships/slideLayout" Target="../slideLayouts/slideLayout2.xml"/><Relationship Id="rId6" Type="http://schemas.openxmlformats.org/officeDocument/2006/relationships/image" Target="../media/image83.jpeg"/><Relationship Id="rId11" Type="http://schemas.openxmlformats.org/officeDocument/2006/relationships/image" Target="../media/image88.jpeg"/><Relationship Id="rId5" Type="http://schemas.openxmlformats.org/officeDocument/2006/relationships/image" Target="../media/image82.jpeg"/><Relationship Id="rId10" Type="http://schemas.openxmlformats.org/officeDocument/2006/relationships/image" Target="../media/image87.png"/><Relationship Id="rId4" Type="http://schemas.openxmlformats.org/officeDocument/2006/relationships/image" Target="../media/image81.jpeg"/><Relationship Id="rId9" Type="http://schemas.openxmlformats.org/officeDocument/2006/relationships/image" Target="../media/image8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95.jpeg"/><Relationship Id="rId3" Type="http://schemas.openxmlformats.org/officeDocument/2006/relationships/image" Target="../media/image90.jpeg"/><Relationship Id="rId7" Type="http://schemas.openxmlformats.org/officeDocument/2006/relationships/image" Target="../media/image94.jpeg"/><Relationship Id="rId2" Type="http://schemas.openxmlformats.org/officeDocument/2006/relationships/image" Target="../media/image89.jpeg"/><Relationship Id="rId1" Type="http://schemas.openxmlformats.org/officeDocument/2006/relationships/slideLayout" Target="../slideLayouts/slideLayout2.xml"/><Relationship Id="rId6" Type="http://schemas.openxmlformats.org/officeDocument/2006/relationships/image" Target="../media/image93.jpeg"/><Relationship Id="rId5" Type="http://schemas.openxmlformats.org/officeDocument/2006/relationships/image" Target="../media/image92.jpeg"/><Relationship Id="rId4" Type="http://schemas.openxmlformats.org/officeDocument/2006/relationships/image" Target="../media/image91.jpeg"/><Relationship Id="rId9" Type="http://schemas.openxmlformats.org/officeDocument/2006/relationships/image" Target="../media/image96.jpeg"/></Relationships>
</file>

<file path=ppt/slides/_rels/slide21.xml.rels><?xml version="1.0" encoding="UTF-8" standalone="yes"?>
<Relationships xmlns="http://schemas.openxmlformats.org/package/2006/relationships"><Relationship Id="rId3" Type="http://schemas.openxmlformats.org/officeDocument/2006/relationships/image" Target="../media/image98.jpeg"/><Relationship Id="rId7" Type="http://schemas.openxmlformats.org/officeDocument/2006/relationships/image" Target="../media/image102.jpeg"/><Relationship Id="rId2" Type="http://schemas.openxmlformats.org/officeDocument/2006/relationships/image" Target="../media/image97.jpeg"/><Relationship Id="rId1" Type="http://schemas.openxmlformats.org/officeDocument/2006/relationships/slideLayout" Target="../slideLayouts/slideLayout2.xml"/><Relationship Id="rId6" Type="http://schemas.openxmlformats.org/officeDocument/2006/relationships/image" Target="../media/image101.jpeg"/><Relationship Id="rId5" Type="http://schemas.openxmlformats.org/officeDocument/2006/relationships/image" Target="../media/image100.jpeg"/><Relationship Id="rId4" Type="http://schemas.openxmlformats.org/officeDocument/2006/relationships/image" Target="../media/image9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10" Type="http://schemas.openxmlformats.org/officeDocument/2006/relationships/image" Target="../media/image14.jpeg"/><Relationship Id="rId4" Type="http://schemas.openxmlformats.org/officeDocument/2006/relationships/image" Target="../media/image8.jpeg"/><Relationship Id="rId9"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 Id="rId9" Type="http://schemas.openxmlformats.org/officeDocument/2006/relationships/image" Target="../media/image26.jpeg"/></Relationships>
</file>

<file path=ppt/slides/_rels/slide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s://img1.liveinternet.ru/images/attach/c/0/113/332/113332883_large_YYYYSS.jpg"/>
          <p:cNvPicPr>
            <a:picLocks noChangeAspect="1" noChangeArrowheads="1"/>
          </p:cNvPicPr>
          <p:nvPr/>
        </p:nvPicPr>
        <p:blipFill>
          <a:blip r:embed="rId2"/>
          <a:srcRect/>
          <a:stretch>
            <a:fillRect/>
          </a:stretch>
        </p:blipFill>
        <p:spPr bwMode="auto">
          <a:xfrm>
            <a:off x="0" y="0"/>
            <a:ext cx="9215464" cy="6858000"/>
          </a:xfrm>
          <a:prstGeom prst="rect">
            <a:avLst/>
          </a:prstGeom>
          <a:noFill/>
        </p:spPr>
      </p:pic>
      <p:sp>
        <p:nvSpPr>
          <p:cNvPr id="2" name="Заголовок 1"/>
          <p:cNvSpPr>
            <a:spLocks noGrp="1"/>
          </p:cNvSpPr>
          <p:nvPr>
            <p:ph type="title"/>
          </p:nvPr>
        </p:nvSpPr>
        <p:spPr>
          <a:xfrm>
            <a:off x="4643438" y="4429132"/>
            <a:ext cx="4300510" cy="1071562"/>
          </a:xfrm>
        </p:spPr>
        <p:txBody>
          <a:bodyPr>
            <a:normAutofit/>
          </a:bodyPr>
          <a:lstStyle/>
          <a:p>
            <a:endParaRPr lang="ru-RU" sz="2000" i="1" dirty="0">
              <a:latin typeface="Courier New" pitchFamily="49" charset="0"/>
              <a:cs typeface="Courier New" pitchFamily="49" charset="0"/>
            </a:endParaRPr>
          </a:p>
        </p:txBody>
      </p:sp>
      <p:sp>
        <p:nvSpPr>
          <p:cNvPr id="3" name="Содержимое 2"/>
          <p:cNvSpPr>
            <a:spLocks noGrp="1"/>
          </p:cNvSpPr>
          <p:nvPr>
            <p:ph idx="1"/>
          </p:nvPr>
        </p:nvSpPr>
        <p:spPr>
          <a:xfrm>
            <a:off x="642910" y="1214422"/>
            <a:ext cx="8229600" cy="2714644"/>
          </a:xfrm>
        </p:spPr>
        <p:txBody>
          <a:bodyPr>
            <a:noAutofit/>
          </a:bodyPr>
          <a:lstStyle/>
          <a:p>
            <a:pPr algn="ctr">
              <a:spcBef>
                <a:spcPts val="0"/>
              </a:spcBef>
              <a:buNone/>
            </a:pPr>
            <a:r>
              <a:rPr lang="ru-RU" sz="4400" b="1" dirty="0" smtClean="0">
                <a:ln w="1905"/>
                <a:solidFill>
                  <a:schemeClr val="accent6">
                    <a:lumMod val="75000"/>
                  </a:schemeClr>
                </a:solidFill>
                <a:effectLst>
                  <a:innerShdw blurRad="69850" dist="43180" dir="5400000">
                    <a:srgbClr val="000000">
                      <a:alpha val="65000"/>
                    </a:srgbClr>
                  </a:innerShdw>
                </a:effectLst>
                <a:latin typeface="Courier New" pitchFamily="49" charset="0"/>
                <a:cs typeface="Courier New" pitchFamily="49" charset="0"/>
              </a:rPr>
              <a:t>Разучивание песен </a:t>
            </a:r>
          </a:p>
          <a:p>
            <a:pPr algn="ctr">
              <a:spcBef>
                <a:spcPts val="0"/>
              </a:spcBef>
              <a:buNone/>
            </a:pPr>
            <a:r>
              <a:rPr lang="ru-RU" sz="4400" b="1" dirty="0" smtClean="0">
                <a:ln w="1905"/>
                <a:solidFill>
                  <a:schemeClr val="accent6">
                    <a:lumMod val="75000"/>
                  </a:schemeClr>
                </a:solidFill>
                <a:effectLst>
                  <a:innerShdw blurRad="69850" dist="43180" dir="5400000">
                    <a:srgbClr val="000000">
                      <a:alpha val="65000"/>
                    </a:srgbClr>
                  </a:innerShdw>
                </a:effectLst>
                <a:latin typeface="Courier New" pitchFamily="49" charset="0"/>
                <a:cs typeface="Courier New" pitchFamily="49" charset="0"/>
              </a:rPr>
              <a:t>с приемами мнемотехника для детей младшего дошкольного возраста</a:t>
            </a:r>
          </a:p>
          <a:p>
            <a:pPr>
              <a:buNone/>
            </a:pPr>
            <a:endParaRPr lang="ru-RU" sz="4400" b="1" dirty="0">
              <a:ln w="1905"/>
              <a:solidFill>
                <a:schemeClr val="accent6">
                  <a:lumMod val="75000"/>
                </a:schemeClr>
              </a:solidFill>
              <a:effectLst>
                <a:innerShdw blurRad="69850" dist="43180" dir="5400000">
                  <a:srgbClr val="000000">
                    <a:alpha val="65000"/>
                  </a:srgbClr>
                </a:innerShdw>
              </a:effectLst>
            </a:endParaRPr>
          </a:p>
        </p:txBody>
      </p:sp>
      <p:sp>
        <p:nvSpPr>
          <p:cNvPr id="1026" name="AutoShape 2" descr="https://im0-tub-ua.yandex.net/i?id=b25dc98bb03b9338177e004f075782ec&amp;n=13"/>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57356" y="714356"/>
            <a:ext cx="5757874" cy="582594"/>
          </a:xfrm>
        </p:spPr>
        <p:txBody>
          <a:bodyPr>
            <a:normAutofit/>
          </a:bodyPr>
          <a:lstStyle/>
          <a:p>
            <a:r>
              <a:rPr lang="ru-RU" sz="1800" b="1" dirty="0" smtClean="0">
                <a:latin typeface="Times New Roman" pitchFamily="18" charset="0"/>
                <a:cs typeface="Times New Roman" pitchFamily="18" charset="0"/>
              </a:rPr>
              <a:t>«Пришла зима» м</a:t>
            </a:r>
            <a:r>
              <a:rPr lang="ru-RU" sz="1800" dirty="0" smtClean="0">
                <a:latin typeface="Times New Roman" pitchFamily="18" charset="0"/>
                <a:cs typeface="Times New Roman" pitchFamily="18" charset="0"/>
              </a:rPr>
              <a:t>уз. М. Раухвергера, сл. Т. </a:t>
            </a:r>
            <a:r>
              <a:rPr lang="ru-RU" sz="1800" dirty="0" err="1" smtClean="0">
                <a:latin typeface="Times New Roman" pitchFamily="18" charset="0"/>
                <a:cs typeface="Times New Roman" pitchFamily="18" charset="0"/>
              </a:rPr>
              <a:t>Мираджи</a:t>
            </a:r>
            <a:endParaRPr lang="ru-RU" sz="1800" dirty="0"/>
          </a:p>
        </p:txBody>
      </p:sp>
      <p:graphicFrame>
        <p:nvGraphicFramePr>
          <p:cNvPr id="5" name="Таблица 4"/>
          <p:cNvGraphicFramePr>
            <a:graphicFrameLocks noGrp="1"/>
          </p:cNvGraphicFramePr>
          <p:nvPr/>
        </p:nvGraphicFramePr>
        <p:xfrm>
          <a:off x="500034" y="1285860"/>
          <a:ext cx="7929618" cy="5357850"/>
        </p:xfrm>
        <a:graphic>
          <a:graphicData uri="http://schemas.openxmlformats.org/drawingml/2006/table">
            <a:tbl>
              <a:tblPr firstRow="1" bandRow="1">
                <a:tableStyleId>{5940675A-B579-460E-94D1-54222C63F5DA}</a:tableStyleId>
              </a:tblPr>
              <a:tblGrid>
                <a:gridCol w="3964809">
                  <a:extLst>
                    <a:ext uri="{9D8B030D-6E8A-4147-A177-3AD203B41FA5}">
                      <a16:colId xmlns:a16="http://schemas.microsoft.com/office/drawing/2014/main" val="20000"/>
                    </a:ext>
                  </a:extLst>
                </a:gridCol>
                <a:gridCol w="3964809">
                  <a:extLst>
                    <a:ext uri="{9D8B030D-6E8A-4147-A177-3AD203B41FA5}">
                      <a16:colId xmlns:a16="http://schemas.microsoft.com/office/drawing/2014/main" val="20001"/>
                    </a:ext>
                  </a:extLst>
                </a:gridCol>
              </a:tblGrid>
              <a:tr h="2678925">
                <a:tc>
                  <a:txBody>
                    <a:bodyPr/>
                    <a:lstStyle/>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r>
                        <a:rPr lang="ru-RU" sz="1800" b="0" i="0" kern="1200" dirty="0" smtClean="0">
                          <a:solidFill>
                            <a:schemeClr val="tx1"/>
                          </a:solidFill>
                          <a:latin typeface="Times New Roman" pitchFamily="18" charset="0"/>
                          <a:ea typeface="+mn-ea"/>
                          <a:cs typeface="Times New Roman" pitchFamily="18" charset="0"/>
                        </a:rPr>
                        <a:t>Снег идёт, снег идёт,</a:t>
                      </a:r>
                      <a:endParaRPr lang="ru-RU" dirty="0">
                        <a:latin typeface="Times New Roman" pitchFamily="18" charset="0"/>
                        <a:cs typeface="Times New Roman" pitchFamily="18" charset="0"/>
                      </a:endParaRPr>
                    </a:p>
                  </a:txBody>
                  <a:tcPr/>
                </a:tc>
                <a:tc>
                  <a:txBody>
                    <a:bodyPr/>
                    <a:lstStyle/>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r>
                        <a:rPr lang="ru-RU" sz="1800" b="0" i="0" kern="1200" dirty="0" smtClean="0">
                          <a:solidFill>
                            <a:schemeClr val="tx1"/>
                          </a:solidFill>
                          <a:latin typeface="Times New Roman" pitchFamily="18" charset="0"/>
                          <a:ea typeface="+mn-ea"/>
                          <a:cs typeface="Times New Roman" pitchFamily="18" charset="0"/>
                        </a:rPr>
                        <a:t>На дорожках снег и лёд.</a:t>
                      </a:r>
                      <a:endParaRPr lang="ru-RU" dirty="0">
                        <a:latin typeface="Times New Roman" pitchFamily="18" charset="0"/>
                        <a:cs typeface="Times New Roman" pitchFamily="18" charset="0"/>
                      </a:endParaRPr>
                    </a:p>
                  </a:txBody>
                  <a:tcPr/>
                </a:tc>
                <a:extLst>
                  <a:ext uri="{0D108BD9-81ED-4DB2-BD59-A6C34878D82A}">
                    <a16:rowId xmlns:a16="http://schemas.microsoft.com/office/drawing/2014/main" val="10000"/>
                  </a:ext>
                </a:extLst>
              </a:tr>
              <a:tr h="2678925">
                <a:tc>
                  <a:txBody>
                    <a:bodyPr/>
                    <a:lstStyle/>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r>
                        <a:rPr lang="ru-RU" sz="1800" b="0" i="0" kern="1200" dirty="0" smtClean="0">
                          <a:solidFill>
                            <a:schemeClr val="tx1"/>
                          </a:solidFill>
                          <a:latin typeface="Times New Roman" pitchFamily="18" charset="0"/>
                          <a:ea typeface="+mn-ea"/>
                          <a:cs typeface="Times New Roman" pitchFamily="18" charset="0"/>
                        </a:rPr>
                        <a:t>Это к нам пришла зима,</a:t>
                      </a:r>
                      <a:endParaRPr lang="ru-RU" dirty="0">
                        <a:latin typeface="Times New Roman" pitchFamily="18" charset="0"/>
                        <a:cs typeface="Times New Roman" pitchFamily="18" charset="0"/>
                      </a:endParaRPr>
                    </a:p>
                  </a:txBody>
                  <a:tcPr/>
                </a:tc>
                <a:tc>
                  <a:txBody>
                    <a:bodyPr/>
                    <a:lstStyle/>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r>
                        <a:rPr lang="ru-RU" sz="1800" b="0" i="0" kern="1200" dirty="0" smtClean="0">
                          <a:solidFill>
                            <a:schemeClr val="tx1"/>
                          </a:solidFill>
                          <a:latin typeface="Times New Roman" pitchFamily="18" charset="0"/>
                          <a:ea typeface="+mn-ea"/>
                          <a:cs typeface="Times New Roman" pitchFamily="18" charset="0"/>
                        </a:rPr>
                        <a:t>Да, зима!</a:t>
                      </a:r>
                      <a:endParaRPr lang="ru-RU" dirty="0">
                        <a:latin typeface="Times New Roman" pitchFamily="18" charset="0"/>
                        <a:cs typeface="Times New Roman" pitchFamily="18" charset="0"/>
                      </a:endParaRPr>
                    </a:p>
                  </a:txBody>
                  <a:tcPr/>
                </a:tc>
                <a:extLst>
                  <a:ext uri="{0D108BD9-81ED-4DB2-BD59-A6C34878D82A}">
                    <a16:rowId xmlns:a16="http://schemas.microsoft.com/office/drawing/2014/main" val="10001"/>
                  </a:ext>
                </a:extLst>
              </a:tr>
            </a:tbl>
          </a:graphicData>
        </a:graphic>
      </p:graphicFrame>
      <p:pic>
        <p:nvPicPr>
          <p:cNvPr id="19458" name="Picture 2" descr="https://ds04.infourok.ru/uploads/ex/1028/00103cc7-c67f153b/hello_html_4fcbdda2.jpg"/>
          <p:cNvPicPr>
            <a:picLocks noChangeAspect="1" noChangeArrowheads="1"/>
          </p:cNvPicPr>
          <p:nvPr/>
        </p:nvPicPr>
        <p:blipFill>
          <a:blip r:embed="rId2"/>
          <a:srcRect/>
          <a:stretch>
            <a:fillRect/>
          </a:stretch>
        </p:blipFill>
        <p:spPr bwMode="auto">
          <a:xfrm>
            <a:off x="1071538" y="1357298"/>
            <a:ext cx="2961921" cy="2286016"/>
          </a:xfrm>
          <a:prstGeom prst="rect">
            <a:avLst/>
          </a:prstGeom>
          <a:ln>
            <a:noFill/>
          </a:ln>
          <a:effectLst>
            <a:softEdge rad="112500"/>
          </a:effectLst>
        </p:spPr>
      </p:pic>
      <p:pic>
        <p:nvPicPr>
          <p:cNvPr id="19460" name="Picture 4" descr="https://ds04.infourok.ru/uploads/ex/01b7/0001e9fe-58e575ed/hello_html_c056fdc.jpg"/>
          <p:cNvPicPr>
            <a:picLocks noChangeAspect="1" noChangeArrowheads="1"/>
          </p:cNvPicPr>
          <p:nvPr/>
        </p:nvPicPr>
        <p:blipFill>
          <a:blip r:embed="rId3"/>
          <a:srcRect t="12121"/>
          <a:stretch>
            <a:fillRect/>
          </a:stretch>
        </p:blipFill>
        <p:spPr bwMode="auto">
          <a:xfrm>
            <a:off x="5214942" y="1285860"/>
            <a:ext cx="2643206" cy="2190059"/>
          </a:xfrm>
          <a:prstGeom prst="rect">
            <a:avLst/>
          </a:prstGeom>
          <a:ln>
            <a:noFill/>
          </a:ln>
          <a:effectLst>
            <a:softEdge rad="112500"/>
          </a:effectLst>
        </p:spPr>
      </p:pic>
      <p:pic>
        <p:nvPicPr>
          <p:cNvPr id="19462" name="Picture 6" descr="http://detsad42.ru/sites/default/files/gallery/privetzima.jpg"/>
          <p:cNvPicPr>
            <a:picLocks noChangeAspect="1" noChangeArrowheads="1"/>
          </p:cNvPicPr>
          <p:nvPr/>
        </p:nvPicPr>
        <p:blipFill>
          <a:blip r:embed="rId4"/>
          <a:srcRect/>
          <a:stretch>
            <a:fillRect/>
          </a:stretch>
        </p:blipFill>
        <p:spPr bwMode="auto">
          <a:xfrm>
            <a:off x="1071538" y="4000504"/>
            <a:ext cx="3078263" cy="2214578"/>
          </a:xfrm>
          <a:prstGeom prst="rect">
            <a:avLst/>
          </a:prstGeom>
          <a:ln>
            <a:noFill/>
          </a:ln>
          <a:effectLst>
            <a:softEdge rad="112500"/>
          </a:effectLst>
        </p:spPr>
      </p:pic>
      <p:pic>
        <p:nvPicPr>
          <p:cNvPr id="19464" name="Picture 8" descr="http://www.poetryclub.com.ua/upload/poem_all/00711507.jpg"/>
          <p:cNvPicPr>
            <a:picLocks noChangeAspect="1" noChangeArrowheads="1"/>
          </p:cNvPicPr>
          <p:nvPr/>
        </p:nvPicPr>
        <p:blipFill>
          <a:blip r:embed="rId5" cstate="print"/>
          <a:srcRect/>
          <a:stretch>
            <a:fillRect/>
          </a:stretch>
        </p:blipFill>
        <p:spPr bwMode="auto">
          <a:xfrm>
            <a:off x="4929190" y="4071942"/>
            <a:ext cx="3097312" cy="2214578"/>
          </a:xfrm>
          <a:prstGeom prst="rect">
            <a:avLst/>
          </a:prstGeom>
          <a:ln>
            <a:noFill/>
          </a:ln>
          <a:effectLst>
            <a:softEdge rad="112500"/>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43042" y="642918"/>
            <a:ext cx="5686436" cy="439718"/>
          </a:xfrm>
        </p:spPr>
        <p:txBody>
          <a:bodyPr>
            <a:normAutofit/>
          </a:bodyPr>
          <a:lstStyle/>
          <a:p>
            <a:r>
              <a:rPr lang="ru-RU" sz="1800" b="1" dirty="0" smtClean="0">
                <a:latin typeface="Times New Roman" pitchFamily="18" charset="0"/>
                <a:cs typeface="Times New Roman" pitchFamily="18" charset="0"/>
              </a:rPr>
              <a:t>«Дед Мороз» м</a:t>
            </a:r>
            <a:r>
              <a:rPr lang="ru-RU" sz="1800" dirty="0" smtClean="0">
                <a:latin typeface="Times New Roman" pitchFamily="18" charset="0"/>
                <a:cs typeface="Times New Roman" pitchFamily="18" charset="0"/>
              </a:rPr>
              <a:t>уз. А. Филиппенко, сл. Т. Волгино</a:t>
            </a:r>
            <a:r>
              <a:rPr lang="ru-RU" sz="1800" dirty="0" smtClean="0"/>
              <a:t>й</a:t>
            </a:r>
            <a:endParaRPr lang="ru-RU" sz="1800" dirty="0"/>
          </a:p>
        </p:txBody>
      </p:sp>
      <p:graphicFrame>
        <p:nvGraphicFramePr>
          <p:cNvPr id="4" name="Таблица 3"/>
          <p:cNvGraphicFramePr>
            <a:graphicFrameLocks noGrp="1"/>
          </p:cNvGraphicFramePr>
          <p:nvPr/>
        </p:nvGraphicFramePr>
        <p:xfrm>
          <a:off x="285720" y="1071546"/>
          <a:ext cx="8358246" cy="5059680"/>
        </p:xfrm>
        <a:graphic>
          <a:graphicData uri="http://schemas.openxmlformats.org/drawingml/2006/table">
            <a:tbl>
              <a:tblPr firstRow="1" bandRow="1">
                <a:tableStyleId>{5940675A-B579-460E-94D1-54222C63F5DA}</a:tableStyleId>
              </a:tblPr>
              <a:tblGrid>
                <a:gridCol w="4179123">
                  <a:extLst>
                    <a:ext uri="{9D8B030D-6E8A-4147-A177-3AD203B41FA5}">
                      <a16:colId xmlns:a16="http://schemas.microsoft.com/office/drawing/2014/main" val="20000"/>
                    </a:ext>
                  </a:extLst>
                </a:gridCol>
                <a:gridCol w="4179123">
                  <a:extLst>
                    <a:ext uri="{9D8B030D-6E8A-4147-A177-3AD203B41FA5}">
                      <a16:colId xmlns:a16="http://schemas.microsoft.com/office/drawing/2014/main" val="20001"/>
                    </a:ext>
                  </a:extLst>
                </a:gridCol>
              </a:tblGrid>
              <a:tr h="2500330">
                <a:tc>
                  <a:txBody>
                    <a:bodyPr/>
                    <a:lstStyle/>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r>
                        <a:rPr lang="ru-RU" sz="1600" b="0" i="0" kern="1200" dirty="0" smtClean="0">
                          <a:solidFill>
                            <a:schemeClr val="tx1"/>
                          </a:solidFill>
                          <a:latin typeface="Times New Roman" pitchFamily="18" charset="0"/>
                          <a:ea typeface="+mn-ea"/>
                          <a:cs typeface="Times New Roman" pitchFamily="18" charset="0"/>
                        </a:rPr>
                        <a:t>Дед Мороз, Дед Мороз</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b="0" i="0" kern="1200" dirty="0" smtClean="0">
                          <a:solidFill>
                            <a:schemeClr val="tx1"/>
                          </a:solidFill>
                          <a:latin typeface="Times New Roman" pitchFamily="18" charset="0"/>
                          <a:ea typeface="+mn-ea"/>
                          <a:cs typeface="Times New Roman" pitchFamily="18" charset="0"/>
                        </a:rPr>
                        <a:t>Деткам ёлочку принёс.(2 раза)</a:t>
                      </a:r>
                      <a:endParaRPr lang="ru-RU" sz="1600" dirty="0">
                        <a:latin typeface="Times New Roman" pitchFamily="18" charset="0"/>
                        <a:cs typeface="Times New Roman" pitchFamily="18" charset="0"/>
                      </a:endParaRPr>
                    </a:p>
                  </a:txBody>
                  <a:tcPr/>
                </a:tc>
                <a:tc>
                  <a:txBody>
                    <a:bodyPr/>
                    <a:lstStyle/>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r>
                        <a:rPr lang="ru-RU" sz="1600" b="0" i="0" kern="1200" dirty="0" smtClean="0">
                          <a:solidFill>
                            <a:schemeClr val="tx1"/>
                          </a:solidFill>
                          <a:latin typeface="Times New Roman" pitchFamily="18" charset="0"/>
                          <a:ea typeface="+mn-ea"/>
                          <a:cs typeface="Times New Roman" pitchFamily="18" charset="0"/>
                        </a:rPr>
                        <a:t>А на ней фонарики,</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b="0" i="0" kern="1200" dirty="0" smtClean="0">
                          <a:solidFill>
                            <a:schemeClr val="tx1"/>
                          </a:solidFill>
                          <a:latin typeface="Times New Roman" pitchFamily="18" charset="0"/>
                          <a:ea typeface="+mn-ea"/>
                          <a:cs typeface="Times New Roman" pitchFamily="18" charset="0"/>
                        </a:rPr>
                        <a:t>Золотые шарики. (2 раза)</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val="10000"/>
                  </a:ext>
                </a:extLst>
              </a:tr>
              <a:tr h="2500330">
                <a:tc>
                  <a:txBody>
                    <a:bodyPr/>
                    <a:lstStyle/>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r>
                        <a:rPr lang="ru-RU" sz="1600" b="0" i="0" kern="1200" dirty="0" smtClean="0">
                          <a:solidFill>
                            <a:schemeClr val="tx1"/>
                          </a:solidFill>
                          <a:latin typeface="Times New Roman" pitchFamily="18" charset="0"/>
                          <a:ea typeface="+mn-ea"/>
                          <a:cs typeface="Times New Roman" pitchFamily="18" charset="0"/>
                        </a:rPr>
                        <a:t>Дед Мороз, Дед Мороз</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b="0" i="0" kern="1200" dirty="0" smtClean="0">
                          <a:solidFill>
                            <a:schemeClr val="tx1"/>
                          </a:solidFill>
                          <a:latin typeface="Times New Roman" pitchFamily="18" charset="0"/>
                          <a:ea typeface="+mn-ea"/>
                          <a:cs typeface="Times New Roman" pitchFamily="18" charset="0"/>
                        </a:rPr>
                        <a:t>Он подарки нам принёс. (2 раза)</a:t>
                      </a:r>
                      <a:endParaRPr lang="ru-RU" sz="1600" dirty="0">
                        <a:latin typeface="Times New Roman" pitchFamily="18" charset="0"/>
                        <a:cs typeface="Times New Roman" pitchFamily="18" charset="0"/>
                      </a:endParaRPr>
                    </a:p>
                  </a:txBody>
                  <a:tcPr/>
                </a:tc>
                <a:tc>
                  <a:txBody>
                    <a:bodyPr/>
                    <a:lstStyle/>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r>
                        <a:rPr lang="ru-RU" sz="1600" b="0" i="0" kern="1200" dirty="0" smtClean="0">
                          <a:solidFill>
                            <a:schemeClr val="tx1"/>
                          </a:solidFill>
                          <a:latin typeface="Times New Roman" pitchFamily="18" charset="0"/>
                          <a:ea typeface="+mn-ea"/>
                          <a:cs typeface="Times New Roman" pitchFamily="18" charset="0"/>
                        </a:rPr>
                        <a:t>Вафли ароматные</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b="0" i="0" kern="1200" dirty="0" smtClean="0">
                          <a:solidFill>
                            <a:schemeClr val="tx1"/>
                          </a:solidFill>
                          <a:latin typeface="Times New Roman" pitchFamily="18" charset="0"/>
                          <a:ea typeface="+mn-ea"/>
                          <a:cs typeface="Times New Roman" pitchFamily="18" charset="0"/>
                        </a:rPr>
                        <a:t>И конфеты мятные. (2 раза)</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val="10001"/>
                  </a:ext>
                </a:extLst>
              </a:tr>
            </a:tbl>
          </a:graphicData>
        </a:graphic>
      </p:graphicFrame>
      <p:pic>
        <p:nvPicPr>
          <p:cNvPr id="20484" name="Picture 4" descr="https://t4.ftcdn.net/jpg/00/57/10/83/500_F_57108372_EYnJAVFcVtyABXgUwsy7iL2ojGWeYjkd.jpg"/>
          <p:cNvPicPr>
            <a:picLocks noChangeAspect="1" noChangeArrowheads="1"/>
          </p:cNvPicPr>
          <p:nvPr/>
        </p:nvPicPr>
        <p:blipFill>
          <a:blip r:embed="rId2"/>
          <a:srcRect/>
          <a:stretch>
            <a:fillRect/>
          </a:stretch>
        </p:blipFill>
        <p:spPr bwMode="auto">
          <a:xfrm>
            <a:off x="857224" y="1142984"/>
            <a:ext cx="2905144" cy="1981309"/>
          </a:xfrm>
          <a:prstGeom prst="rect">
            <a:avLst/>
          </a:prstGeom>
          <a:ln>
            <a:noFill/>
          </a:ln>
          <a:effectLst>
            <a:softEdge rad="112500"/>
          </a:effectLst>
        </p:spPr>
      </p:pic>
      <p:pic>
        <p:nvPicPr>
          <p:cNvPr id="20486" name="Picture 6" descr="https://us.123rf.com/450wm/yurkina/yurkina1211/yurkina121100021/16429480-%D0%98%D0%BB%D0%BB%D1%8E%D1%81%D1%82%D1%80%D0%B0%D1%86%D0%B8%D1%8F-%D0%A0%D0%BE%D0%B6%D0%B4%D0%B5%D1%81%D1%82%D0%B2%D0%B5%D0%BD%D1%81%D0%BA%D0%B0%D1%8F-%D0%B5%D0%BB%D0%BA%D0%B0-%D1%83%D0%BA%D1%80%D0%B0%D1%88%D0%B5%D0%BD%D0%B0-%D1%88%D0%B0%D1%80%D0%B0%D0%BC%D0%B8-%D0%B8-%D0%B1%D1%83%D1%81%D0%B0%D0%BC%D0%B8.jpg?ver=6"/>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286380" y="1142984"/>
            <a:ext cx="2500300" cy="2000234"/>
          </a:xfrm>
          <a:prstGeom prst="rect">
            <a:avLst/>
          </a:prstGeom>
          <a:noFill/>
        </p:spPr>
      </p:pic>
      <p:pic>
        <p:nvPicPr>
          <p:cNvPr id="20488" name="Picture 8" descr="http://kladraz.ru/upload/blogs2/2016/12/6883_51758a46af143ed03dba1ca716198311.jpg"/>
          <p:cNvPicPr>
            <a:picLocks noChangeAspect="1" noChangeArrowheads="1"/>
          </p:cNvPicPr>
          <p:nvPr/>
        </p:nvPicPr>
        <p:blipFill>
          <a:blip r:embed="rId4"/>
          <a:srcRect t="17929" b="16333"/>
          <a:stretch>
            <a:fillRect/>
          </a:stretch>
        </p:blipFill>
        <p:spPr bwMode="auto">
          <a:xfrm>
            <a:off x="928662" y="3714752"/>
            <a:ext cx="2934102" cy="1928826"/>
          </a:xfrm>
          <a:prstGeom prst="rect">
            <a:avLst/>
          </a:prstGeom>
          <a:noFill/>
        </p:spPr>
      </p:pic>
      <p:pic>
        <p:nvPicPr>
          <p:cNvPr id="20490" name="Picture 10" descr="https://rznsp.ru/files/Mon_1702/3585_7183_mGNO5bis.jpg"/>
          <p:cNvPicPr>
            <a:picLocks noChangeAspect="1" noChangeArrowheads="1"/>
          </p:cNvPicPr>
          <p:nvPr/>
        </p:nvPicPr>
        <p:blipFill>
          <a:blip r:embed="rId5" cstate="print"/>
          <a:srcRect/>
          <a:stretch>
            <a:fillRect/>
          </a:stretch>
        </p:blipFill>
        <p:spPr bwMode="auto">
          <a:xfrm rot="2295658">
            <a:off x="6357950" y="4000504"/>
            <a:ext cx="1757334" cy="1073927"/>
          </a:xfrm>
          <a:prstGeom prst="rect">
            <a:avLst/>
          </a:prstGeom>
          <a:noFill/>
        </p:spPr>
      </p:pic>
      <p:pic>
        <p:nvPicPr>
          <p:cNvPr id="20492" name="Picture 12" descr="http://vikondi.com/upload/iblock/17b/vafli-_lakomka_-slivochnye-.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5000628" y="4000504"/>
            <a:ext cx="2024012" cy="1181022"/>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85918" y="571480"/>
            <a:ext cx="5400684" cy="511156"/>
          </a:xfrm>
        </p:spPr>
        <p:txBody>
          <a:bodyPr>
            <a:noAutofit/>
          </a:bodyPr>
          <a:lstStyle/>
          <a:p>
            <a:r>
              <a:rPr lang="ru-RU" sz="1800" b="1" dirty="0" smtClean="0">
                <a:latin typeface="Times New Roman" pitchFamily="18" charset="0"/>
                <a:cs typeface="Times New Roman" pitchFamily="18" charset="0"/>
              </a:rPr>
              <a:t>«Ёлочка» м</a:t>
            </a:r>
            <a:r>
              <a:rPr lang="ru-RU" sz="1800" dirty="0" smtClean="0">
                <a:latin typeface="Times New Roman" pitchFamily="18" charset="0"/>
                <a:cs typeface="Times New Roman" pitchFamily="18" charset="0"/>
              </a:rPr>
              <a:t>уз. Е. Тиличеевой, сл. М. </a:t>
            </a:r>
            <a:r>
              <a:rPr lang="ru-RU" sz="1800" dirty="0" err="1" smtClean="0">
                <a:latin typeface="Times New Roman" pitchFamily="18" charset="0"/>
                <a:cs typeface="Times New Roman" pitchFamily="18" charset="0"/>
              </a:rPr>
              <a:t>Ивенсен</a:t>
            </a:r>
            <a:endParaRPr lang="ru-RU" sz="1800" dirty="0">
              <a:latin typeface="Times New Roman" pitchFamily="18" charset="0"/>
              <a:cs typeface="Times New Roman" pitchFamily="18" charset="0"/>
            </a:endParaRPr>
          </a:p>
        </p:txBody>
      </p:sp>
      <p:graphicFrame>
        <p:nvGraphicFramePr>
          <p:cNvPr id="4" name="Таблица 3"/>
          <p:cNvGraphicFramePr>
            <a:graphicFrameLocks noGrp="1"/>
          </p:cNvGraphicFramePr>
          <p:nvPr/>
        </p:nvGraphicFramePr>
        <p:xfrm>
          <a:off x="500034" y="1071546"/>
          <a:ext cx="8143932" cy="5572164"/>
        </p:xfrm>
        <a:graphic>
          <a:graphicData uri="http://schemas.openxmlformats.org/drawingml/2006/table">
            <a:tbl>
              <a:tblPr firstRow="1" bandRow="1">
                <a:tableStyleId>{5940675A-B579-460E-94D1-54222C63F5DA}</a:tableStyleId>
              </a:tblPr>
              <a:tblGrid>
                <a:gridCol w="4071966">
                  <a:extLst>
                    <a:ext uri="{9D8B030D-6E8A-4147-A177-3AD203B41FA5}">
                      <a16:colId xmlns:a16="http://schemas.microsoft.com/office/drawing/2014/main" val="20000"/>
                    </a:ext>
                  </a:extLst>
                </a:gridCol>
                <a:gridCol w="4071966">
                  <a:extLst>
                    <a:ext uri="{9D8B030D-6E8A-4147-A177-3AD203B41FA5}">
                      <a16:colId xmlns:a16="http://schemas.microsoft.com/office/drawing/2014/main" val="20001"/>
                    </a:ext>
                  </a:extLst>
                </a:gridCol>
              </a:tblGrid>
              <a:tr h="2786082">
                <a:tc>
                  <a:txBody>
                    <a:bodyPr/>
                    <a:lstStyle/>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r>
                        <a:rPr lang="ru-RU" sz="1600" b="0" i="0" kern="1200" dirty="0" smtClean="0">
                          <a:solidFill>
                            <a:schemeClr val="tx1"/>
                          </a:solidFill>
                          <a:latin typeface="Times New Roman" pitchFamily="18" charset="0"/>
                          <a:ea typeface="+mn-ea"/>
                          <a:cs typeface="Times New Roman" pitchFamily="18" charset="0"/>
                        </a:rPr>
                        <a:t>1. Сам, сам</a:t>
                      </a:r>
                      <a:r>
                        <a:rPr lang="ru-RU" sz="1600" b="0" i="0" kern="1200" baseline="0" dirty="0" smtClean="0">
                          <a:solidFill>
                            <a:schemeClr val="tx1"/>
                          </a:solidFill>
                          <a:latin typeface="Times New Roman" pitchFamily="18" charset="0"/>
                          <a:ea typeface="+mn-ea"/>
                          <a:cs typeface="Times New Roman" pitchFamily="18" charset="0"/>
                        </a:rPr>
                        <a:t> д</a:t>
                      </a:r>
                      <a:r>
                        <a:rPr lang="ru-RU" sz="1600" b="0" i="0" kern="1200" dirty="0" smtClean="0">
                          <a:solidFill>
                            <a:schemeClr val="tx1"/>
                          </a:solidFill>
                          <a:latin typeface="Times New Roman" pitchFamily="18" charset="0"/>
                          <a:ea typeface="+mn-ea"/>
                          <a:cs typeface="Times New Roman" pitchFamily="18" charset="0"/>
                        </a:rPr>
                        <a:t>едушка Мороз</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b="0" i="0" kern="1200" dirty="0" smtClean="0">
                          <a:solidFill>
                            <a:schemeClr val="tx1"/>
                          </a:solidFill>
                          <a:latin typeface="Times New Roman" pitchFamily="18" charset="0"/>
                          <a:ea typeface="+mn-ea"/>
                          <a:cs typeface="Times New Roman" pitchFamily="18" charset="0"/>
                        </a:rPr>
                        <a:t>Нам, нам</a:t>
                      </a:r>
                      <a:r>
                        <a:rPr lang="ru-RU" sz="1600" b="0" i="0" kern="1200" baseline="0" dirty="0" smtClean="0">
                          <a:solidFill>
                            <a:schemeClr val="tx1"/>
                          </a:solidFill>
                          <a:latin typeface="Times New Roman" pitchFamily="18" charset="0"/>
                          <a:ea typeface="+mn-ea"/>
                          <a:cs typeface="Times New Roman" pitchFamily="18" charset="0"/>
                        </a:rPr>
                        <a:t> е</a:t>
                      </a:r>
                      <a:r>
                        <a:rPr lang="ru-RU" sz="1600" b="0" i="0" kern="1200" dirty="0" smtClean="0">
                          <a:solidFill>
                            <a:schemeClr val="tx1"/>
                          </a:solidFill>
                          <a:latin typeface="Times New Roman" pitchFamily="18" charset="0"/>
                          <a:ea typeface="+mn-ea"/>
                          <a:cs typeface="Times New Roman" pitchFamily="18" charset="0"/>
                        </a:rPr>
                        <a:t>лочку принес.</a:t>
                      </a:r>
                      <a:endParaRPr lang="ru-RU" sz="1600" dirty="0">
                        <a:latin typeface="Times New Roman" pitchFamily="18" charset="0"/>
                        <a:cs typeface="Times New Roman" pitchFamily="18" charset="0"/>
                      </a:endParaRPr>
                    </a:p>
                  </a:txBody>
                  <a:tcPr/>
                </a:tc>
                <a:tc>
                  <a:txBody>
                    <a:bodyPr/>
                    <a:lstStyle/>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r>
                        <a:rPr lang="ru-RU" sz="1600" b="0" i="0" kern="1200" dirty="0" smtClean="0">
                          <a:solidFill>
                            <a:schemeClr val="tx1"/>
                          </a:solidFill>
                          <a:latin typeface="Times New Roman" pitchFamily="18" charset="0"/>
                          <a:ea typeface="+mn-ea"/>
                          <a:cs typeface="Times New Roman" pitchFamily="18" charset="0"/>
                        </a:rPr>
                        <a:t>Всем, всем</a:t>
                      </a:r>
                      <a:r>
                        <a:rPr lang="ru-RU" sz="1600" b="0" i="0" kern="1200" baseline="0" dirty="0" smtClean="0">
                          <a:solidFill>
                            <a:schemeClr val="tx1"/>
                          </a:solidFill>
                          <a:latin typeface="Times New Roman" pitchFamily="18" charset="0"/>
                          <a:ea typeface="+mn-ea"/>
                          <a:cs typeface="Times New Roman" pitchFamily="18" charset="0"/>
                        </a:rPr>
                        <a:t> е</a:t>
                      </a:r>
                      <a:r>
                        <a:rPr lang="ru-RU" sz="1600" b="0" i="0" kern="1200" dirty="0" smtClean="0">
                          <a:solidFill>
                            <a:schemeClr val="tx1"/>
                          </a:solidFill>
                          <a:latin typeface="Times New Roman" pitchFamily="18" charset="0"/>
                          <a:ea typeface="+mn-ea"/>
                          <a:cs typeface="Times New Roman" pitchFamily="18" charset="0"/>
                        </a:rPr>
                        <a:t>лочка видна</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b="0" i="0" kern="1200" dirty="0" smtClean="0">
                          <a:solidFill>
                            <a:schemeClr val="tx1"/>
                          </a:solidFill>
                          <a:latin typeface="Times New Roman" pitchFamily="18" charset="0"/>
                          <a:ea typeface="+mn-ea"/>
                          <a:cs typeface="Times New Roman" pitchFamily="18" charset="0"/>
                        </a:rPr>
                        <a:t>Всем, всем</a:t>
                      </a:r>
                      <a:r>
                        <a:rPr lang="ru-RU" sz="1600" b="0" i="0" kern="1200" baseline="0" dirty="0" smtClean="0">
                          <a:solidFill>
                            <a:schemeClr val="tx1"/>
                          </a:solidFill>
                          <a:latin typeface="Times New Roman" pitchFamily="18" charset="0"/>
                          <a:ea typeface="+mn-ea"/>
                          <a:cs typeface="Times New Roman" pitchFamily="18" charset="0"/>
                        </a:rPr>
                        <a:t> н</a:t>
                      </a:r>
                      <a:r>
                        <a:rPr lang="ru-RU" sz="1600" b="0" i="0" kern="1200" dirty="0" smtClean="0">
                          <a:solidFill>
                            <a:schemeClr val="tx1"/>
                          </a:solidFill>
                          <a:latin typeface="Times New Roman" pitchFamily="18" charset="0"/>
                          <a:ea typeface="+mn-ea"/>
                          <a:cs typeface="Times New Roman" pitchFamily="18" charset="0"/>
                        </a:rPr>
                        <a:t>равится она!</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val="10000"/>
                  </a:ext>
                </a:extLst>
              </a:tr>
              <a:tr h="2786082">
                <a:tc>
                  <a:txBody>
                    <a:bodyPr/>
                    <a:lstStyle/>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r>
                        <a:rPr lang="ru-RU" sz="1600" b="0" i="0" kern="1200" dirty="0" smtClean="0">
                          <a:solidFill>
                            <a:schemeClr val="tx1"/>
                          </a:solidFill>
                          <a:latin typeface="Times New Roman" pitchFamily="18" charset="0"/>
                          <a:ea typeface="+mn-ea"/>
                          <a:cs typeface="Times New Roman" pitchFamily="18" charset="0"/>
                        </a:rPr>
                        <a:t>2. Ждем, ждем в гости мы ребят.</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b="0" i="0" kern="1200" dirty="0" smtClean="0">
                          <a:solidFill>
                            <a:schemeClr val="tx1"/>
                          </a:solidFill>
                          <a:latin typeface="Times New Roman" pitchFamily="18" charset="0"/>
                          <a:ea typeface="+mn-ea"/>
                          <a:cs typeface="Times New Roman" pitchFamily="18" charset="0"/>
                        </a:rPr>
                        <a:t>Пусть, пусть тоже поглядят.</a:t>
                      </a:r>
                      <a:endParaRPr lang="ru-RU" sz="1600" dirty="0">
                        <a:latin typeface="Times New Roman" pitchFamily="18" charset="0"/>
                        <a:cs typeface="Times New Roman" pitchFamily="18" charset="0"/>
                      </a:endParaRPr>
                    </a:p>
                  </a:txBody>
                  <a:tcPr/>
                </a:tc>
                <a:tc>
                  <a:txBody>
                    <a:bodyPr/>
                    <a:lstStyle/>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r>
                        <a:rPr lang="ru-RU" sz="1600" b="0" i="0" kern="1200" dirty="0" smtClean="0">
                          <a:solidFill>
                            <a:schemeClr val="tx1"/>
                          </a:solidFill>
                          <a:latin typeface="Times New Roman" pitchFamily="18" charset="0"/>
                          <a:ea typeface="+mn-ea"/>
                          <a:cs typeface="Times New Roman" pitchFamily="18" charset="0"/>
                        </a:rPr>
                        <a:t>Всех, всех за руки возьмем,</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b="0" i="0" kern="1200" dirty="0" smtClean="0">
                          <a:solidFill>
                            <a:schemeClr val="tx1"/>
                          </a:solidFill>
                          <a:latin typeface="Times New Roman" pitchFamily="18" charset="0"/>
                          <a:ea typeface="+mn-ea"/>
                          <a:cs typeface="Times New Roman" pitchFamily="18" charset="0"/>
                        </a:rPr>
                        <a:t>Все, все спляшем и споем.</a:t>
                      </a:r>
                      <a:endParaRPr lang="ru-RU" sz="1600" dirty="0" smtClean="0">
                        <a:latin typeface="Times New Roman" pitchFamily="18" charset="0"/>
                        <a:cs typeface="Times New Roman" pitchFamily="18" charset="0"/>
                      </a:endParaRPr>
                    </a:p>
                  </a:txBody>
                  <a:tcPr/>
                </a:tc>
                <a:extLst>
                  <a:ext uri="{0D108BD9-81ED-4DB2-BD59-A6C34878D82A}">
                    <a16:rowId xmlns:a16="http://schemas.microsoft.com/office/drawing/2014/main" val="10001"/>
                  </a:ext>
                </a:extLst>
              </a:tr>
            </a:tbl>
          </a:graphicData>
        </a:graphic>
      </p:graphicFrame>
      <p:pic>
        <p:nvPicPr>
          <p:cNvPr id="21506" name="Picture 2" descr="https://t4.ftcdn.net/jpg/00/72/12/95/500_F_72129580_GsbUNiG9GMWkNHPqqmOsJqf9sMtGa0eg.jpg"/>
          <p:cNvPicPr>
            <a:picLocks noChangeAspect="1" noChangeArrowheads="1"/>
          </p:cNvPicPr>
          <p:nvPr/>
        </p:nvPicPr>
        <p:blipFill>
          <a:blip r:embed="rId2">
            <a:clrChange>
              <a:clrFrom>
                <a:srgbClr val="FFFFFF"/>
              </a:clrFrom>
              <a:clrTo>
                <a:srgbClr val="FFFFFF">
                  <a:alpha val="0"/>
                </a:srgbClr>
              </a:clrTo>
            </a:clrChange>
          </a:blip>
          <a:srcRect b="2967"/>
          <a:stretch>
            <a:fillRect/>
          </a:stretch>
        </p:blipFill>
        <p:spPr bwMode="auto">
          <a:xfrm>
            <a:off x="1428728" y="1000108"/>
            <a:ext cx="2157430" cy="2357454"/>
          </a:xfrm>
          <a:prstGeom prst="rect">
            <a:avLst/>
          </a:prstGeom>
          <a:noFill/>
        </p:spPr>
      </p:pic>
      <p:pic>
        <p:nvPicPr>
          <p:cNvPr id="21508" name="Picture 4" descr="http://img1.labirint.ru/books/361934/scrn_big_1.jpg"/>
          <p:cNvPicPr>
            <a:picLocks noChangeAspect="1" noChangeArrowheads="1"/>
          </p:cNvPicPr>
          <p:nvPr/>
        </p:nvPicPr>
        <p:blipFill>
          <a:blip r:embed="rId3" cstate="print"/>
          <a:srcRect r="39644"/>
          <a:stretch>
            <a:fillRect/>
          </a:stretch>
        </p:blipFill>
        <p:spPr bwMode="auto">
          <a:xfrm>
            <a:off x="5643570" y="1142984"/>
            <a:ext cx="2002430" cy="2189678"/>
          </a:xfrm>
          <a:prstGeom prst="rect">
            <a:avLst/>
          </a:prstGeom>
          <a:noFill/>
        </p:spPr>
      </p:pic>
      <p:pic>
        <p:nvPicPr>
          <p:cNvPr id="21510" name="Picture 6" descr="http://dob.1september.ru/2003/18/6.jpg"/>
          <p:cNvPicPr>
            <a:picLocks noChangeAspect="1" noChangeArrowheads="1"/>
          </p:cNvPicPr>
          <p:nvPr/>
        </p:nvPicPr>
        <p:blipFill>
          <a:blip r:embed="rId4"/>
          <a:srcRect/>
          <a:stretch>
            <a:fillRect/>
          </a:stretch>
        </p:blipFill>
        <p:spPr bwMode="auto">
          <a:xfrm>
            <a:off x="1214414" y="4071942"/>
            <a:ext cx="2857500" cy="1962150"/>
          </a:xfrm>
          <a:prstGeom prst="rect">
            <a:avLst/>
          </a:prstGeom>
          <a:noFill/>
        </p:spPr>
      </p:pic>
      <p:pic>
        <p:nvPicPr>
          <p:cNvPr id="21512" name="Picture 8" descr="http://arhivurokov.ru/multiurok/4/e/6/4e671239229a064f84d3fdcedc90fcbf4e3c56cf/pam-iatka-zrobimo-zhittia-biezpiechnim_10.png"/>
          <p:cNvPicPr>
            <a:picLocks noChangeAspect="1" noChangeArrowheads="1"/>
          </p:cNvPicPr>
          <p:nvPr/>
        </p:nvPicPr>
        <p:blipFill>
          <a:blip r:embed="rId5" cstate="print"/>
          <a:srcRect/>
          <a:stretch>
            <a:fillRect/>
          </a:stretch>
        </p:blipFill>
        <p:spPr bwMode="auto">
          <a:xfrm>
            <a:off x="5500694" y="3786190"/>
            <a:ext cx="2355679" cy="2333586"/>
          </a:xfrm>
          <a:prstGeom prst="rect">
            <a:avLst/>
          </a:prstGeom>
          <a:ln>
            <a:noFill/>
          </a:ln>
          <a:effectLst>
            <a:softEdge rad="112500"/>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85852" y="571480"/>
            <a:ext cx="6543692" cy="417530"/>
          </a:xfrm>
        </p:spPr>
        <p:txBody>
          <a:bodyPr>
            <a:normAutofit/>
          </a:bodyPr>
          <a:lstStyle/>
          <a:p>
            <a:r>
              <a:rPr lang="ru-RU" sz="1800" b="1" dirty="0" smtClean="0">
                <a:latin typeface="Times New Roman" pitchFamily="18" charset="0"/>
                <a:cs typeface="Times New Roman" pitchFamily="18" charset="0"/>
              </a:rPr>
              <a:t>«Зимняя пляска»  м</a:t>
            </a:r>
            <a:r>
              <a:rPr lang="ru-RU" sz="1800" dirty="0" smtClean="0">
                <a:latin typeface="Times New Roman" pitchFamily="18" charset="0"/>
                <a:cs typeface="Times New Roman" pitchFamily="18" charset="0"/>
              </a:rPr>
              <a:t>уз. М. </a:t>
            </a:r>
            <a:r>
              <a:rPr lang="ru-RU" sz="1800" dirty="0" err="1" smtClean="0">
                <a:latin typeface="Times New Roman" pitchFamily="18" charset="0"/>
                <a:cs typeface="Times New Roman" pitchFamily="18" charset="0"/>
              </a:rPr>
              <a:t>Старокадомского</a:t>
            </a:r>
            <a:r>
              <a:rPr lang="ru-RU" sz="1800" dirty="0" smtClean="0">
                <a:latin typeface="Times New Roman" pitchFamily="18" charset="0"/>
                <a:cs typeface="Times New Roman" pitchFamily="18" charset="0"/>
              </a:rPr>
              <a:t>. сл. О. </a:t>
            </a:r>
            <a:r>
              <a:rPr lang="ru-RU" sz="1800" dirty="0" err="1" smtClean="0">
                <a:latin typeface="Times New Roman" pitchFamily="18" charset="0"/>
                <a:cs typeface="Times New Roman" pitchFamily="18" charset="0"/>
              </a:rPr>
              <a:t>Высотской</a:t>
            </a:r>
            <a:endParaRPr lang="ru-RU" sz="1800" dirty="0">
              <a:latin typeface="Times New Roman" pitchFamily="18" charset="0"/>
              <a:cs typeface="Times New Roman" pitchFamily="18" charset="0"/>
            </a:endParaRPr>
          </a:p>
        </p:txBody>
      </p:sp>
      <p:graphicFrame>
        <p:nvGraphicFramePr>
          <p:cNvPr id="4" name="Таблица 3"/>
          <p:cNvGraphicFramePr>
            <a:graphicFrameLocks noGrp="1"/>
          </p:cNvGraphicFramePr>
          <p:nvPr/>
        </p:nvGraphicFramePr>
        <p:xfrm>
          <a:off x="571472" y="1000108"/>
          <a:ext cx="8286808" cy="5572164"/>
        </p:xfrm>
        <a:graphic>
          <a:graphicData uri="http://schemas.openxmlformats.org/drawingml/2006/table">
            <a:tbl>
              <a:tblPr firstRow="1" bandRow="1">
                <a:tableStyleId>{5940675A-B579-460E-94D1-54222C63F5DA}</a:tableStyleId>
              </a:tblPr>
              <a:tblGrid>
                <a:gridCol w="4143404">
                  <a:extLst>
                    <a:ext uri="{9D8B030D-6E8A-4147-A177-3AD203B41FA5}">
                      <a16:colId xmlns:a16="http://schemas.microsoft.com/office/drawing/2014/main" val="20000"/>
                    </a:ext>
                  </a:extLst>
                </a:gridCol>
                <a:gridCol w="4143404">
                  <a:extLst>
                    <a:ext uri="{9D8B030D-6E8A-4147-A177-3AD203B41FA5}">
                      <a16:colId xmlns:a16="http://schemas.microsoft.com/office/drawing/2014/main" val="20001"/>
                    </a:ext>
                  </a:extLst>
                </a:gridCol>
              </a:tblGrid>
              <a:tr h="2786082">
                <a:tc>
                  <a:txBody>
                    <a:bodyPr/>
                    <a:lstStyle/>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r>
                        <a:rPr lang="ru-RU" sz="1600" b="0" i="0" kern="1200" dirty="0" smtClean="0">
                          <a:solidFill>
                            <a:schemeClr val="tx1"/>
                          </a:solidFill>
                          <a:latin typeface="Times New Roman" pitchFamily="18" charset="0"/>
                          <a:ea typeface="+mn-ea"/>
                          <a:cs typeface="Times New Roman" pitchFamily="18" charset="0"/>
                        </a:rPr>
                        <a:t>1. Мы погреемся немножко,</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b="0" i="0" kern="1200" dirty="0" smtClean="0">
                          <a:solidFill>
                            <a:schemeClr val="tx1"/>
                          </a:solidFill>
                          <a:latin typeface="Times New Roman" pitchFamily="18" charset="0"/>
                          <a:ea typeface="+mn-ea"/>
                          <a:cs typeface="Times New Roman" pitchFamily="18" charset="0"/>
                        </a:rPr>
                        <a:t>Мы похлопаем а ладошки.</a:t>
                      </a:r>
                      <a:r>
                        <a:rPr lang="ru-RU" sz="1600" b="0" i="0" kern="1200" baseline="0" dirty="0" smtClean="0">
                          <a:solidFill>
                            <a:schemeClr val="tx1"/>
                          </a:solidFill>
                          <a:latin typeface="Times New Roman" pitchFamily="18" charset="0"/>
                          <a:ea typeface="+mn-ea"/>
                          <a:cs typeface="Times New Roman" pitchFamily="18" charset="0"/>
                        </a:rPr>
                        <a:t> </a:t>
                      </a:r>
                      <a:r>
                        <a:rPr lang="ru-RU" sz="1600" b="0" i="0" kern="1200" dirty="0" smtClean="0">
                          <a:solidFill>
                            <a:schemeClr val="tx1"/>
                          </a:solidFill>
                          <a:latin typeface="Times New Roman" pitchFamily="18" charset="0"/>
                          <a:ea typeface="+mn-ea"/>
                          <a:cs typeface="Times New Roman" pitchFamily="18" charset="0"/>
                        </a:rPr>
                        <a:t>Хлоп! (10 раз)</a:t>
                      </a:r>
                      <a:endParaRPr lang="ru-RU" sz="1600" dirty="0">
                        <a:latin typeface="Times New Roman" pitchFamily="18" charset="0"/>
                        <a:cs typeface="Times New Roman" pitchFamily="18" charset="0"/>
                      </a:endParaRPr>
                    </a:p>
                  </a:txBody>
                  <a:tcPr/>
                </a:tc>
                <a:tc>
                  <a:txBody>
                    <a:bodyPr/>
                    <a:lstStyle/>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r>
                        <a:rPr lang="ru-RU" sz="1600" b="0" i="0" kern="1200" dirty="0" smtClean="0">
                          <a:solidFill>
                            <a:schemeClr val="tx1"/>
                          </a:solidFill>
                          <a:latin typeface="Times New Roman" pitchFamily="18" charset="0"/>
                          <a:ea typeface="+mn-ea"/>
                          <a:cs typeface="Times New Roman" pitchFamily="18" charset="0"/>
                        </a:rPr>
                        <a:t>2. Рукавицы мы надели,</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b="0" i="0" kern="1200" dirty="0" smtClean="0">
                          <a:solidFill>
                            <a:schemeClr val="tx1"/>
                          </a:solidFill>
                          <a:latin typeface="Times New Roman" pitchFamily="18" charset="0"/>
                          <a:ea typeface="+mn-ea"/>
                          <a:cs typeface="Times New Roman" pitchFamily="18" charset="0"/>
                        </a:rPr>
                        <a:t>Не боимся мы метели.</a:t>
                      </a:r>
                      <a:r>
                        <a:rPr lang="ru-RU" sz="1600" b="0" i="0" kern="1200" baseline="0" dirty="0" smtClean="0">
                          <a:solidFill>
                            <a:schemeClr val="tx1"/>
                          </a:solidFill>
                          <a:latin typeface="Times New Roman" pitchFamily="18" charset="0"/>
                          <a:ea typeface="+mn-ea"/>
                          <a:cs typeface="Times New Roman" pitchFamily="18" charset="0"/>
                        </a:rPr>
                        <a:t> </a:t>
                      </a:r>
                      <a:r>
                        <a:rPr lang="ru-RU" sz="1600" b="0" i="0" kern="1200" dirty="0" smtClean="0">
                          <a:solidFill>
                            <a:schemeClr val="tx1"/>
                          </a:solidFill>
                          <a:latin typeface="Times New Roman" pitchFamily="18" charset="0"/>
                          <a:ea typeface="+mn-ea"/>
                          <a:cs typeface="Times New Roman" pitchFamily="18" charset="0"/>
                        </a:rPr>
                        <a:t>Да! (10 раз)</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val="10000"/>
                  </a:ext>
                </a:extLst>
              </a:tr>
              <a:tr h="2786082">
                <a:tc>
                  <a:txBody>
                    <a:bodyPr/>
                    <a:lstStyle/>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r>
                        <a:rPr lang="ru-RU" sz="1600" b="0" i="0" kern="1200" dirty="0" smtClean="0">
                          <a:solidFill>
                            <a:schemeClr val="tx1"/>
                          </a:solidFill>
                          <a:latin typeface="Times New Roman" pitchFamily="18" charset="0"/>
                          <a:ea typeface="+mn-ea"/>
                          <a:cs typeface="Times New Roman" pitchFamily="18" charset="0"/>
                        </a:rPr>
                        <a:t>3. Ножки тоже мы погреем,</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b="0" i="0" kern="1200" dirty="0" smtClean="0">
                          <a:solidFill>
                            <a:schemeClr val="tx1"/>
                          </a:solidFill>
                          <a:latin typeface="Times New Roman" pitchFamily="18" charset="0"/>
                          <a:ea typeface="+mn-ea"/>
                          <a:cs typeface="Times New Roman" pitchFamily="18" charset="0"/>
                        </a:rPr>
                        <a:t>Мы попрыгаем скорее.</a:t>
                      </a:r>
                      <a:r>
                        <a:rPr lang="ru-RU" sz="1600" b="0" i="0" kern="1200" baseline="0" dirty="0" smtClean="0">
                          <a:solidFill>
                            <a:schemeClr val="tx1"/>
                          </a:solidFill>
                          <a:latin typeface="Times New Roman" pitchFamily="18" charset="0"/>
                          <a:ea typeface="+mn-ea"/>
                          <a:cs typeface="Times New Roman" pitchFamily="18" charset="0"/>
                        </a:rPr>
                        <a:t> </a:t>
                      </a:r>
                      <a:r>
                        <a:rPr lang="ru-RU" sz="1600" b="0" i="0" kern="1200" dirty="0" smtClean="0">
                          <a:solidFill>
                            <a:schemeClr val="tx1"/>
                          </a:solidFill>
                          <a:latin typeface="Times New Roman" pitchFamily="18" charset="0"/>
                          <a:ea typeface="+mn-ea"/>
                          <a:cs typeface="Times New Roman" pitchFamily="18" charset="0"/>
                        </a:rPr>
                        <a:t>Прыг! (10 раз)</a:t>
                      </a:r>
                      <a:endParaRPr lang="ru-RU" sz="1600" dirty="0">
                        <a:latin typeface="Times New Roman" pitchFamily="18" charset="0"/>
                        <a:cs typeface="Times New Roman" pitchFamily="18" charset="0"/>
                      </a:endParaRPr>
                    </a:p>
                  </a:txBody>
                  <a:tcPr/>
                </a:tc>
                <a:tc>
                  <a:txBody>
                    <a:bodyPr/>
                    <a:lstStyle/>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r>
                        <a:rPr lang="ru-RU" sz="1600" b="0" i="0" kern="1200" dirty="0" smtClean="0">
                          <a:solidFill>
                            <a:schemeClr val="tx1"/>
                          </a:solidFill>
                          <a:latin typeface="Times New Roman" pitchFamily="18" charset="0"/>
                          <a:ea typeface="+mn-ea"/>
                          <a:cs typeface="Times New Roman" pitchFamily="18" charset="0"/>
                        </a:rPr>
                        <a:t>4. Мы с морозом подружились,</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b="0" i="0" kern="1200" dirty="0" smtClean="0">
                          <a:solidFill>
                            <a:schemeClr val="tx1"/>
                          </a:solidFill>
                          <a:latin typeface="Times New Roman" pitchFamily="18" charset="0"/>
                          <a:ea typeface="+mn-ea"/>
                          <a:cs typeface="Times New Roman" pitchFamily="18" charset="0"/>
                        </a:rPr>
                        <a:t>Как снежинки закружились.</a:t>
                      </a:r>
                      <a:r>
                        <a:rPr lang="ru-RU" sz="1600" b="0" i="0" kern="1200" baseline="0" dirty="0" smtClean="0">
                          <a:solidFill>
                            <a:schemeClr val="tx1"/>
                          </a:solidFill>
                          <a:latin typeface="Times New Roman" pitchFamily="18" charset="0"/>
                          <a:ea typeface="+mn-ea"/>
                          <a:cs typeface="Times New Roman" pitchFamily="18" charset="0"/>
                        </a:rPr>
                        <a:t> </a:t>
                      </a:r>
                      <a:r>
                        <a:rPr lang="ru-RU" sz="1600" b="0" i="0" kern="1200" dirty="0" smtClean="0">
                          <a:solidFill>
                            <a:schemeClr val="tx1"/>
                          </a:solidFill>
                          <a:latin typeface="Times New Roman" pitchFamily="18" charset="0"/>
                          <a:ea typeface="+mn-ea"/>
                          <a:cs typeface="Times New Roman" pitchFamily="18" charset="0"/>
                        </a:rPr>
                        <a:t>Так! (10 раз)</a:t>
                      </a:r>
                      <a:endParaRPr lang="ru-RU" sz="1600" dirty="0" smtClean="0">
                        <a:latin typeface="Times New Roman" pitchFamily="18" charset="0"/>
                        <a:cs typeface="Times New Roman" pitchFamily="18" charset="0"/>
                      </a:endParaRPr>
                    </a:p>
                  </a:txBody>
                  <a:tcPr/>
                </a:tc>
                <a:extLst>
                  <a:ext uri="{0D108BD9-81ED-4DB2-BD59-A6C34878D82A}">
                    <a16:rowId xmlns:a16="http://schemas.microsoft.com/office/drawing/2014/main" val="10001"/>
                  </a:ext>
                </a:extLst>
              </a:tr>
            </a:tbl>
          </a:graphicData>
        </a:graphic>
      </p:graphicFrame>
      <p:pic>
        <p:nvPicPr>
          <p:cNvPr id="22530" name="Picture 2" descr="https://png.pngtree.com/element_origin_min_pic/17/09/25/80827b93d7588a8133b8efe82fa18f76.jpg"/>
          <p:cNvPicPr>
            <a:picLocks noChangeAspect="1" noChangeArrowheads="1"/>
          </p:cNvPicPr>
          <p:nvPr/>
        </p:nvPicPr>
        <p:blipFill>
          <a:blip r:embed="rId2" cstate="print">
            <a:clrChange>
              <a:clrFrom>
                <a:srgbClr val="F6F6F6"/>
              </a:clrFrom>
              <a:clrTo>
                <a:srgbClr val="F6F6F6">
                  <a:alpha val="0"/>
                </a:srgbClr>
              </a:clrTo>
            </a:clrChange>
          </a:blip>
          <a:srcRect/>
          <a:stretch>
            <a:fillRect/>
          </a:stretch>
        </p:blipFill>
        <p:spPr bwMode="auto">
          <a:xfrm>
            <a:off x="1500166" y="1071546"/>
            <a:ext cx="1928826" cy="2190707"/>
          </a:xfrm>
          <a:prstGeom prst="rect">
            <a:avLst/>
          </a:prstGeom>
          <a:noFill/>
        </p:spPr>
      </p:pic>
      <p:pic>
        <p:nvPicPr>
          <p:cNvPr id="22532" name="Picture 4" descr="https://img2.labirint.ru/books/56480/scrn_big_1.jpg"/>
          <p:cNvPicPr>
            <a:picLocks noChangeAspect="1" noChangeArrowheads="1"/>
          </p:cNvPicPr>
          <p:nvPr/>
        </p:nvPicPr>
        <p:blipFill>
          <a:blip r:embed="rId3"/>
          <a:srcRect l="55313" t="11798" r="4374" b="5617"/>
          <a:stretch>
            <a:fillRect/>
          </a:stretch>
        </p:blipFill>
        <p:spPr bwMode="auto">
          <a:xfrm>
            <a:off x="5715008" y="1000108"/>
            <a:ext cx="2071702" cy="2360777"/>
          </a:xfrm>
          <a:prstGeom prst="rect">
            <a:avLst/>
          </a:prstGeom>
          <a:ln>
            <a:noFill/>
          </a:ln>
          <a:effectLst>
            <a:softEdge rad="112500"/>
          </a:effectLst>
        </p:spPr>
      </p:pic>
      <p:pic>
        <p:nvPicPr>
          <p:cNvPr id="22534" name="Picture 6" descr="http://victoriacarlton.com.au/wp-content/uploads/2017/06/4731-800x592.jpg"/>
          <p:cNvPicPr>
            <a:picLocks noChangeAspect="1" noChangeArrowheads="1"/>
          </p:cNvPicPr>
          <p:nvPr/>
        </p:nvPicPr>
        <p:blipFill>
          <a:blip r:embed="rId4"/>
          <a:srcRect/>
          <a:stretch>
            <a:fillRect/>
          </a:stretch>
        </p:blipFill>
        <p:spPr bwMode="auto">
          <a:xfrm>
            <a:off x="1000100" y="3786190"/>
            <a:ext cx="3071834" cy="2273157"/>
          </a:xfrm>
          <a:prstGeom prst="rect">
            <a:avLst/>
          </a:prstGeom>
          <a:ln>
            <a:noFill/>
          </a:ln>
          <a:effectLst>
            <a:softEdge rad="112500"/>
          </a:effectLst>
        </p:spPr>
      </p:pic>
      <p:pic>
        <p:nvPicPr>
          <p:cNvPr id="22536" name="Picture 8" descr="http://www.stihi.ru/pics/2018/02/02/2397.jpg"/>
          <p:cNvPicPr>
            <a:picLocks noChangeAspect="1" noChangeArrowheads="1"/>
          </p:cNvPicPr>
          <p:nvPr/>
        </p:nvPicPr>
        <p:blipFill>
          <a:blip r:embed="rId5"/>
          <a:srcRect/>
          <a:stretch>
            <a:fillRect/>
          </a:stretch>
        </p:blipFill>
        <p:spPr bwMode="auto">
          <a:xfrm>
            <a:off x="5286380" y="3857628"/>
            <a:ext cx="2895580" cy="2214578"/>
          </a:xfrm>
          <a:prstGeom prst="rect">
            <a:avLst/>
          </a:prstGeom>
          <a:ln>
            <a:noFill/>
          </a:ln>
          <a:effectLst>
            <a:softEdge rad="112500"/>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14480" y="500042"/>
            <a:ext cx="5757874" cy="428604"/>
          </a:xfrm>
        </p:spPr>
        <p:txBody>
          <a:bodyPr>
            <a:normAutofit/>
          </a:bodyPr>
          <a:lstStyle/>
          <a:p>
            <a:r>
              <a:rPr lang="ru-RU" sz="2000" b="1" dirty="0" smtClean="0">
                <a:latin typeface="Times New Roman" pitchFamily="18" charset="0"/>
                <a:cs typeface="Times New Roman" pitchFamily="18" charset="0"/>
              </a:rPr>
              <a:t>«Паровоз»  </a:t>
            </a:r>
            <a:r>
              <a:rPr lang="ru-RU" sz="2000" dirty="0" smtClean="0">
                <a:latin typeface="Times New Roman" pitchFamily="18" charset="0"/>
                <a:cs typeface="Times New Roman" pitchFamily="18" charset="0"/>
              </a:rPr>
              <a:t>муз. А. Филиппенко, сл. Т. Волгиной</a:t>
            </a:r>
            <a:endParaRPr lang="ru-RU" dirty="0">
              <a:latin typeface="Times New Roman" pitchFamily="18" charset="0"/>
              <a:cs typeface="Times New Roman" pitchFamily="18" charset="0"/>
            </a:endParaRPr>
          </a:p>
        </p:txBody>
      </p:sp>
      <p:graphicFrame>
        <p:nvGraphicFramePr>
          <p:cNvPr id="4" name="Таблица 3"/>
          <p:cNvGraphicFramePr>
            <a:graphicFrameLocks noGrp="1"/>
          </p:cNvGraphicFramePr>
          <p:nvPr/>
        </p:nvGraphicFramePr>
        <p:xfrm>
          <a:off x="428596" y="928670"/>
          <a:ext cx="8286808" cy="5715040"/>
        </p:xfrm>
        <a:graphic>
          <a:graphicData uri="http://schemas.openxmlformats.org/drawingml/2006/table">
            <a:tbl>
              <a:tblPr firstRow="1" bandRow="1">
                <a:tableStyleId>{5940675A-B579-460E-94D1-54222C63F5DA}</a:tableStyleId>
              </a:tblPr>
              <a:tblGrid>
                <a:gridCol w="4143404">
                  <a:extLst>
                    <a:ext uri="{9D8B030D-6E8A-4147-A177-3AD203B41FA5}">
                      <a16:colId xmlns:a16="http://schemas.microsoft.com/office/drawing/2014/main" val="20000"/>
                    </a:ext>
                  </a:extLst>
                </a:gridCol>
                <a:gridCol w="4143404">
                  <a:extLst>
                    <a:ext uri="{9D8B030D-6E8A-4147-A177-3AD203B41FA5}">
                      <a16:colId xmlns:a16="http://schemas.microsoft.com/office/drawing/2014/main" val="20001"/>
                    </a:ext>
                  </a:extLst>
                </a:gridCol>
              </a:tblGrid>
              <a:tr h="2857520">
                <a:tc>
                  <a:txBody>
                    <a:bodyPr/>
                    <a:lstStyle/>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r>
                        <a:rPr lang="ru-RU" sz="1600" b="0" i="0" kern="1200" dirty="0" smtClean="0">
                          <a:solidFill>
                            <a:schemeClr val="tx1"/>
                          </a:solidFill>
                          <a:latin typeface="Times New Roman" pitchFamily="18" charset="0"/>
                          <a:ea typeface="+mn-ea"/>
                          <a:cs typeface="Times New Roman" pitchFamily="18" charset="0"/>
                        </a:rPr>
                        <a:t>Загудел паровоз</a:t>
                      </a:r>
                      <a:endParaRPr lang="ru-RU" sz="1600" dirty="0">
                        <a:latin typeface="Times New Roman" pitchFamily="18" charset="0"/>
                        <a:cs typeface="Times New Roman" pitchFamily="18" charset="0"/>
                      </a:endParaRPr>
                    </a:p>
                  </a:txBody>
                  <a:tcPr/>
                </a:tc>
                <a:tc>
                  <a:txBody>
                    <a:bodyPr/>
                    <a:lstStyle/>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r>
                        <a:rPr lang="ru-RU" sz="1600" b="0" i="0" kern="1200" dirty="0" smtClean="0">
                          <a:solidFill>
                            <a:schemeClr val="tx1"/>
                          </a:solidFill>
                          <a:latin typeface="Times New Roman" pitchFamily="18" charset="0"/>
                          <a:ea typeface="+mn-ea"/>
                          <a:cs typeface="Times New Roman" pitchFamily="18" charset="0"/>
                        </a:rPr>
                        <a:t>И вагончик повёз.</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val="10000"/>
                  </a:ext>
                </a:extLst>
              </a:tr>
              <a:tr h="2857520">
                <a:tc>
                  <a:txBody>
                    <a:bodyPr/>
                    <a:lstStyle/>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r>
                        <a:rPr lang="ru-RU" sz="1600" b="0" i="0" kern="1200" dirty="0" smtClean="0">
                          <a:solidFill>
                            <a:schemeClr val="tx1"/>
                          </a:solidFill>
                          <a:latin typeface="Times New Roman" pitchFamily="18" charset="0"/>
                          <a:ea typeface="+mn-ea"/>
                          <a:cs typeface="Times New Roman" pitchFamily="18" charset="0"/>
                        </a:rPr>
                        <a:t>Чох-чох, чу-чу!</a:t>
                      </a:r>
                      <a:endParaRPr lang="ru-RU" sz="1600" dirty="0">
                        <a:latin typeface="Times New Roman" pitchFamily="18" charset="0"/>
                        <a:cs typeface="Times New Roman" pitchFamily="18" charset="0"/>
                      </a:endParaRPr>
                    </a:p>
                  </a:txBody>
                  <a:tcPr/>
                </a:tc>
                <a:tc>
                  <a:txBody>
                    <a:bodyPr/>
                    <a:lstStyle/>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r>
                        <a:rPr lang="ru-RU" sz="1600" b="0" i="0" kern="1200" dirty="0" smtClean="0">
                          <a:solidFill>
                            <a:schemeClr val="tx1"/>
                          </a:solidFill>
                          <a:latin typeface="Times New Roman" pitchFamily="18" charset="0"/>
                          <a:ea typeface="+mn-ea"/>
                          <a:cs typeface="Times New Roman" pitchFamily="18" charset="0"/>
                        </a:rPr>
                        <a:t>Я далёко укачу!</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val="10001"/>
                  </a:ext>
                </a:extLst>
              </a:tr>
            </a:tbl>
          </a:graphicData>
        </a:graphic>
      </p:graphicFrame>
      <p:pic>
        <p:nvPicPr>
          <p:cNvPr id="23554" name="Picture 2" descr="http://cdn.imgbb.ru/user/118/1189913/201408/e1603539c5116dad46bad231755b299c.jpg"/>
          <p:cNvPicPr>
            <a:picLocks noChangeAspect="1" noChangeArrowheads="1"/>
          </p:cNvPicPr>
          <p:nvPr/>
        </p:nvPicPr>
        <p:blipFill>
          <a:blip r:embed="rId3" cstate="print"/>
          <a:srcRect/>
          <a:stretch>
            <a:fillRect/>
          </a:stretch>
        </p:blipFill>
        <p:spPr bwMode="auto">
          <a:xfrm>
            <a:off x="1142976" y="1071546"/>
            <a:ext cx="2895119" cy="2214578"/>
          </a:xfrm>
          <a:prstGeom prst="rect">
            <a:avLst/>
          </a:prstGeom>
          <a:noFill/>
        </p:spPr>
      </p:pic>
      <p:pic>
        <p:nvPicPr>
          <p:cNvPr id="23556" name="Picture 4" descr="http://img-fotki.yandex.ru/get/6002/47407354.55b/0_c40c3_f789c3dd_orig.png"/>
          <p:cNvPicPr>
            <a:picLocks noChangeAspect="1" noChangeArrowheads="1"/>
          </p:cNvPicPr>
          <p:nvPr/>
        </p:nvPicPr>
        <p:blipFill>
          <a:blip r:embed="rId4" cstate="print"/>
          <a:srcRect t="3247" r="48408"/>
          <a:stretch>
            <a:fillRect/>
          </a:stretch>
        </p:blipFill>
        <p:spPr bwMode="auto">
          <a:xfrm>
            <a:off x="4714876" y="1214422"/>
            <a:ext cx="3937303" cy="2071702"/>
          </a:xfrm>
          <a:prstGeom prst="rect">
            <a:avLst/>
          </a:prstGeom>
          <a:noFill/>
        </p:spPr>
      </p:pic>
      <p:pic>
        <p:nvPicPr>
          <p:cNvPr id="23558" name="Picture 6" descr="https://pimg.mycdn.me/getImage?disableStub=true&amp;type=VIDEO_S_720&amp;url=http%3A%2F%2Fvdp.mycdn.me%2FgetImage%3Fid%3D253329802521%26idx%3D30%26thumbType%3D47%26f%3D1%26i%3D1&amp;signatureToken=NkH0p2fTe0_1M1vfGQvXqA"/>
          <p:cNvPicPr>
            <a:picLocks noChangeAspect="1" noChangeArrowheads="1"/>
          </p:cNvPicPr>
          <p:nvPr/>
        </p:nvPicPr>
        <p:blipFill>
          <a:blip r:embed="rId5"/>
          <a:srcRect/>
          <a:stretch>
            <a:fillRect/>
          </a:stretch>
        </p:blipFill>
        <p:spPr bwMode="auto">
          <a:xfrm>
            <a:off x="500034" y="3857628"/>
            <a:ext cx="4064029" cy="2286016"/>
          </a:xfrm>
          <a:prstGeom prst="rect">
            <a:avLst/>
          </a:prstGeom>
          <a:ln>
            <a:noFill/>
          </a:ln>
          <a:effectLst>
            <a:softEdge rad="112500"/>
          </a:effectLst>
        </p:spPr>
      </p:pic>
      <p:pic>
        <p:nvPicPr>
          <p:cNvPr id="23560" name="Picture 8" descr="http://sadik18.ucoz.ru/_tbkp/5466976.png"/>
          <p:cNvPicPr>
            <a:picLocks noChangeAspect="1" noChangeArrowheads="1"/>
          </p:cNvPicPr>
          <p:nvPr/>
        </p:nvPicPr>
        <p:blipFill>
          <a:blip r:embed="rId6"/>
          <a:srcRect/>
          <a:stretch>
            <a:fillRect/>
          </a:stretch>
        </p:blipFill>
        <p:spPr bwMode="auto">
          <a:xfrm>
            <a:off x="4643438" y="4071942"/>
            <a:ext cx="3990138" cy="214314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14480" y="500042"/>
            <a:ext cx="5643602" cy="357142"/>
          </a:xfrm>
        </p:spPr>
        <p:txBody>
          <a:bodyPr>
            <a:noAutofit/>
          </a:bodyPr>
          <a:lstStyle/>
          <a:p>
            <a:r>
              <a:rPr lang="ru-RU" sz="1800" b="1" dirty="0" smtClean="0">
                <a:latin typeface="Times New Roman" pitchFamily="18" charset="0"/>
                <a:cs typeface="Times New Roman" pitchFamily="18" charset="0"/>
              </a:rPr>
              <a:t/>
            </a:r>
            <a:br>
              <a:rPr lang="ru-RU" sz="1800" b="1" dirty="0" smtClean="0">
                <a:latin typeface="Times New Roman" pitchFamily="18" charset="0"/>
                <a:cs typeface="Times New Roman" pitchFamily="18" charset="0"/>
              </a:rPr>
            </a:br>
            <a:r>
              <a:rPr lang="ru-RU" sz="1800" b="1" dirty="0" smtClean="0">
                <a:latin typeface="Times New Roman" pitchFamily="18" charset="0"/>
                <a:cs typeface="Times New Roman" pitchFamily="18" charset="0"/>
              </a:rPr>
              <a:t>«Песенка для мамочки» </a:t>
            </a:r>
            <a:r>
              <a:rPr lang="ru-RU" sz="1800" dirty="0" smtClean="0">
                <a:latin typeface="Times New Roman" pitchFamily="18" charset="0"/>
                <a:cs typeface="Times New Roman" pitchFamily="18" charset="0"/>
              </a:rPr>
              <a:t>сл.и муз. Н. Уточкиной</a:t>
            </a:r>
            <a:r>
              <a:rPr lang="ru-RU" sz="1800" dirty="0" smtClean="0"/>
              <a:t/>
            </a:r>
            <a:br>
              <a:rPr lang="ru-RU" sz="1800" dirty="0" smtClean="0"/>
            </a:br>
            <a:endParaRPr lang="ru-RU" sz="1800" dirty="0"/>
          </a:p>
        </p:txBody>
      </p:sp>
      <p:graphicFrame>
        <p:nvGraphicFramePr>
          <p:cNvPr id="4" name="Таблица 3"/>
          <p:cNvGraphicFramePr>
            <a:graphicFrameLocks noGrp="1"/>
          </p:cNvGraphicFramePr>
          <p:nvPr/>
        </p:nvGraphicFramePr>
        <p:xfrm>
          <a:off x="357158" y="822960"/>
          <a:ext cx="8501124" cy="6035040"/>
        </p:xfrm>
        <a:graphic>
          <a:graphicData uri="http://schemas.openxmlformats.org/drawingml/2006/table">
            <a:tbl>
              <a:tblPr firstRow="1" bandRow="1">
                <a:tableStyleId>{5940675A-B579-460E-94D1-54222C63F5DA}</a:tableStyleId>
              </a:tblPr>
              <a:tblGrid>
                <a:gridCol w="2125281">
                  <a:extLst>
                    <a:ext uri="{9D8B030D-6E8A-4147-A177-3AD203B41FA5}">
                      <a16:colId xmlns:a16="http://schemas.microsoft.com/office/drawing/2014/main" val="20000"/>
                    </a:ext>
                  </a:extLst>
                </a:gridCol>
                <a:gridCol w="2125281">
                  <a:extLst>
                    <a:ext uri="{9D8B030D-6E8A-4147-A177-3AD203B41FA5}">
                      <a16:colId xmlns:a16="http://schemas.microsoft.com/office/drawing/2014/main" val="20001"/>
                    </a:ext>
                  </a:extLst>
                </a:gridCol>
                <a:gridCol w="2125281">
                  <a:extLst>
                    <a:ext uri="{9D8B030D-6E8A-4147-A177-3AD203B41FA5}">
                      <a16:colId xmlns:a16="http://schemas.microsoft.com/office/drawing/2014/main" val="20002"/>
                    </a:ext>
                  </a:extLst>
                </a:gridCol>
                <a:gridCol w="2125281">
                  <a:extLst>
                    <a:ext uri="{9D8B030D-6E8A-4147-A177-3AD203B41FA5}">
                      <a16:colId xmlns:a16="http://schemas.microsoft.com/office/drawing/2014/main" val="20003"/>
                    </a:ext>
                  </a:extLst>
                </a:gridCol>
              </a:tblGrid>
              <a:tr h="1940250">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dirty="0" smtClean="0">
                          <a:latin typeface="Times New Roman" pitchFamily="18" charset="0"/>
                          <a:cs typeface="Times New Roman" pitchFamily="18" charset="0"/>
                        </a:rPr>
                        <a:t>Зазвенела песенка:</a:t>
                      </a:r>
                    </a:p>
                    <a:p>
                      <a:pPr algn="ctr"/>
                      <a:r>
                        <a:rPr lang="ru-RU" sz="1400" dirty="0" err="1" smtClean="0">
                          <a:latin typeface="Times New Roman" pitchFamily="18" charset="0"/>
                          <a:cs typeface="Times New Roman" pitchFamily="18" charset="0"/>
                        </a:rPr>
                        <a:t>Пам-пам-пам</a:t>
                      </a:r>
                      <a:endParaRPr lang="ru-RU" sz="1400" dirty="0">
                        <a:latin typeface="Times New Roman" pitchFamily="18" charset="0"/>
                        <a:cs typeface="Times New Roman" pitchFamily="18" charset="0"/>
                      </a:endParaRPr>
                    </a:p>
                  </a:txBody>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dirty="0" smtClean="0">
                          <a:latin typeface="Times New Roman" pitchFamily="18" charset="0"/>
                          <a:cs typeface="Times New Roman" pitchFamily="18" charset="0"/>
                        </a:rPr>
                        <a:t>Заглянуло солнышко</a:t>
                      </a:r>
                    </a:p>
                    <a:p>
                      <a:pPr algn="ctr"/>
                      <a:r>
                        <a:rPr lang="ru-RU" sz="1400" dirty="0" smtClean="0">
                          <a:latin typeface="Times New Roman" pitchFamily="18" charset="0"/>
                          <a:cs typeface="Times New Roman" pitchFamily="18" charset="0"/>
                        </a:rPr>
                        <a:t>К нам, к нам, к нам.</a:t>
                      </a:r>
                      <a:endParaRPr lang="ru-RU" sz="1400" dirty="0">
                        <a:latin typeface="Times New Roman" pitchFamily="18" charset="0"/>
                        <a:cs typeface="Times New Roman" pitchFamily="18" charset="0"/>
                      </a:endParaRPr>
                    </a:p>
                  </a:txBody>
                  <a:tcPr>
                    <a:lnR w="12700" cap="flat" cmpd="sng" algn="ctr">
                      <a:solidFill>
                        <a:srgbClr val="FF0000"/>
                      </a:solidFill>
                      <a:prstDash val="solid"/>
                      <a:round/>
                      <a:headEnd type="none" w="med" len="med"/>
                      <a:tailEnd type="none" w="med" len="med"/>
                    </a:lnR>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dirty="0" smtClean="0">
                          <a:latin typeface="Times New Roman" pitchFamily="18" charset="0"/>
                          <a:cs typeface="Times New Roman" pitchFamily="18" charset="0"/>
                        </a:rPr>
                        <a:t>Песенка веселая,</a:t>
                      </a:r>
                    </a:p>
                    <a:p>
                      <a:pPr algn="ctr"/>
                      <a:r>
                        <a:rPr lang="ru-RU" sz="1400" dirty="0" err="1" smtClean="0">
                          <a:latin typeface="Times New Roman" pitchFamily="18" charset="0"/>
                          <a:cs typeface="Times New Roman" pitchFamily="18" charset="0"/>
                        </a:rPr>
                        <a:t>Пам-пам-пам</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ля-ля</a:t>
                      </a:r>
                      <a:r>
                        <a:rPr lang="ru-RU" sz="1400" dirty="0" smtClean="0">
                          <a:latin typeface="Times New Roman" pitchFamily="18" charset="0"/>
                          <a:cs typeface="Times New Roman" pitchFamily="18" charset="0"/>
                        </a:rPr>
                        <a:t>,</a:t>
                      </a:r>
                      <a:endParaRPr lang="ru-RU" sz="1400" dirty="0">
                        <a:latin typeface="Times New Roman" pitchFamily="18" charset="0"/>
                        <a:cs typeface="Times New Roman" pitchFamily="18" charset="0"/>
                      </a:endParaRPr>
                    </a:p>
                  </a:txBody>
                  <a:tcPr>
                    <a:lnL w="12700" cap="flat" cmpd="sng" algn="ctr">
                      <a:solidFill>
                        <a:srgbClr val="FF0000"/>
                      </a:solidFill>
                      <a:prstDash val="solid"/>
                      <a:round/>
                      <a:headEnd type="none" w="med" len="med"/>
                      <a:tailEnd type="none" w="med" len="med"/>
                    </a:lnL>
                    <a:solidFill>
                      <a:schemeClr val="accent6">
                        <a:lumMod val="20000"/>
                        <a:lumOff val="80000"/>
                      </a:schemeClr>
                    </a:solidFill>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dirty="0" smtClean="0">
                          <a:latin typeface="Times New Roman" pitchFamily="18" charset="0"/>
                          <a:cs typeface="Times New Roman" pitchFamily="18" charset="0"/>
                        </a:rPr>
                        <a:t>Улыбнулась песенке,</a:t>
                      </a:r>
                    </a:p>
                    <a:p>
                      <a:pPr algn="ctr"/>
                      <a:r>
                        <a:rPr lang="ru-RU" sz="1400" dirty="0" smtClean="0">
                          <a:latin typeface="Times New Roman" pitchFamily="18" charset="0"/>
                          <a:cs typeface="Times New Roman" pitchFamily="18" charset="0"/>
                        </a:rPr>
                        <a:t>Мамочка моя</a:t>
                      </a:r>
                      <a:endParaRPr lang="ru-RU" sz="1400" dirty="0">
                        <a:latin typeface="Times New Roman" pitchFamily="18" charset="0"/>
                        <a:cs typeface="Times New Roman" pitchFamily="18" charset="0"/>
                      </a:endParaRPr>
                    </a:p>
                  </a:txBody>
                  <a:tcPr>
                    <a:solidFill>
                      <a:schemeClr val="accent6">
                        <a:lumMod val="20000"/>
                        <a:lumOff val="80000"/>
                      </a:schemeClr>
                    </a:solidFill>
                  </a:tcPr>
                </a:tc>
                <a:extLst>
                  <a:ext uri="{0D108BD9-81ED-4DB2-BD59-A6C34878D82A}">
                    <a16:rowId xmlns:a16="http://schemas.microsoft.com/office/drawing/2014/main" val="10000"/>
                  </a:ext>
                </a:extLst>
              </a:tr>
              <a:tr h="1940250">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dirty="0" smtClean="0">
                          <a:latin typeface="Times New Roman" pitchFamily="18" charset="0"/>
                          <a:cs typeface="Times New Roman" pitchFamily="18" charset="0"/>
                        </a:rPr>
                        <a:t>Песенку</a:t>
                      </a:r>
                      <a:r>
                        <a:rPr lang="ru-RU" sz="1400" baseline="0" dirty="0" smtClean="0">
                          <a:latin typeface="Times New Roman" pitchFamily="18" charset="0"/>
                          <a:cs typeface="Times New Roman" pitchFamily="18" charset="0"/>
                        </a:rPr>
                        <a:t> для мамочки </a:t>
                      </a:r>
                    </a:p>
                    <a:p>
                      <a:pPr algn="ctr"/>
                      <a:r>
                        <a:rPr lang="ru-RU" sz="1400" baseline="0" dirty="0" smtClean="0">
                          <a:latin typeface="Times New Roman" pitchFamily="18" charset="0"/>
                          <a:cs typeface="Times New Roman" pitchFamily="18" charset="0"/>
                        </a:rPr>
                        <a:t> я пою,</a:t>
                      </a:r>
                      <a:endParaRPr lang="ru-RU" sz="1400" dirty="0" smtClean="0">
                        <a:latin typeface="Times New Roman" pitchFamily="18" charset="0"/>
                        <a:cs typeface="Times New Roman" pitchFamily="18" charset="0"/>
                      </a:endParaRPr>
                    </a:p>
                  </a:txBody>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dirty="0" smtClean="0">
                          <a:latin typeface="Times New Roman" pitchFamily="18" charset="0"/>
                          <a:cs typeface="Times New Roman" pitchFamily="18" charset="0"/>
                        </a:rPr>
                        <a:t>Потому, что мамочку.</a:t>
                      </a:r>
                    </a:p>
                    <a:p>
                      <a:pPr algn="ctr"/>
                      <a:r>
                        <a:rPr lang="ru-RU" sz="1400" dirty="0" smtClean="0">
                          <a:latin typeface="Times New Roman" pitchFamily="18" charset="0"/>
                          <a:cs typeface="Times New Roman" pitchFamily="18" charset="0"/>
                        </a:rPr>
                        <a:t>Я люблю.</a:t>
                      </a:r>
                      <a:endParaRPr lang="ru-RU" sz="1400" dirty="0">
                        <a:latin typeface="Times New Roman" pitchFamily="18" charset="0"/>
                        <a:cs typeface="Times New Roman" pitchFamily="18" charset="0"/>
                      </a:endParaRPr>
                    </a:p>
                  </a:txBody>
                  <a:tcPr>
                    <a:lnR w="12700" cap="flat" cmpd="sng" algn="ctr">
                      <a:solidFill>
                        <a:srgbClr val="FF0000"/>
                      </a:solidFill>
                      <a:prstDash val="solid"/>
                      <a:round/>
                      <a:headEnd type="none" w="med" len="med"/>
                      <a:tailEnd type="none" w="med" len="med"/>
                    </a:lnR>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dirty="0" smtClean="0">
                          <a:latin typeface="Times New Roman" pitchFamily="18" charset="0"/>
                          <a:cs typeface="Times New Roman" pitchFamily="18" charset="0"/>
                        </a:rPr>
                        <a:t>Песенка веселая,</a:t>
                      </a:r>
                    </a:p>
                    <a:p>
                      <a:pPr algn="ctr"/>
                      <a:r>
                        <a:rPr lang="ru-RU" sz="1400" dirty="0" err="1" smtClean="0">
                          <a:latin typeface="Times New Roman" pitchFamily="18" charset="0"/>
                          <a:cs typeface="Times New Roman" pitchFamily="18" charset="0"/>
                        </a:rPr>
                        <a:t>Пам-пам-пам</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ля-ля</a:t>
                      </a:r>
                      <a:r>
                        <a:rPr lang="ru-RU" sz="1400" dirty="0" smtClean="0">
                          <a:latin typeface="Times New Roman" pitchFamily="18" charset="0"/>
                          <a:cs typeface="Times New Roman" pitchFamily="18" charset="0"/>
                        </a:rPr>
                        <a:t>,</a:t>
                      </a:r>
                    </a:p>
                  </a:txBody>
                  <a:tcPr>
                    <a:lnL w="12700" cap="flat" cmpd="sng" algn="ctr">
                      <a:solidFill>
                        <a:srgbClr val="FF0000"/>
                      </a:solidFill>
                      <a:prstDash val="solid"/>
                      <a:round/>
                      <a:headEnd type="none" w="med" len="med"/>
                      <a:tailEnd type="none" w="med" len="med"/>
                    </a:lnL>
                    <a:solidFill>
                      <a:schemeClr val="accent6">
                        <a:lumMod val="20000"/>
                        <a:lumOff val="80000"/>
                      </a:schemeClr>
                    </a:solidFill>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dirty="0" smtClean="0">
                          <a:latin typeface="Times New Roman" pitchFamily="18" charset="0"/>
                          <a:cs typeface="Times New Roman" pitchFamily="18" charset="0"/>
                        </a:rPr>
                        <a:t>Улыбнулась песенке,</a:t>
                      </a:r>
                    </a:p>
                    <a:p>
                      <a:pPr algn="ctr"/>
                      <a:r>
                        <a:rPr lang="ru-RU" sz="1400" dirty="0" smtClean="0">
                          <a:latin typeface="Times New Roman" pitchFamily="18" charset="0"/>
                          <a:cs typeface="Times New Roman" pitchFamily="18" charset="0"/>
                        </a:rPr>
                        <a:t>Мамочка моя.</a:t>
                      </a:r>
                    </a:p>
                  </a:txBody>
                  <a:tcPr>
                    <a:solidFill>
                      <a:schemeClr val="accent6">
                        <a:lumMod val="20000"/>
                        <a:lumOff val="80000"/>
                      </a:schemeClr>
                    </a:solidFill>
                  </a:tcPr>
                </a:tc>
                <a:extLst>
                  <a:ext uri="{0D108BD9-81ED-4DB2-BD59-A6C34878D82A}">
                    <a16:rowId xmlns:a16="http://schemas.microsoft.com/office/drawing/2014/main" val="10001"/>
                  </a:ext>
                </a:extLst>
              </a:tr>
              <a:tr h="1940250">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dirty="0" smtClean="0">
                          <a:latin typeface="Times New Roman" pitchFamily="18" charset="0"/>
                          <a:cs typeface="Times New Roman" pitchFamily="18" charset="0"/>
                        </a:rPr>
                        <a:t>Скачет лучик</a:t>
                      </a:r>
                      <a:r>
                        <a:rPr lang="ru-RU" sz="1400" baseline="0" dirty="0" smtClean="0">
                          <a:latin typeface="Times New Roman" pitchFamily="18" charset="0"/>
                          <a:cs typeface="Times New Roman" pitchFamily="18" charset="0"/>
                        </a:rPr>
                        <a:t> солнышка</a:t>
                      </a:r>
                    </a:p>
                    <a:p>
                      <a:pPr algn="ctr"/>
                      <a:r>
                        <a:rPr lang="ru-RU" sz="1400" baseline="0" dirty="0" smtClean="0">
                          <a:latin typeface="Times New Roman" pitchFamily="18" charset="0"/>
                          <a:cs typeface="Times New Roman" pitchFamily="18" charset="0"/>
                        </a:rPr>
                        <a:t>По стене,</a:t>
                      </a:r>
                      <a:endParaRPr lang="ru-RU" sz="1400" dirty="0">
                        <a:latin typeface="Times New Roman" pitchFamily="18" charset="0"/>
                        <a:cs typeface="Times New Roman" pitchFamily="18" charset="0"/>
                      </a:endParaRPr>
                    </a:p>
                  </a:txBody>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dirty="0" smtClean="0">
                          <a:latin typeface="Times New Roman" pitchFamily="18" charset="0"/>
                          <a:cs typeface="Times New Roman" pitchFamily="18" charset="0"/>
                        </a:rPr>
                        <a:t>Он поет о мамочке</a:t>
                      </a:r>
                    </a:p>
                    <a:p>
                      <a:pPr algn="ctr"/>
                      <a:r>
                        <a:rPr lang="ru-RU" sz="1400" dirty="0" smtClean="0">
                          <a:latin typeface="Times New Roman" pitchFamily="18" charset="0"/>
                          <a:cs typeface="Times New Roman" pitchFamily="18" charset="0"/>
                        </a:rPr>
                        <a:t>И весне.</a:t>
                      </a:r>
                      <a:endParaRPr lang="ru-RU" sz="1400" dirty="0">
                        <a:latin typeface="Times New Roman" pitchFamily="18" charset="0"/>
                        <a:cs typeface="Times New Roman" pitchFamily="18" charset="0"/>
                      </a:endParaRPr>
                    </a:p>
                  </a:txBody>
                  <a:tcPr>
                    <a:lnR w="12700" cap="flat" cmpd="sng" algn="ctr">
                      <a:solidFill>
                        <a:srgbClr val="FF0000"/>
                      </a:solidFill>
                      <a:prstDash val="solid"/>
                      <a:round/>
                      <a:headEnd type="none" w="med" len="med"/>
                      <a:tailEnd type="none" w="med" len="med"/>
                    </a:lnR>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dirty="0" smtClean="0">
                          <a:latin typeface="Times New Roman" pitchFamily="18" charset="0"/>
                          <a:cs typeface="Times New Roman" pitchFamily="18" charset="0"/>
                        </a:rPr>
                        <a:t>Песенка веселая,</a:t>
                      </a:r>
                    </a:p>
                    <a:p>
                      <a:pPr algn="ctr"/>
                      <a:r>
                        <a:rPr lang="ru-RU" sz="1400" dirty="0" err="1" smtClean="0">
                          <a:latin typeface="Times New Roman" pitchFamily="18" charset="0"/>
                          <a:cs typeface="Times New Roman" pitchFamily="18" charset="0"/>
                        </a:rPr>
                        <a:t>Пам-пам-пам</a:t>
                      </a:r>
                      <a:r>
                        <a:rPr lang="ru-RU" sz="1400" dirty="0" smtClean="0">
                          <a:latin typeface="Times New Roman" pitchFamily="18" charset="0"/>
                          <a:cs typeface="Times New Roman" pitchFamily="18" charset="0"/>
                        </a:rPr>
                        <a:t>, </a:t>
                      </a:r>
                      <a:r>
                        <a:rPr lang="ru-RU" sz="1400" dirty="0" err="1" smtClean="0">
                          <a:latin typeface="Times New Roman" pitchFamily="18" charset="0"/>
                          <a:cs typeface="Times New Roman" pitchFamily="18" charset="0"/>
                        </a:rPr>
                        <a:t>ля-ля</a:t>
                      </a:r>
                      <a:r>
                        <a:rPr lang="ru-RU" sz="1400" dirty="0" smtClean="0">
                          <a:latin typeface="Times New Roman" pitchFamily="18" charset="0"/>
                          <a:cs typeface="Times New Roman" pitchFamily="18" charset="0"/>
                        </a:rPr>
                        <a:t>,</a:t>
                      </a:r>
                    </a:p>
                  </a:txBody>
                  <a:tcPr>
                    <a:lnL w="12700" cap="flat" cmpd="sng" algn="ctr">
                      <a:solidFill>
                        <a:srgbClr val="FF0000"/>
                      </a:solidFill>
                      <a:prstDash val="solid"/>
                      <a:round/>
                      <a:headEnd type="none" w="med" len="med"/>
                      <a:tailEnd type="none" w="med" len="med"/>
                    </a:lnL>
                    <a:solidFill>
                      <a:schemeClr val="accent6">
                        <a:lumMod val="20000"/>
                        <a:lumOff val="80000"/>
                      </a:schemeClr>
                    </a:solidFill>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dirty="0" smtClean="0">
                          <a:latin typeface="Times New Roman" pitchFamily="18" charset="0"/>
                          <a:cs typeface="Times New Roman" pitchFamily="18" charset="0"/>
                        </a:rPr>
                        <a:t>Улыбнулась песенке,</a:t>
                      </a:r>
                    </a:p>
                    <a:p>
                      <a:pPr algn="ctr"/>
                      <a:r>
                        <a:rPr lang="ru-RU" sz="1400" dirty="0" smtClean="0">
                          <a:latin typeface="Times New Roman" pitchFamily="18" charset="0"/>
                          <a:cs typeface="Times New Roman" pitchFamily="18" charset="0"/>
                        </a:rPr>
                        <a:t>Мамочка моя.</a:t>
                      </a:r>
                    </a:p>
                  </a:txBody>
                  <a:tcPr>
                    <a:solidFill>
                      <a:schemeClr val="accent6">
                        <a:lumMod val="20000"/>
                        <a:lumOff val="80000"/>
                      </a:schemeClr>
                    </a:solidFill>
                  </a:tcPr>
                </a:tc>
                <a:extLst>
                  <a:ext uri="{0D108BD9-81ED-4DB2-BD59-A6C34878D82A}">
                    <a16:rowId xmlns:a16="http://schemas.microsoft.com/office/drawing/2014/main" val="10002"/>
                  </a:ext>
                </a:extLst>
              </a:tr>
            </a:tbl>
          </a:graphicData>
        </a:graphic>
      </p:graphicFrame>
      <p:pic>
        <p:nvPicPr>
          <p:cNvPr id="1026" name="Picture 2" descr="http://niidg.ru/wp-content/uploads/2018/03/01.jpg"/>
          <p:cNvPicPr>
            <a:picLocks noChangeAspect="1" noChangeArrowheads="1"/>
          </p:cNvPicPr>
          <p:nvPr/>
        </p:nvPicPr>
        <p:blipFill>
          <a:blip r:embed="rId2" cstate="print"/>
          <a:srcRect/>
          <a:stretch>
            <a:fillRect/>
          </a:stretch>
        </p:blipFill>
        <p:spPr bwMode="auto">
          <a:xfrm>
            <a:off x="571472" y="1000108"/>
            <a:ext cx="1866866" cy="1333476"/>
          </a:xfrm>
          <a:prstGeom prst="rect">
            <a:avLst/>
          </a:prstGeom>
          <a:noFill/>
        </p:spPr>
      </p:pic>
      <p:pic>
        <p:nvPicPr>
          <p:cNvPr id="1028" name="Picture 4" descr="http://www.soznanie.nnov.ru/content/emf/pics/articles/%D3%CF%CC%CE1.jpg"/>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2786050" y="928670"/>
            <a:ext cx="1643074" cy="1517023"/>
          </a:xfrm>
          <a:prstGeom prst="rect">
            <a:avLst/>
          </a:prstGeom>
          <a:noFill/>
        </p:spPr>
      </p:pic>
      <p:pic>
        <p:nvPicPr>
          <p:cNvPr id="3" name="Picture 2" descr="https://mmedia.ozone.ru/multimedia/1014822159.jpg"/>
          <p:cNvPicPr>
            <a:picLocks noChangeAspect="1" noChangeArrowheads="1"/>
          </p:cNvPicPr>
          <p:nvPr/>
        </p:nvPicPr>
        <p:blipFill>
          <a:blip r:embed="rId4" cstate="print"/>
          <a:srcRect l="4348" t="29231" r="13039"/>
          <a:stretch>
            <a:fillRect/>
          </a:stretch>
        </p:blipFill>
        <p:spPr bwMode="auto">
          <a:xfrm>
            <a:off x="4714876" y="928670"/>
            <a:ext cx="1962193" cy="1500198"/>
          </a:xfrm>
          <a:prstGeom prst="rect">
            <a:avLst/>
          </a:prstGeom>
          <a:ln>
            <a:noFill/>
          </a:ln>
          <a:effectLst>
            <a:softEdge rad="112500"/>
          </a:effectLst>
        </p:spPr>
      </p:pic>
      <p:pic>
        <p:nvPicPr>
          <p:cNvPr id="7" name="Picture 2" descr="https://mmedia.ozone.ru/multimedia/1014822159.jpg"/>
          <p:cNvPicPr>
            <a:picLocks noChangeAspect="1" noChangeArrowheads="1"/>
          </p:cNvPicPr>
          <p:nvPr/>
        </p:nvPicPr>
        <p:blipFill>
          <a:blip r:embed="rId4" cstate="print"/>
          <a:srcRect l="4348" t="29231" r="13039"/>
          <a:stretch>
            <a:fillRect/>
          </a:stretch>
        </p:blipFill>
        <p:spPr bwMode="auto">
          <a:xfrm>
            <a:off x="4786314" y="2928934"/>
            <a:ext cx="1962193" cy="1500198"/>
          </a:xfrm>
          <a:prstGeom prst="rect">
            <a:avLst/>
          </a:prstGeom>
          <a:ln>
            <a:noFill/>
          </a:ln>
          <a:effectLst>
            <a:softEdge rad="112500"/>
          </a:effectLst>
        </p:spPr>
      </p:pic>
      <p:pic>
        <p:nvPicPr>
          <p:cNvPr id="8" name="Picture 2" descr="https://mmedia.ozone.ru/multimedia/1014822159.jpg"/>
          <p:cNvPicPr>
            <a:picLocks noChangeAspect="1" noChangeArrowheads="1"/>
          </p:cNvPicPr>
          <p:nvPr/>
        </p:nvPicPr>
        <p:blipFill>
          <a:blip r:embed="rId4" cstate="print"/>
          <a:srcRect l="4348" t="29231" r="13039"/>
          <a:stretch>
            <a:fillRect/>
          </a:stretch>
        </p:blipFill>
        <p:spPr bwMode="auto">
          <a:xfrm>
            <a:off x="4714876" y="4929198"/>
            <a:ext cx="1962193" cy="1500198"/>
          </a:xfrm>
          <a:prstGeom prst="rect">
            <a:avLst/>
          </a:prstGeom>
          <a:ln>
            <a:noFill/>
          </a:ln>
          <a:effectLst>
            <a:softEdge rad="112500"/>
          </a:effectLst>
        </p:spPr>
      </p:pic>
      <p:pic>
        <p:nvPicPr>
          <p:cNvPr id="5" name="Picture 4" descr="https://i.ytimg.com/vi/jB6Ryy6lVVc/hqdefault.jpg"/>
          <p:cNvPicPr>
            <a:picLocks noChangeAspect="1" noChangeArrowheads="1"/>
          </p:cNvPicPr>
          <p:nvPr/>
        </p:nvPicPr>
        <p:blipFill>
          <a:blip r:embed="rId5"/>
          <a:srcRect l="15385" t="10257" r="15383" b="12819"/>
          <a:stretch>
            <a:fillRect/>
          </a:stretch>
        </p:blipFill>
        <p:spPr bwMode="auto">
          <a:xfrm>
            <a:off x="7000892" y="1000108"/>
            <a:ext cx="1643074" cy="1369228"/>
          </a:xfrm>
          <a:prstGeom prst="rect">
            <a:avLst/>
          </a:prstGeom>
          <a:noFill/>
        </p:spPr>
      </p:pic>
      <p:pic>
        <p:nvPicPr>
          <p:cNvPr id="10" name="Picture 4" descr="https://i.ytimg.com/vi/jB6Ryy6lVVc/hqdefault.jpg"/>
          <p:cNvPicPr>
            <a:picLocks noChangeAspect="1" noChangeArrowheads="1"/>
          </p:cNvPicPr>
          <p:nvPr/>
        </p:nvPicPr>
        <p:blipFill>
          <a:blip r:embed="rId5"/>
          <a:srcRect l="15385" t="10257" r="15383" b="12819"/>
          <a:stretch>
            <a:fillRect/>
          </a:stretch>
        </p:blipFill>
        <p:spPr bwMode="auto">
          <a:xfrm>
            <a:off x="6929454" y="3000372"/>
            <a:ext cx="1643074" cy="1369228"/>
          </a:xfrm>
          <a:prstGeom prst="rect">
            <a:avLst/>
          </a:prstGeom>
          <a:noFill/>
        </p:spPr>
      </p:pic>
      <p:pic>
        <p:nvPicPr>
          <p:cNvPr id="11" name="Picture 4" descr="https://i.ytimg.com/vi/jB6Ryy6lVVc/hqdefault.jpg"/>
          <p:cNvPicPr>
            <a:picLocks noChangeAspect="1" noChangeArrowheads="1"/>
          </p:cNvPicPr>
          <p:nvPr/>
        </p:nvPicPr>
        <p:blipFill>
          <a:blip r:embed="rId5"/>
          <a:srcRect l="15385" t="10257" r="15383" b="12819"/>
          <a:stretch>
            <a:fillRect/>
          </a:stretch>
        </p:blipFill>
        <p:spPr bwMode="auto">
          <a:xfrm>
            <a:off x="7000892" y="5072074"/>
            <a:ext cx="1643074" cy="1369228"/>
          </a:xfrm>
          <a:prstGeom prst="rect">
            <a:avLst/>
          </a:prstGeom>
          <a:noFill/>
        </p:spPr>
      </p:pic>
      <p:pic>
        <p:nvPicPr>
          <p:cNvPr id="1030" name="Picture 6" descr="https://vdp.mycdn.me/getImage?id=68123494999&amp;idx=3&amp;thumbType=32"/>
          <p:cNvPicPr>
            <a:picLocks noChangeAspect="1" noChangeArrowheads="1"/>
          </p:cNvPicPr>
          <p:nvPr/>
        </p:nvPicPr>
        <p:blipFill>
          <a:blip r:embed="rId6"/>
          <a:srcRect l="11458" t="12963" r="8333"/>
          <a:stretch>
            <a:fillRect/>
          </a:stretch>
        </p:blipFill>
        <p:spPr bwMode="auto">
          <a:xfrm>
            <a:off x="428596" y="3000372"/>
            <a:ext cx="1989596" cy="1214419"/>
          </a:xfrm>
          <a:prstGeom prst="rect">
            <a:avLst/>
          </a:prstGeom>
          <a:noFill/>
        </p:spPr>
      </p:pic>
      <p:pic>
        <p:nvPicPr>
          <p:cNvPr id="1032" name="Picture 8" descr="http://ww.xn--qee.com/main/risovannye-oboi/1320172876.jpg"/>
          <p:cNvPicPr>
            <a:picLocks noChangeAspect="1" noChangeArrowheads="1"/>
          </p:cNvPicPr>
          <p:nvPr/>
        </p:nvPicPr>
        <p:blipFill>
          <a:blip r:embed="rId7" cstate="print"/>
          <a:srcRect l="10593" t="3394" r="14194"/>
          <a:stretch>
            <a:fillRect/>
          </a:stretch>
        </p:blipFill>
        <p:spPr bwMode="auto">
          <a:xfrm>
            <a:off x="2643174" y="3000372"/>
            <a:ext cx="1870869" cy="1500198"/>
          </a:xfrm>
          <a:prstGeom prst="rect">
            <a:avLst/>
          </a:prstGeom>
          <a:ln>
            <a:noFill/>
          </a:ln>
          <a:effectLst>
            <a:softEdge rad="112500"/>
          </a:effectLst>
        </p:spPr>
      </p:pic>
      <p:pic>
        <p:nvPicPr>
          <p:cNvPr id="1034" name="Picture 10" descr="https://www.chitalnya.ru/upload3/279/f6a5a1f169bbb0ac5470c050f4df7ca6.jpg"/>
          <p:cNvPicPr>
            <a:picLocks noChangeAspect="1" noChangeArrowheads="1"/>
          </p:cNvPicPr>
          <p:nvPr/>
        </p:nvPicPr>
        <p:blipFill>
          <a:blip r:embed="rId8" cstate="print"/>
          <a:srcRect/>
          <a:stretch>
            <a:fillRect/>
          </a:stretch>
        </p:blipFill>
        <p:spPr bwMode="auto">
          <a:xfrm>
            <a:off x="500034" y="4857760"/>
            <a:ext cx="1857388" cy="1571636"/>
          </a:xfrm>
          <a:prstGeom prst="rect">
            <a:avLst/>
          </a:prstGeom>
          <a:ln>
            <a:noFill/>
          </a:ln>
          <a:effectLst>
            <a:softEdge rad="112500"/>
          </a:effectLst>
        </p:spPr>
      </p:pic>
      <p:pic>
        <p:nvPicPr>
          <p:cNvPr id="1036" name="Picture 12" descr="http://razvitiedetei.info/wp-content/uploads/2015/02/prazdnik-vesni-v-skole.jpg"/>
          <p:cNvPicPr>
            <a:picLocks noChangeAspect="1" noChangeArrowheads="1"/>
          </p:cNvPicPr>
          <p:nvPr/>
        </p:nvPicPr>
        <p:blipFill>
          <a:blip r:embed="rId9" cstate="print"/>
          <a:srcRect/>
          <a:stretch>
            <a:fillRect/>
          </a:stretch>
        </p:blipFill>
        <p:spPr bwMode="auto">
          <a:xfrm>
            <a:off x="2571736" y="5072074"/>
            <a:ext cx="1928762" cy="1326024"/>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14480" y="642918"/>
            <a:ext cx="5686436" cy="346116"/>
          </a:xfrm>
        </p:spPr>
        <p:txBody>
          <a:bodyPr>
            <a:normAutofit fontScale="90000"/>
          </a:bodyPr>
          <a:lstStyle/>
          <a:p>
            <a:r>
              <a:rPr lang="ru-RU" sz="1800" b="1" dirty="0" smtClean="0">
                <a:latin typeface="Times New Roman" pitchFamily="18" charset="0"/>
                <a:cs typeface="Times New Roman" pitchFamily="18" charset="0"/>
              </a:rPr>
              <a:t>«Моя бабушка» </a:t>
            </a:r>
            <a:r>
              <a:rPr lang="ru-RU" sz="1800" dirty="0" smtClean="0">
                <a:latin typeface="Times New Roman" pitchFamily="18" charset="0"/>
                <a:cs typeface="Times New Roman" pitchFamily="18" charset="0"/>
              </a:rPr>
              <a:t>муз. М. Картушиной </a:t>
            </a:r>
            <a:endParaRPr lang="ru-RU" sz="1800" dirty="0">
              <a:latin typeface="Times New Roman" pitchFamily="18" charset="0"/>
              <a:cs typeface="Times New Roman" pitchFamily="18" charset="0"/>
            </a:endParaRPr>
          </a:p>
        </p:txBody>
      </p:sp>
      <p:graphicFrame>
        <p:nvGraphicFramePr>
          <p:cNvPr id="4" name="Таблица 3"/>
          <p:cNvGraphicFramePr>
            <a:graphicFrameLocks noGrp="1"/>
          </p:cNvGraphicFramePr>
          <p:nvPr/>
        </p:nvGraphicFramePr>
        <p:xfrm>
          <a:off x="500034" y="1000108"/>
          <a:ext cx="8286808" cy="5651202"/>
        </p:xfrm>
        <a:graphic>
          <a:graphicData uri="http://schemas.openxmlformats.org/drawingml/2006/table">
            <a:tbl>
              <a:tblPr firstRow="1" bandRow="1">
                <a:tableStyleId>{5940675A-B579-460E-94D1-54222C63F5DA}</a:tableStyleId>
              </a:tblPr>
              <a:tblGrid>
                <a:gridCol w="4143404">
                  <a:extLst>
                    <a:ext uri="{9D8B030D-6E8A-4147-A177-3AD203B41FA5}">
                      <a16:colId xmlns:a16="http://schemas.microsoft.com/office/drawing/2014/main" val="20000"/>
                    </a:ext>
                  </a:extLst>
                </a:gridCol>
                <a:gridCol w="4143404">
                  <a:extLst>
                    <a:ext uri="{9D8B030D-6E8A-4147-A177-3AD203B41FA5}">
                      <a16:colId xmlns:a16="http://schemas.microsoft.com/office/drawing/2014/main" val="20001"/>
                    </a:ext>
                  </a:extLst>
                </a:gridCol>
              </a:tblGrid>
              <a:tr h="2786082">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dirty="0" smtClean="0">
                          <a:latin typeface="Times New Roman" pitchFamily="18" charset="0"/>
                          <a:cs typeface="Times New Roman" pitchFamily="18" charset="0"/>
                        </a:rPr>
                        <a:t>1. Для моей бабуленьки, песенку спою,</a:t>
                      </a:r>
                      <a:endParaRPr lang="ru-RU" sz="1400" dirty="0">
                        <a:latin typeface="Times New Roman" pitchFamily="18" charset="0"/>
                        <a:cs typeface="Times New Roman" pitchFamily="18" charset="0"/>
                      </a:endParaRPr>
                    </a:p>
                  </a:txBody>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dirty="0" smtClean="0">
                          <a:latin typeface="Times New Roman" pitchFamily="18" charset="0"/>
                          <a:cs typeface="Times New Roman" pitchFamily="18" charset="0"/>
                        </a:rPr>
                        <a:t>Потому, что бабушку очень я люблю.</a:t>
                      </a:r>
                      <a:endParaRPr lang="ru-RU" sz="1400" dirty="0">
                        <a:latin typeface="Times New Roman" pitchFamily="18" charset="0"/>
                        <a:cs typeface="Times New Roman" pitchFamily="18" charset="0"/>
                      </a:endParaRPr>
                    </a:p>
                  </a:txBody>
                  <a:tcPr/>
                </a:tc>
                <a:extLst>
                  <a:ext uri="{0D108BD9-81ED-4DB2-BD59-A6C34878D82A}">
                    <a16:rowId xmlns:a16="http://schemas.microsoft.com/office/drawing/2014/main" val="10000"/>
                  </a:ext>
                </a:extLst>
              </a:tr>
              <a:tr h="2786082">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dirty="0" smtClean="0">
                          <a:latin typeface="Times New Roman" pitchFamily="18" charset="0"/>
                          <a:cs typeface="Times New Roman" pitchFamily="18" charset="0"/>
                        </a:rPr>
                        <a:t>2. </a:t>
                      </a:r>
                      <a:r>
                        <a:rPr lang="ru-RU" sz="1400" dirty="0" err="1" smtClean="0">
                          <a:latin typeface="Times New Roman" pitchFamily="18" charset="0"/>
                          <a:cs typeface="Times New Roman" pitchFamily="18" charset="0"/>
                        </a:rPr>
                        <a:t>Бабущка</a:t>
                      </a:r>
                      <a:r>
                        <a:rPr lang="ru-RU" sz="1400" dirty="0" smtClean="0">
                          <a:latin typeface="Times New Roman" pitchFamily="18" charset="0"/>
                          <a:cs typeface="Times New Roman" pitchFamily="18" charset="0"/>
                        </a:rPr>
                        <a:t>, бабуленька, я к тебе прижмусь</a:t>
                      </a:r>
                    </a:p>
                    <a:p>
                      <a:pPr algn="ctr"/>
                      <a:endParaRPr lang="ru-RU" sz="1400" dirty="0">
                        <a:latin typeface="Times New Roman" pitchFamily="18" charset="0"/>
                        <a:cs typeface="Times New Roman" pitchFamily="18" charset="0"/>
                      </a:endParaRPr>
                    </a:p>
                  </a:txBody>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dirty="0" smtClean="0">
                          <a:latin typeface="Times New Roman" pitchFamily="18" charset="0"/>
                          <a:cs typeface="Times New Roman" pitchFamily="18" charset="0"/>
                        </a:rPr>
                        <a:t>Поцелую бабушку, нежно улыбнусь.</a:t>
                      </a:r>
                      <a:endParaRPr lang="ru-RU" sz="1400" dirty="0">
                        <a:latin typeface="Times New Roman" pitchFamily="18" charset="0"/>
                        <a:cs typeface="Times New Roman" pitchFamily="18" charset="0"/>
                      </a:endParaRPr>
                    </a:p>
                  </a:txBody>
                  <a:tcPr/>
                </a:tc>
                <a:extLst>
                  <a:ext uri="{0D108BD9-81ED-4DB2-BD59-A6C34878D82A}">
                    <a16:rowId xmlns:a16="http://schemas.microsoft.com/office/drawing/2014/main" val="10001"/>
                  </a:ext>
                </a:extLst>
              </a:tr>
            </a:tbl>
          </a:graphicData>
        </a:graphic>
      </p:graphicFrame>
      <p:pic>
        <p:nvPicPr>
          <p:cNvPr id="27650" name="Picture 2" descr="https://arhivurokov.ru/videouroki/html/2016/03/29/98733179/img36.jpg"/>
          <p:cNvPicPr>
            <a:picLocks noChangeAspect="1" noChangeArrowheads="1"/>
          </p:cNvPicPr>
          <p:nvPr/>
        </p:nvPicPr>
        <p:blipFill>
          <a:blip r:embed="rId2"/>
          <a:srcRect l="46875" t="21875" r="2734" b="3124"/>
          <a:stretch>
            <a:fillRect/>
          </a:stretch>
        </p:blipFill>
        <p:spPr bwMode="auto">
          <a:xfrm>
            <a:off x="5500694" y="1000108"/>
            <a:ext cx="2428892" cy="2392342"/>
          </a:xfrm>
          <a:prstGeom prst="rect">
            <a:avLst/>
          </a:prstGeom>
          <a:ln>
            <a:noFill/>
          </a:ln>
          <a:effectLst>
            <a:softEdge rad="112500"/>
          </a:effectLst>
        </p:spPr>
      </p:pic>
      <p:pic>
        <p:nvPicPr>
          <p:cNvPr id="27652" name="Picture 4" descr="https://akphoto1.ask.fm/440/5e6e9/1faf/4ae2/8f03/97d6fbf90d30/original/463082.jpg"/>
          <p:cNvPicPr>
            <a:picLocks noChangeAspect="1" noChangeArrowheads="1"/>
          </p:cNvPicPr>
          <p:nvPr/>
        </p:nvPicPr>
        <p:blipFill>
          <a:blip r:embed="rId3"/>
          <a:srcRect l="6073" t="37500"/>
          <a:stretch>
            <a:fillRect/>
          </a:stretch>
        </p:blipFill>
        <p:spPr bwMode="auto">
          <a:xfrm>
            <a:off x="1142976" y="1071546"/>
            <a:ext cx="2786082" cy="2251674"/>
          </a:xfrm>
          <a:prstGeom prst="rect">
            <a:avLst/>
          </a:prstGeom>
          <a:ln>
            <a:noFill/>
          </a:ln>
          <a:effectLst>
            <a:softEdge rad="112500"/>
          </a:effectLst>
        </p:spPr>
      </p:pic>
      <p:pic>
        <p:nvPicPr>
          <p:cNvPr id="27654" name="Picture 6" descr="http://xn--80adak5ajksez.xn--p1ai/uploads/images/h/o/d/hodit_nasha_babushka.jpg"/>
          <p:cNvPicPr>
            <a:picLocks noChangeAspect="1" noChangeArrowheads="1"/>
          </p:cNvPicPr>
          <p:nvPr/>
        </p:nvPicPr>
        <p:blipFill>
          <a:blip r:embed="rId4"/>
          <a:srcRect/>
          <a:stretch>
            <a:fillRect/>
          </a:stretch>
        </p:blipFill>
        <p:spPr bwMode="auto">
          <a:xfrm>
            <a:off x="1214414" y="4071942"/>
            <a:ext cx="2714644" cy="2174310"/>
          </a:xfrm>
          <a:prstGeom prst="rect">
            <a:avLst/>
          </a:prstGeom>
          <a:noFill/>
        </p:spPr>
      </p:pic>
      <p:pic>
        <p:nvPicPr>
          <p:cNvPr id="27656" name="Picture 8" descr="http://gdebesplatno.ru/upload/images/users/StepGrandmother.jpg"/>
          <p:cNvPicPr>
            <a:picLocks noChangeAspect="1" noChangeArrowheads="1"/>
          </p:cNvPicPr>
          <p:nvPr/>
        </p:nvPicPr>
        <p:blipFill>
          <a:blip r:embed="rId5" cstate="print"/>
          <a:srcRect/>
          <a:stretch>
            <a:fillRect/>
          </a:stretch>
        </p:blipFill>
        <p:spPr bwMode="auto">
          <a:xfrm>
            <a:off x="5286380" y="4000504"/>
            <a:ext cx="3047277" cy="2143140"/>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14546" y="500042"/>
            <a:ext cx="5357850" cy="346116"/>
          </a:xfrm>
        </p:spPr>
        <p:txBody>
          <a:bodyPr>
            <a:normAutofit fontScale="90000"/>
          </a:bodyPr>
          <a:lstStyle/>
          <a:p>
            <a:r>
              <a:rPr lang="ru-RU" sz="1800" b="1" dirty="0" smtClean="0">
                <a:latin typeface="Times New Roman" pitchFamily="18" charset="0"/>
                <a:cs typeface="Times New Roman" pitchFamily="18" charset="0"/>
              </a:rPr>
              <a:t>«Маме песенку пою» м</a:t>
            </a:r>
            <a:r>
              <a:rPr lang="ru-RU" sz="1800" dirty="0" smtClean="0">
                <a:latin typeface="Times New Roman" pitchFamily="18" charset="0"/>
                <a:cs typeface="Times New Roman" pitchFamily="18" charset="0"/>
              </a:rPr>
              <a:t>уз. Т. Попатенко, сл. Е. Авдиенко</a:t>
            </a:r>
            <a:endParaRPr lang="ru-RU" sz="1800" dirty="0">
              <a:latin typeface="Times New Roman" pitchFamily="18" charset="0"/>
              <a:cs typeface="Times New Roman" pitchFamily="18" charset="0"/>
            </a:endParaRPr>
          </a:p>
        </p:txBody>
      </p:sp>
      <p:graphicFrame>
        <p:nvGraphicFramePr>
          <p:cNvPr id="4" name="Таблица 3"/>
          <p:cNvGraphicFramePr>
            <a:graphicFrameLocks noGrp="1"/>
          </p:cNvGraphicFramePr>
          <p:nvPr/>
        </p:nvGraphicFramePr>
        <p:xfrm>
          <a:off x="428596" y="822960"/>
          <a:ext cx="8286808" cy="6035040"/>
        </p:xfrm>
        <a:graphic>
          <a:graphicData uri="http://schemas.openxmlformats.org/drawingml/2006/table">
            <a:tbl>
              <a:tblPr firstRow="1" bandRow="1">
                <a:tableStyleId>{5940675A-B579-460E-94D1-54222C63F5DA}</a:tableStyleId>
              </a:tblPr>
              <a:tblGrid>
                <a:gridCol w="4143404">
                  <a:extLst>
                    <a:ext uri="{9D8B030D-6E8A-4147-A177-3AD203B41FA5}">
                      <a16:colId xmlns:a16="http://schemas.microsoft.com/office/drawing/2014/main" val="20000"/>
                    </a:ext>
                  </a:extLst>
                </a:gridCol>
                <a:gridCol w="4143404">
                  <a:extLst>
                    <a:ext uri="{9D8B030D-6E8A-4147-A177-3AD203B41FA5}">
                      <a16:colId xmlns:a16="http://schemas.microsoft.com/office/drawing/2014/main" val="20001"/>
                    </a:ext>
                  </a:extLst>
                </a:gridCol>
              </a:tblGrid>
              <a:tr h="1976451">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1. Утром с песенкой встаю,</a:t>
                      </a:r>
                      <a:r>
                        <a:rPr lang="ru-RU" sz="1400" dirty="0" smtClean="0">
                          <a:latin typeface="Times New Roman" pitchFamily="18" charset="0"/>
                          <a:cs typeface="Times New Roman" pitchFamily="18" charset="0"/>
                        </a:rPr>
                        <a:t/>
                      </a:r>
                      <a:br>
                        <a:rPr lang="ru-RU" sz="1400" dirty="0" smtClean="0">
                          <a:latin typeface="Times New Roman" pitchFamily="18" charset="0"/>
                          <a:cs typeface="Times New Roman" pitchFamily="18" charset="0"/>
                        </a:rPr>
                      </a:br>
                      <a:r>
                        <a:rPr lang="ru-RU" sz="1400" b="0" i="0" kern="1200" dirty="0" smtClean="0">
                          <a:solidFill>
                            <a:schemeClr val="tx1"/>
                          </a:solidFill>
                          <a:latin typeface="Times New Roman" pitchFamily="18" charset="0"/>
                          <a:ea typeface="+mn-ea"/>
                          <a:cs typeface="Times New Roman" pitchFamily="18" charset="0"/>
                        </a:rPr>
                        <a:t>Ля-ля-ля, ля-ля-ля!</a:t>
                      </a:r>
                      <a:endParaRPr lang="ru-RU" sz="1400" dirty="0">
                        <a:latin typeface="Times New Roman" pitchFamily="18" charset="0"/>
                        <a:cs typeface="Times New Roman" pitchFamily="18" charset="0"/>
                      </a:endParaRPr>
                    </a:p>
                  </a:txBody>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Маме песенку пою,</a:t>
                      </a:r>
                      <a:r>
                        <a:rPr lang="ru-RU" sz="1400" dirty="0" smtClean="0">
                          <a:latin typeface="Times New Roman" pitchFamily="18" charset="0"/>
                          <a:cs typeface="Times New Roman" pitchFamily="18" charset="0"/>
                        </a:rPr>
                        <a:t/>
                      </a:r>
                      <a:br>
                        <a:rPr lang="ru-RU" sz="1400" dirty="0" smtClean="0">
                          <a:latin typeface="Times New Roman" pitchFamily="18" charset="0"/>
                          <a:cs typeface="Times New Roman" pitchFamily="18" charset="0"/>
                        </a:rPr>
                      </a:br>
                      <a:r>
                        <a:rPr lang="ru-RU" sz="1400" b="0" i="0" kern="1200" dirty="0" smtClean="0">
                          <a:solidFill>
                            <a:schemeClr val="tx1"/>
                          </a:solidFill>
                          <a:latin typeface="Times New Roman" pitchFamily="18" charset="0"/>
                          <a:ea typeface="+mn-ea"/>
                          <a:cs typeface="Times New Roman" pitchFamily="18" charset="0"/>
                        </a:rPr>
                        <a:t>Ля-ля-ля, ля-ля-ля!</a:t>
                      </a:r>
                      <a:endParaRPr lang="ru-RU" sz="1400" dirty="0">
                        <a:latin typeface="Times New Roman" pitchFamily="18" charset="0"/>
                        <a:cs typeface="Times New Roman" pitchFamily="18" charset="0"/>
                      </a:endParaRPr>
                    </a:p>
                  </a:txBody>
                  <a:tcPr/>
                </a:tc>
                <a:extLst>
                  <a:ext uri="{0D108BD9-81ED-4DB2-BD59-A6C34878D82A}">
                    <a16:rowId xmlns:a16="http://schemas.microsoft.com/office/drawing/2014/main" val="10000"/>
                  </a:ext>
                </a:extLst>
              </a:tr>
              <a:tr h="1976451">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2. Мама раньше всех встаёт,</a:t>
                      </a:r>
                      <a:r>
                        <a:rPr lang="ru-RU" sz="1400" dirty="0" smtClean="0">
                          <a:latin typeface="Times New Roman" pitchFamily="18" charset="0"/>
                          <a:cs typeface="Times New Roman" pitchFamily="18" charset="0"/>
                        </a:rPr>
                        <a:t/>
                      </a:r>
                      <a:br>
                        <a:rPr lang="ru-RU" sz="1400" dirty="0" smtClean="0">
                          <a:latin typeface="Times New Roman" pitchFamily="18" charset="0"/>
                          <a:cs typeface="Times New Roman" pitchFamily="18" charset="0"/>
                        </a:rPr>
                      </a:br>
                      <a:r>
                        <a:rPr lang="ru-RU" sz="1400" b="0" i="0" kern="1200" dirty="0" smtClean="0">
                          <a:solidFill>
                            <a:schemeClr val="tx1"/>
                          </a:solidFill>
                          <a:latin typeface="Times New Roman" pitchFamily="18" charset="0"/>
                          <a:ea typeface="+mn-ea"/>
                          <a:cs typeface="Times New Roman" pitchFamily="18" charset="0"/>
                        </a:rPr>
                        <a:t>Ля-ля-ля, ля-ля-ля!</a:t>
                      </a:r>
                      <a:endParaRPr lang="ru-RU" sz="1400" dirty="0">
                        <a:latin typeface="Times New Roman" pitchFamily="18" charset="0"/>
                        <a:cs typeface="Times New Roman" pitchFamily="18" charset="0"/>
                      </a:endParaRPr>
                    </a:p>
                  </a:txBody>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В детский сад меня ведёт,</a:t>
                      </a:r>
                      <a:r>
                        <a:rPr lang="ru-RU" sz="1400" dirty="0" smtClean="0">
                          <a:latin typeface="Times New Roman" pitchFamily="18" charset="0"/>
                          <a:cs typeface="Times New Roman" pitchFamily="18" charset="0"/>
                        </a:rPr>
                        <a:t/>
                      </a:r>
                      <a:br>
                        <a:rPr lang="ru-RU" sz="1400" dirty="0" smtClean="0">
                          <a:latin typeface="Times New Roman" pitchFamily="18" charset="0"/>
                          <a:cs typeface="Times New Roman" pitchFamily="18" charset="0"/>
                        </a:rPr>
                      </a:br>
                      <a:r>
                        <a:rPr lang="ru-RU" sz="1400" b="0" i="0" kern="1200" dirty="0" smtClean="0">
                          <a:solidFill>
                            <a:schemeClr val="tx1"/>
                          </a:solidFill>
                          <a:latin typeface="Times New Roman" pitchFamily="18" charset="0"/>
                          <a:ea typeface="+mn-ea"/>
                          <a:cs typeface="Times New Roman" pitchFamily="18" charset="0"/>
                        </a:rPr>
                        <a:t>Ля-ля-ля, ля-ля-ля!</a:t>
                      </a:r>
                      <a:endParaRPr lang="ru-RU" sz="1400" dirty="0">
                        <a:latin typeface="Times New Roman" pitchFamily="18" charset="0"/>
                        <a:cs typeface="Times New Roman" pitchFamily="18" charset="0"/>
                      </a:endParaRPr>
                    </a:p>
                  </a:txBody>
                  <a:tcPr/>
                </a:tc>
                <a:extLst>
                  <a:ext uri="{0D108BD9-81ED-4DB2-BD59-A6C34878D82A}">
                    <a16:rowId xmlns:a16="http://schemas.microsoft.com/office/drawing/2014/main" val="10001"/>
                  </a:ext>
                </a:extLst>
              </a:tr>
              <a:tr h="1976451">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3. А когда домой придём,</a:t>
                      </a:r>
                      <a:r>
                        <a:rPr lang="ru-RU" sz="1400" dirty="0" smtClean="0">
                          <a:latin typeface="Times New Roman" pitchFamily="18" charset="0"/>
                          <a:cs typeface="Times New Roman" pitchFamily="18" charset="0"/>
                        </a:rPr>
                        <a:t/>
                      </a:r>
                      <a:br>
                        <a:rPr lang="ru-RU" sz="1400" dirty="0" smtClean="0">
                          <a:latin typeface="Times New Roman" pitchFamily="18" charset="0"/>
                          <a:cs typeface="Times New Roman" pitchFamily="18" charset="0"/>
                        </a:rPr>
                      </a:br>
                      <a:r>
                        <a:rPr lang="ru-RU" sz="1400" b="0" i="0" kern="1200" dirty="0" smtClean="0">
                          <a:solidFill>
                            <a:schemeClr val="tx1"/>
                          </a:solidFill>
                          <a:latin typeface="Times New Roman" pitchFamily="18" charset="0"/>
                          <a:ea typeface="+mn-ea"/>
                          <a:cs typeface="Times New Roman" pitchFamily="18" charset="0"/>
                        </a:rPr>
                        <a:t>Ля-ля-ля, ля-ля-ля!</a:t>
                      </a:r>
                      <a:endParaRPr lang="ru-RU" sz="1400" dirty="0">
                        <a:latin typeface="Times New Roman" pitchFamily="18" charset="0"/>
                        <a:cs typeface="Times New Roman" pitchFamily="18" charset="0"/>
                      </a:endParaRPr>
                    </a:p>
                  </a:txBody>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Вместе песенку споём,</a:t>
                      </a:r>
                      <a:r>
                        <a:rPr lang="ru-RU" sz="1400" dirty="0" smtClean="0">
                          <a:latin typeface="Times New Roman" pitchFamily="18" charset="0"/>
                          <a:cs typeface="Times New Roman" pitchFamily="18" charset="0"/>
                        </a:rPr>
                        <a:t/>
                      </a:r>
                      <a:br>
                        <a:rPr lang="ru-RU" sz="1400" dirty="0" smtClean="0">
                          <a:latin typeface="Times New Roman" pitchFamily="18" charset="0"/>
                          <a:cs typeface="Times New Roman" pitchFamily="18" charset="0"/>
                        </a:rPr>
                      </a:br>
                      <a:r>
                        <a:rPr lang="ru-RU" sz="1400" b="0" i="0" kern="1200" dirty="0" smtClean="0">
                          <a:solidFill>
                            <a:schemeClr val="tx1"/>
                          </a:solidFill>
                          <a:latin typeface="Times New Roman" pitchFamily="18" charset="0"/>
                          <a:ea typeface="+mn-ea"/>
                          <a:cs typeface="Times New Roman" pitchFamily="18" charset="0"/>
                        </a:rPr>
                        <a:t>Ля-ля-ля, ля-ля-ля!</a:t>
                      </a:r>
                      <a:endParaRPr lang="ru-RU" sz="1400" dirty="0">
                        <a:latin typeface="Times New Roman" pitchFamily="18" charset="0"/>
                        <a:cs typeface="Times New Roman" pitchFamily="18" charset="0"/>
                      </a:endParaRPr>
                    </a:p>
                  </a:txBody>
                  <a:tcPr/>
                </a:tc>
                <a:extLst>
                  <a:ext uri="{0D108BD9-81ED-4DB2-BD59-A6C34878D82A}">
                    <a16:rowId xmlns:a16="http://schemas.microsoft.com/office/drawing/2014/main" val="10002"/>
                  </a:ext>
                </a:extLst>
              </a:tr>
            </a:tbl>
          </a:graphicData>
        </a:graphic>
      </p:graphicFrame>
      <p:pic>
        <p:nvPicPr>
          <p:cNvPr id="1026" name="Picture 2" descr="https://thumbs.dreamstime.com/b/%D0%B5%D0%B2%D1%83%D1%88%D0%BA%D0%B0-%D0%B2%D0%B2%D0%B5%D1%80%D1%85-%D0%BF%D1%80%D0%BE%D1%81%D1%8B%D0%BF%D0%B0%D1%8F-55135671.jpg"/>
          <p:cNvPicPr>
            <a:picLocks noChangeAspect="1" noChangeArrowheads="1"/>
          </p:cNvPicPr>
          <p:nvPr/>
        </p:nvPicPr>
        <p:blipFill>
          <a:blip r:embed="rId2" cstate="print"/>
          <a:srcRect/>
          <a:stretch>
            <a:fillRect/>
          </a:stretch>
        </p:blipFill>
        <p:spPr bwMode="auto">
          <a:xfrm>
            <a:off x="1357290" y="1000108"/>
            <a:ext cx="2214578" cy="1356797"/>
          </a:xfrm>
          <a:prstGeom prst="rect">
            <a:avLst/>
          </a:prstGeom>
          <a:noFill/>
        </p:spPr>
      </p:pic>
      <p:pic>
        <p:nvPicPr>
          <p:cNvPr id="1028" name="Picture 4" descr="http://ytimg.googleusercontent.com/vi/43JVrd1w7EM/0.jpg"/>
          <p:cNvPicPr>
            <a:picLocks noChangeAspect="1" noChangeArrowheads="1"/>
          </p:cNvPicPr>
          <p:nvPr/>
        </p:nvPicPr>
        <p:blipFill>
          <a:blip r:embed="rId3"/>
          <a:srcRect l="21875" t="25000" r="18749" b="14583"/>
          <a:stretch>
            <a:fillRect/>
          </a:stretch>
        </p:blipFill>
        <p:spPr bwMode="auto">
          <a:xfrm>
            <a:off x="5643570" y="857232"/>
            <a:ext cx="1965777" cy="1500198"/>
          </a:xfrm>
          <a:prstGeom prst="rect">
            <a:avLst/>
          </a:prstGeom>
          <a:ln>
            <a:noFill/>
          </a:ln>
          <a:effectLst>
            <a:softEdge rad="112500"/>
          </a:effectLst>
        </p:spPr>
      </p:pic>
      <p:pic>
        <p:nvPicPr>
          <p:cNvPr id="1030" name="Picture 6" descr="http://lito-ugresha.narod.ru/UtroSh.jpg"/>
          <p:cNvPicPr>
            <a:picLocks noChangeAspect="1" noChangeArrowheads="1"/>
          </p:cNvPicPr>
          <p:nvPr/>
        </p:nvPicPr>
        <p:blipFill>
          <a:blip r:embed="rId4"/>
          <a:srcRect/>
          <a:stretch>
            <a:fillRect/>
          </a:stretch>
        </p:blipFill>
        <p:spPr bwMode="auto">
          <a:xfrm>
            <a:off x="1357290" y="2928934"/>
            <a:ext cx="2357454" cy="1428760"/>
          </a:xfrm>
          <a:prstGeom prst="rect">
            <a:avLst/>
          </a:prstGeom>
          <a:ln>
            <a:noFill/>
          </a:ln>
          <a:effectLst>
            <a:softEdge rad="112500"/>
          </a:effectLst>
        </p:spPr>
      </p:pic>
      <p:pic>
        <p:nvPicPr>
          <p:cNvPr id="1032" name="Picture 8" descr="http://dutsadok.com.ua/clipart/ljudi/814c72d2a27f.png"/>
          <p:cNvPicPr>
            <a:picLocks noChangeAspect="1" noChangeArrowheads="1"/>
          </p:cNvPicPr>
          <p:nvPr/>
        </p:nvPicPr>
        <p:blipFill>
          <a:blip r:embed="rId5" cstate="print"/>
          <a:srcRect/>
          <a:stretch>
            <a:fillRect/>
          </a:stretch>
        </p:blipFill>
        <p:spPr bwMode="auto">
          <a:xfrm>
            <a:off x="5929322" y="2928934"/>
            <a:ext cx="1500198" cy="1515753"/>
          </a:xfrm>
          <a:prstGeom prst="rect">
            <a:avLst/>
          </a:prstGeom>
          <a:noFill/>
        </p:spPr>
      </p:pic>
      <p:pic>
        <p:nvPicPr>
          <p:cNvPr id="1034" name="Picture 10" descr="http://ilovemybaby.ru/wp-content/uploads/2014/12/242.jpg"/>
          <p:cNvPicPr>
            <a:picLocks noChangeAspect="1" noChangeArrowheads="1"/>
          </p:cNvPicPr>
          <p:nvPr/>
        </p:nvPicPr>
        <p:blipFill>
          <a:blip r:embed="rId6" cstate="print"/>
          <a:srcRect/>
          <a:stretch>
            <a:fillRect/>
          </a:stretch>
        </p:blipFill>
        <p:spPr bwMode="auto">
          <a:xfrm>
            <a:off x="1500166" y="4857760"/>
            <a:ext cx="2000264" cy="1571636"/>
          </a:xfrm>
          <a:prstGeom prst="rect">
            <a:avLst/>
          </a:prstGeom>
          <a:ln>
            <a:noFill/>
          </a:ln>
          <a:effectLst>
            <a:softEdge rad="112500"/>
          </a:effectLst>
        </p:spPr>
      </p:pic>
      <p:pic>
        <p:nvPicPr>
          <p:cNvPr id="1036" name="Picture 12" descr="http://bonodono.ru/upload/iblock/f3f/f3fd8ed5474585c277681c8ec57ca49f.jpg"/>
          <p:cNvPicPr>
            <a:picLocks noChangeAspect="1" noChangeArrowheads="1"/>
          </p:cNvPicPr>
          <p:nvPr/>
        </p:nvPicPr>
        <p:blipFill>
          <a:blip r:embed="rId7"/>
          <a:srcRect/>
          <a:stretch>
            <a:fillRect/>
          </a:stretch>
        </p:blipFill>
        <p:spPr bwMode="auto">
          <a:xfrm>
            <a:off x="5286380" y="4929198"/>
            <a:ext cx="2874152" cy="1457317"/>
          </a:xfrm>
          <a:prstGeom prst="rect">
            <a:avLst/>
          </a:prstGeom>
          <a:ln>
            <a:noFill/>
          </a:ln>
          <a:effectLst>
            <a:softEdge rad="112500"/>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28860" y="357166"/>
            <a:ext cx="4043362" cy="357166"/>
          </a:xfrm>
        </p:spPr>
        <p:txBody>
          <a:bodyPr>
            <a:normAutofit fontScale="90000"/>
          </a:bodyPr>
          <a:lstStyle/>
          <a:p>
            <a:r>
              <a:rPr lang="ru-RU" sz="1800" b="1" dirty="0" smtClean="0">
                <a:latin typeface="Times New Roman" pitchFamily="18" charset="0"/>
                <a:cs typeface="Times New Roman" pitchFamily="18" charset="0"/>
              </a:rPr>
              <a:t>«</a:t>
            </a:r>
            <a:r>
              <a:rPr lang="ru-RU" sz="1800" b="1" dirty="0" err="1" smtClean="0">
                <a:latin typeface="Times New Roman" pitchFamily="18" charset="0"/>
                <a:cs typeface="Times New Roman" pitchFamily="18" charset="0"/>
              </a:rPr>
              <a:t>Воробьишки</a:t>
            </a:r>
            <a:r>
              <a:rPr lang="ru-RU" sz="1800" b="1" dirty="0" smtClean="0">
                <a:latin typeface="Times New Roman" pitchFamily="18" charset="0"/>
                <a:cs typeface="Times New Roman" pitchFamily="18" charset="0"/>
              </a:rPr>
              <a:t> весной» </a:t>
            </a:r>
            <a:r>
              <a:rPr lang="ru-RU" sz="1800" dirty="0" smtClean="0">
                <a:latin typeface="Times New Roman" pitchFamily="18" charset="0"/>
                <a:cs typeface="Times New Roman" pitchFamily="18" charset="0"/>
              </a:rPr>
              <a:t>Г. </a:t>
            </a:r>
            <a:r>
              <a:rPr lang="ru-RU" sz="1800" dirty="0" err="1" smtClean="0">
                <a:latin typeface="Times New Roman" pitchFamily="18" charset="0"/>
                <a:cs typeface="Times New Roman" pitchFamily="18" charset="0"/>
              </a:rPr>
              <a:t>Вихаревой</a:t>
            </a:r>
            <a:endParaRPr lang="ru-RU" sz="1800" dirty="0">
              <a:latin typeface="Times New Roman" pitchFamily="18" charset="0"/>
              <a:cs typeface="Times New Roman" pitchFamily="18" charset="0"/>
            </a:endParaRPr>
          </a:p>
        </p:txBody>
      </p:sp>
      <p:graphicFrame>
        <p:nvGraphicFramePr>
          <p:cNvPr id="4" name="Таблица 3"/>
          <p:cNvGraphicFramePr>
            <a:graphicFrameLocks noGrp="1"/>
          </p:cNvGraphicFramePr>
          <p:nvPr/>
        </p:nvGraphicFramePr>
        <p:xfrm>
          <a:off x="500034" y="701040"/>
          <a:ext cx="8286807" cy="6156960"/>
        </p:xfrm>
        <a:graphic>
          <a:graphicData uri="http://schemas.openxmlformats.org/drawingml/2006/table">
            <a:tbl>
              <a:tblPr firstRow="1" bandRow="1">
                <a:tableStyleId>{5940675A-B579-460E-94D1-54222C63F5DA}</a:tableStyleId>
              </a:tblPr>
              <a:tblGrid>
                <a:gridCol w="2762269">
                  <a:extLst>
                    <a:ext uri="{9D8B030D-6E8A-4147-A177-3AD203B41FA5}">
                      <a16:colId xmlns:a16="http://schemas.microsoft.com/office/drawing/2014/main" val="20000"/>
                    </a:ext>
                  </a:extLst>
                </a:gridCol>
                <a:gridCol w="2762269">
                  <a:extLst>
                    <a:ext uri="{9D8B030D-6E8A-4147-A177-3AD203B41FA5}">
                      <a16:colId xmlns:a16="http://schemas.microsoft.com/office/drawing/2014/main" val="20001"/>
                    </a:ext>
                  </a:extLst>
                </a:gridCol>
                <a:gridCol w="2762269">
                  <a:extLst>
                    <a:ext uri="{9D8B030D-6E8A-4147-A177-3AD203B41FA5}">
                      <a16:colId xmlns:a16="http://schemas.microsoft.com/office/drawing/2014/main" val="20002"/>
                    </a:ext>
                  </a:extLst>
                </a:gridCol>
              </a:tblGrid>
              <a:tr h="2928958">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marL="342900" indent="-342900" algn="ctr">
                        <a:buAutoNum type="arabicPeriod"/>
                      </a:pPr>
                      <a:r>
                        <a:rPr lang="ru-RU" sz="1400" baseline="0" dirty="0" smtClean="0">
                          <a:latin typeface="Times New Roman" pitchFamily="18" charset="0"/>
                          <a:cs typeface="Times New Roman" pitchFamily="18" charset="0"/>
                        </a:rPr>
                        <a:t>Чик-чирик, чик-чирик,</a:t>
                      </a:r>
                    </a:p>
                    <a:p>
                      <a:pPr marL="342900" indent="-342900" algn="ctr">
                        <a:buNone/>
                      </a:pPr>
                      <a:r>
                        <a:rPr lang="ru-RU" sz="1400" baseline="0" dirty="0" smtClean="0">
                          <a:latin typeface="Times New Roman" pitchFamily="18" charset="0"/>
                          <a:cs typeface="Times New Roman" pitchFamily="18" charset="0"/>
                        </a:rPr>
                        <a:t>Птички  распевают,</a:t>
                      </a:r>
                    </a:p>
                  </a:txBody>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dirty="0" smtClean="0">
                          <a:latin typeface="Times New Roman" pitchFamily="18" charset="0"/>
                          <a:cs typeface="Times New Roman" pitchFamily="18" charset="0"/>
                        </a:rPr>
                        <a:t>Ручейки</a:t>
                      </a:r>
                      <a:r>
                        <a:rPr lang="ru-RU" sz="1400" baseline="0" dirty="0" smtClean="0">
                          <a:latin typeface="Times New Roman" pitchFamily="18" charset="0"/>
                          <a:cs typeface="Times New Roman" pitchFamily="18" charset="0"/>
                        </a:rPr>
                        <a:t> потекли,</a:t>
                      </a:r>
                    </a:p>
                    <a:p>
                      <a:pPr algn="ctr"/>
                      <a:r>
                        <a:rPr lang="ru-RU" sz="1400" baseline="0" dirty="0" smtClean="0">
                          <a:latin typeface="Times New Roman" pitchFamily="18" charset="0"/>
                          <a:cs typeface="Times New Roman" pitchFamily="18" charset="0"/>
                        </a:rPr>
                        <a:t>Солнышко сияет.</a:t>
                      </a:r>
                      <a:endParaRPr lang="ru-RU" sz="1400" dirty="0">
                        <a:latin typeface="Times New Roman" pitchFamily="18" charset="0"/>
                        <a:cs typeface="Times New Roman" pitchFamily="18" charset="0"/>
                      </a:endParaRPr>
                    </a:p>
                  </a:txBody>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marL="342900" indent="-342900" algn="ctr">
                        <a:buNone/>
                      </a:pPr>
                      <a:r>
                        <a:rPr lang="ru-RU" sz="1400" dirty="0" smtClean="0">
                          <a:latin typeface="Times New Roman" pitchFamily="18" charset="0"/>
                          <a:cs typeface="Times New Roman" pitchFamily="18" charset="0"/>
                        </a:rPr>
                        <a:t>2. </a:t>
                      </a:r>
                      <a:r>
                        <a:rPr lang="ru-RU" sz="1400" baseline="0" dirty="0" smtClean="0">
                          <a:latin typeface="Times New Roman" pitchFamily="18" charset="0"/>
                          <a:cs typeface="Times New Roman" pitchFamily="18" charset="0"/>
                        </a:rPr>
                        <a:t>Чик-чирик, чик-чирик,</a:t>
                      </a:r>
                    </a:p>
                    <a:p>
                      <a:pPr marL="342900" indent="-342900" algn="ctr">
                        <a:buNone/>
                      </a:pPr>
                      <a:r>
                        <a:rPr lang="ru-RU" sz="1400" baseline="0" dirty="0" smtClean="0">
                          <a:latin typeface="Times New Roman" pitchFamily="18" charset="0"/>
                          <a:cs typeface="Times New Roman" pitchFamily="18" charset="0"/>
                        </a:rPr>
                        <a:t>Птички  распевают,</a:t>
                      </a:r>
                    </a:p>
                    <a:p>
                      <a:pPr algn="ctr"/>
                      <a:endParaRPr lang="ru-RU" sz="1400" dirty="0">
                        <a:latin typeface="Times New Roman" pitchFamily="18" charset="0"/>
                        <a:cs typeface="Times New Roman" pitchFamily="18" charset="0"/>
                      </a:endParaRPr>
                    </a:p>
                  </a:txBody>
                  <a:tcPr/>
                </a:tc>
                <a:extLst>
                  <a:ext uri="{0D108BD9-81ED-4DB2-BD59-A6C34878D82A}">
                    <a16:rowId xmlns:a16="http://schemas.microsoft.com/office/drawing/2014/main" val="10000"/>
                  </a:ext>
                </a:extLst>
              </a:tr>
              <a:tr h="2928958">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dirty="0" smtClean="0">
                          <a:latin typeface="Times New Roman" pitchFamily="18" charset="0"/>
                          <a:cs typeface="Times New Roman" pitchFamily="18" charset="0"/>
                        </a:rPr>
                        <a:t>В ручейках,</a:t>
                      </a:r>
                      <a:r>
                        <a:rPr lang="ru-RU" sz="1400" baseline="0" dirty="0" smtClean="0">
                          <a:latin typeface="Times New Roman" pitchFamily="18" charset="0"/>
                          <a:cs typeface="Times New Roman" pitchFamily="18" charset="0"/>
                        </a:rPr>
                        <a:t> в ручейках,</a:t>
                      </a:r>
                    </a:p>
                    <a:p>
                      <a:pPr algn="ctr"/>
                      <a:r>
                        <a:rPr lang="ru-RU" sz="1400" baseline="0" dirty="0" smtClean="0">
                          <a:latin typeface="Times New Roman" pitchFamily="18" charset="0"/>
                          <a:cs typeface="Times New Roman" pitchFamily="18" charset="0"/>
                        </a:rPr>
                        <a:t>Крылышки купают.</a:t>
                      </a:r>
                      <a:endParaRPr lang="ru-RU" sz="1400" dirty="0">
                        <a:latin typeface="Times New Roman" pitchFamily="18" charset="0"/>
                        <a:cs typeface="Times New Roman" pitchFamily="18" charset="0"/>
                      </a:endParaRPr>
                    </a:p>
                  </a:txBody>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marL="342900" indent="-342900" algn="ctr">
                        <a:buNone/>
                      </a:pPr>
                      <a:r>
                        <a:rPr lang="ru-RU" sz="1400" dirty="0" smtClean="0">
                          <a:latin typeface="Times New Roman" pitchFamily="18" charset="0"/>
                          <a:cs typeface="Times New Roman" pitchFamily="18" charset="0"/>
                        </a:rPr>
                        <a:t>3. </a:t>
                      </a:r>
                      <a:r>
                        <a:rPr lang="ru-RU" sz="1400" baseline="0" dirty="0" smtClean="0">
                          <a:latin typeface="Times New Roman" pitchFamily="18" charset="0"/>
                          <a:cs typeface="Times New Roman" pitchFamily="18" charset="0"/>
                        </a:rPr>
                        <a:t>Чик-чирик, чик-чирик,</a:t>
                      </a:r>
                    </a:p>
                    <a:p>
                      <a:pPr marL="342900" indent="-342900" algn="ctr">
                        <a:buNone/>
                      </a:pPr>
                      <a:r>
                        <a:rPr lang="ru-RU" sz="1400" baseline="0" dirty="0" smtClean="0">
                          <a:latin typeface="Times New Roman" pitchFamily="18" charset="0"/>
                          <a:cs typeface="Times New Roman" pitchFamily="18" charset="0"/>
                        </a:rPr>
                        <a:t>Будем веселиться,</a:t>
                      </a:r>
                    </a:p>
                    <a:p>
                      <a:pPr algn="ctr"/>
                      <a:endParaRPr lang="ru-RU" sz="1400" dirty="0">
                        <a:latin typeface="Times New Roman" pitchFamily="18" charset="0"/>
                        <a:cs typeface="Times New Roman" pitchFamily="18" charset="0"/>
                      </a:endParaRPr>
                    </a:p>
                  </a:txBody>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dirty="0" smtClean="0">
                          <a:latin typeface="Times New Roman" pitchFamily="18" charset="0"/>
                          <a:cs typeface="Times New Roman" pitchFamily="18" charset="0"/>
                        </a:rPr>
                        <a:t>На дорожке веной,</a:t>
                      </a:r>
                    </a:p>
                    <a:p>
                      <a:pPr algn="ctr"/>
                      <a:r>
                        <a:rPr lang="ru-RU" sz="1400" dirty="0" smtClean="0">
                          <a:latin typeface="Times New Roman" pitchFamily="18" charset="0"/>
                          <a:cs typeface="Times New Roman" pitchFamily="18" charset="0"/>
                        </a:rPr>
                        <a:t>Весело кружиться.</a:t>
                      </a:r>
                      <a:endParaRPr lang="ru-RU" sz="1400" dirty="0">
                        <a:latin typeface="Times New Roman" pitchFamily="18" charset="0"/>
                        <a:cs typeface="Times New Roman" pitchFamily="18" charset="0"/>
                      </a:endParaRPr>
                    </a:p>
                  </a:txBody>
                  <a:tcPr/>
                </a:tc>
                <a:extLst>
                  <a:ext uri="{0D108BD9-81ED-4DB2-BD59-A6C34878D82A}">
                    <a16:rowId xmlns:a16="http://schemas.microsoft.com/office/drawing/2014/main" val="10001"/>
                  </a:ext>
                </a:extLst>
              </a:tr>
            </a:tbl>
          </a:graphicData>
        </a:graphic>
      </p:graphicFrame>
      <p:pic>
        <p:nvPicPr>
          <p:cNvPr id="29698" name="Picture 2" descr="http://zubareva.ucoz.ru/_pu/0/64513950.jpg"/>
          <p:cNvPicPr>
            <a:picLocks noChangeAspect="1" noChangeArrowheads="1"/>
          </p:cNvPicPr>
          <p:nvPr/>
        </p:nvPicPr>
        <p:blipFill>
          <a:blip r:embed="rId2"/>
          <a:srcRect/>
          <a:stretch>
            <a:fillRect/>
          </a:stretch>
        </p:blipFill>
        <p:spPr bwMode="auto">
          <a:xfrm>
            <a:off x="571472" y="1071546"/>
            <a:ext cx="2625921" cy="1857388"/>
          </a:xfrm>
          <a:prstGeom prst="rect">
            <a:avLst/>
          </a:prstGeom>
          <a:noFill/>
        </p:spPr>
      </p:pic>
      <p:pic>
        <p:nvPicPr>
          <p:cNvPr id="29700" name="Picture 4" descr="http://ramki-vsem.ru/fon/narisovannyj-fon20.jpg"/>
          <p:cNvPicPr>
            <a:picLocks noChangeAspect="1" noChangeArrowheads="1"/>
          </p:cNvPicPr>
          <p:nvPr/>
        </p:nvPicPr>
        <p:blipFill>
          <a:blip r:embed="rId3" cstate="print"/>
          <a:srcRect/>
          <a:stretch>
            <a:fillRect/>
          </a:stretch>
        </p:blipFill>
        <p:spPr bwMode="auto">
          <a:xfrm>
            <a:off x="3428992" y="928670"/>
            <a:ext cx="2286016" cy="2286016"/>
          </a:xfrm>
          <a:prstGeom prst="rect">
            <a:avLst/>
          </a:prstGeom>
          <a:ln>
            <a:noFill/>
          </a:ln>
          <a:effectLst>
            <a:softEdge rad="112500"/>
          </a:effectLst>
        </p:spPr>
      </p:pic>
      <p:pic>
        <p:nvPicPr>
          <p:cNvPr id="29702" name="Picture 6" descr="https://i.ytimg.com/vi/pqPrcrSUdaI/maxresdefault.jpg"/>
          <p:cNvPicPr>
            <a:picLocks noChangeAspect="1" noChangeArrowheads="1"/>
          </p:cNvPicPr>
          <p:nvPr/>
        </p:nvPicPr>
        <p:blipFill>
          <a:blip r:embed="rId4" cstate="print"/>
          <a:srcRect l="22827" r="24997" b="7243"/>
          <a:stretch>
            <a:fillRect/>
          </a:stretch>
        </p:blipFill>
        <p:spPr bwMode="auto">
          <a:xfrm>
            <a:off x="4786314" y="642918"/>
            <a:ext cx="1143008" cy="1143008"/>
          </a:xfrm>
          <a:prstGeom prst="rect">
            <a:avLst/>
          </a:prstGeom>
          <a:ln>
            <a:noFill/>
          </a:ln>
          <a:effectLst>
            <a:softEdge rad="112500"/>
          </a:effectLst>
        </p:spPr>
      </p:pic>
      <p:pic>
        <p:nvPicPr>
          <p:cNvPr id="8" name="Picture 2" descr="http://zubareva.ucoz.ru/_pu/0/64513950.jpg"/>
          <p:cNvPicPr>
            <a:picLocks noChangeAspect="1" noChangeArrowheads="1"/>
          </p:cNvPicPr>
          <p:nvPr/>
        </p:nvPicPr>
        <p:blipFill>
          <a:blip r:embed="rId2"/>
          <a:srcRect/>
          <a:stretch>
            <a:fillRect/>
          </a:stretch>
        </p:blipFill>
        <p:spPr bwMode="auto">
          <a:xfrm>
            <a:off x="6143636" y="928670"/>
            <a:ext cx="2625921" cy="1857388"/>
          </a:xfrm>
          <a:prstGeom prst="rect">
            <a:avLst/>
          </a:prstGeom>
          <a:noFill/>
        </p:spPr>
      </p:pic>
      <p:pic>
        <p:nvPicPr>
          <p:cNvPr id="29704" name="Picture 8" descr="https://otyrar.kz/wp-content/uploads/2012/04/%D0%B2%D0%BE%D1%80%D0%BE%D0%B1%D0%B5%D0%B91.jpg"/>
          <p:cNvPicPr>
            <a:picLocks noChangeAspect="1" noChangeArrowheads="1"/>
          </p:cNvPicPr>
          <p:nvPr/>
        </p:nvPicPr>
        <p:blipFill>
          <a:blip r:embed="rId5"/>
          <a:srcRect/>
          <a:stretch>
            <a:fillRect/>
          </a:stretch>
        </p:blipFill>
        <p:spPr bwMode="auto">
          <a:xfrm>
            <a:off x="571472" y="4143380"/>
            <a:ext cx="2653410" cy="1857388"/>
          </a:xfrm>
          <a:prstGeom prst="rect">
            <a:avLst/>
          </a:prstGeom>
          <a:ln>
            <a:noFill/>
          </a:ln>
          <a:effectLst>
            <a:softEdge rad="112500"/>
          </a:effectLst>
        </p:spPr>
      </p:pic>
      <p:pic>
        <p:nvPicPr>
          <p:cNvPr id="29706" name="Picture 10" descr="https://krasnoznamenskdou5.edumsko.ru/uploads/3000/2396/section/143026/dlja_psikhologa_31.jpg"/>
          <p:cNvPicPr>
            <a:picLocks noChangeAspect="1" noChangeArrowheads="1"/>
          </p:cNvPicPr>
          <p:nvPr/>
        </p:nvPicPr>
        <p:blipFill>
          <a:blip r:embed="rId6"/>
          <a:srcRect/>
          <a:stretch>
            <a:fillRect/>
          </a:stretch>
        </p:blipFill>
        <p:spPr bwMode="auto">
          <a:xfrm>
            <a:off x="3571868" y="4000504"/>
            <a:ext cx="2071662" cy="2071662"/>
          </a:xfrm>
          <a:prstGeom prst="rect">
            <a:avLst/>
          </a:prstGeom>
          <a:noFill/>
        </p:spPr>
      </p:pic>
      <p:pic>
        <p:nvPicPr>
          <p:cNvPr id="29708" name="Picture 12" descr="http://www.postfactum.ks.ua/wp-content/uploads/2015/05/%D0%9F%D1%80%D0%B0%D0%B7%D0%B4%D0%BD%D0%B8%D0%BA.jpg"/>
          <p:cNvPicPr>
            <a:picLocks noChangeAspect="1" noChangeArrowheads="1"/>
          </p:cNvPicPr>
          <p:nvPr/>
        </p:nvPicPr>
        <p:blipFill>
          <a:blip r:embed="rId7" cstate="print"/>
          <a:srcRect/>
          <a:stretch>
            <a:fillRect/>
          </a:stretch>
        </p:blipFill>
        <p:spPr bwMode="auto">
          <a:xfrm>
            <a:off x="6143636" y="4000504"/>
            <a:ext cx="2598843" cy="1884592"/>
          </a:xfrm>
          <a:prstGeom prst="rect">
            <a:avLst/>
          </a:prstGeom>
          <a:ln>
            <a:noFill/>
          </a:ln>
          <a:effectLst>
            <a:softEdge rad="112500"/>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71670" y="500042"/>
            <a:ext cx="4614866" cy="417554"/>
          </a:xfrm>
        </p:spPr>
        <p:txBody>
          <a:bodyPr>
            <a:normAutofit/>
          </a:bodyPr>
          <a:lstStyle/>
          <a:p>
            <a:r>
              <a:rPr lang="ru-RU" sz="1800" b="1" dirty="0" smtClean="0">
                <a:latin typeface="Times New Roman" pitchFamily="18" charset="0"/>
                <a:cs typeface="Times New Roman" pitchFamily="18" charset="0"/>
              </a:rPr>
              <a:t>Песня-танец «Лучики сияют»</a:t>
            </a:r>
            <a:r>
              <a:rPr lang="ru-RU" sz="1800" dirty="0" smtClean="0">
                <a:latin typeface="Times New Roman" pitchFamily="18" charset="0"/>
                <a:cs typeface="Times New Roman" pitchFamily="18" charset="0"/>
              </a:rPr>
              <a:t> Г. </a:t>
            </a:r>
            <a:r>
              <a:rPr lang="ru-RU" sz="1800" dirty="0" err="1" smtClean="0">
                <a:latin typeface="Times New Roman" pitchFamily="18" charset="0"/>
                <a:cs typeface="Times New Roman" pitchFamily="18" charset="0"/>
              </a:rPr>
              <a:t>Вихарева</a:t>
            </a:r>
            <a:endParaRPr lang="ru-RU" sz="1800" dirty="0">
              <a:latin typeface="Times New Roman" pitchFamily="18" charset="0"/>
              <a:cs typeface="Times New Roman" pitchFamily="18" charset="0"/>
            </a:endParaRPr>
          </a:p>
        </p:txBody>
      </p:sp>
      <p:graphicFrame>
        <p:nvGraphicFramePr>
          <p:cNvPr id="4" name="Таблица 3"/>
          <p:cNvGraphicFramePr>
            <a:graphicFrameLocks noGrp="1"/>
          </p:cNvGraphicFramePr>
          <p:nvPr/>
        </p:nvGraphicFramePr>
        <p:xfrm>
          <a:off x="428596" y="882001"/>
          <a:ext cx="8501121" cy="5975999"/>
        </p:xfrm>
        <a:graphic>
          <a:graphicData uri="http://schemas.openxmlformats.org/drawingml/2006/table">
            <a:tbl>
              <a:tblPr firstRow="1" bandRow="1">
                <a:tableStyleId>{5940675A-B579-460E-94D1-54222C63F5DA}</a:tableStyleId>
              </a:tblPr>
              <a:tblGrid>
                <a:gridCol w="2833707">
                  <a:extLst>
                    <a:ext uri="{9D8B030D-6E8A-4147-A177-3AD203B41FA5}">
                      <a16:colId xmlns:a16="http://schemas.microsoft.com/office/drawing/2014/main" val="20000"/>
                    </a:ext>
                  </a:extLst>
                </a:gridCol>
                <a:gridCol w="2833707">
                  <a:extLst>
                    <a:ext uri="{9D8B030D-6E8A-4147-A177-3AD203B41FA5}">
                      <a16:colId xmlns:a16="http://schemas.microsoft.com/office/drawing/2014/main" val="20001"/>
                    </a:ext>
                  </a:extLst>
                </a:gridCol>
                <a:gridCol w="2833707">
                  <a:extLst>
                    <a:ext uri="{9D8B030D-6E8A-4147-A177-3AD203B41FA5}">
                      <a16:colId xmlns:a16="http://schemas.microsoft.com/office/drawing/2014/main" val="20002"/>
                    </a:ext>
                  </a:extLst>
                </a:gridCol>
              </a:tblGrid>
              <a:tr h="1952639">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marL="342900" indent="-342900" algn="ctr">
                        <a:buAutoNum type="arabicPeriod"/>
                      </a:pPr>
                      <a:r>
                        <a:rPr lang="ru-RU" sz="1400" b="0" i="0" kern="1200" dirty="0" smtClean="0">
                          <a:solidFill>
                            <a:schemeClr val="tx1"/>
                          </a:solidFill>
                          <a:latin typeface="Times New Roman" pitchFamily="18" charset="0"/>
                          <a:ea typeface="+mn-ea"/>
                          <a:cs typeface="Times New Roman" pitchFamily="18" charset="0"/>
                        </a:rPr>
                        <a:t>Вот восходит солнышко, </a:t>
                      </a:r>
                    </a:p>
                    <a:p>
                      <a:pPr marL="342900" indent="-342900" algn="ctr">
                        <a:buNone/>
                      </a:pPr>
                      <a:r>
                        <a:rPr lang="ru-RU" sz="1400" b="0" i="0" kern="1200" dirty="0" smtClean="0">
                          <a:solidFill>
                            <a:schemeClr val="tx1"/>
                          </a:solidFill>
                          <a:latin typeface="Times New Roman" pitchFamily="18" charset="0"/>
                          <a:ea typeface="+mn-ea"/>
                          <a:cs typeface="Times New Roman" pitchFamily="18" charset="0"/>
                        </a:rPr>
                        <a:t>лучики сияют.</a:t>
                      </a:r>
                      <a:endParaRPr lang="ru-RU" sz="1400" dirty="0">
                        <a:latin typeface="Times New Roman" pitchFamily="18" charset="0"/>
                        <a:cs typeface="Times New Roman" pitchFamily="18" charset="0"/>
                      </a:endParaRPr>
                    </a:p>
                  </a:txBody>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Спать ложится солнышко, </a:t>
                      </a:r>
                    </a:p>
                    <a:p>
                      <a:pPr algn="ctr"/>
                      <a:r>
                        <a:rPr lang="ru-RU" sz="1400" b="0" i="0" kern="1200" dirty="0" smtClean="0">
                          <a:solidFill>
                            <a:schemeClr val="tx1"/>
                          </a:solidFill>
                          <a:latin typeface="Times New Roman" pitchFamily="18" charset="0"/>
                          <a:ea typeface="+mn-ea"/>
                          <a:cs typeface="Times New Roman" pitchFamily="18" charset="0"/>
                        </a:rPr>
                        <a:t>лучик отдыхает.</a:t>
                      </a:r>
                      <a:endParaRPr lang="ru-RU" sz="1400" dirty="0">
                        <a:latin typeface="Times New Roman" pitchFamily="18" charset="0"/>
                        <a:cs typeface="Times New Roman" pitchFamily="18" charset="0"/>
                      </a:endParaRPr>
                    </a:p>
                  </a:txBody>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И тебя, и меня лучик согревает. </a:t>
                      </a:r>
                    </a:p>
                    <a:p>
                      <a:pPr algn="ctr"/>
                      <a:r>
                        <a:rPr lang="ru-RU" sz="1400" b="0" i="0" kern="1200" dirty="0" smtClean="0">
                          <a:solidFill>
                            <a:schemeClr val="tx1"/>
                          </a:solidFill>
                          <a:latin typeface="Times New Roman" pitchFamily="18" charset="0"/>
                          <a:ea typeface="+mn-ea"/>
                          <a:cs typeface="Times New Roman" pitchFamily="18" charset="0"/>
                        </a:rPr>
                        <a:t>(2 р.)</a:t>
                      </a:r>
                      <a:endParaRPr lang="ru-RU" sz="1400" dirty="0">
                        <a:latin typeface="Times New Roman" pitchFamily="18" charset="0"/>
                        <a:cs typeface="Times New Roman" pitchFamily="18" charset="0"/>
                      </a:endParaRPr>
                    </a:p>
                  </a:txBody>
                  <a:tcPr/>
                </a:tc>
                <a:extLst>
                  <a:ext uri="{0D108BD9-81ED-4DB2-BD59-A6C34878D82A}">
                    <a16:rowId xmlns:a16="http://schemas.microsoft.com/office/drawing/2014/main" val="10000"/>
                  </a:ext>
                </a:extLst>
              </a:tr>
              <a:tr h="1952639">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2. На деревьях весело </a:t>
                      </a:r>
                    </a:p>
                    <a:p>
                      <a:pPr algn="ctr"/>
                      <a:r>
                        <a:rPr lang="ru-RU" sz="1400" b="0" i="0" kern="1200" dirty="0" smtClean="0">
                          <a:solidFill>
                            <a:schemeClr val="tx1"/>
                          </a:solidFill>
                          <a:latin typeface="Times New Roman" pitchFamily="18" charset="0"/>
                          <a:ea typeface="+mn-ea"/>
                          <a:cs typeface="Times New Roman" pitchFamily="18" charset="0"/>
                        </a:rPr>
                        <a:t>набухают почки,</a:t>
                      </a:r>
                      <a:endParaRPr lang="ru-RU" sz="1400" dirty="0">
                        <a:latin typeface="Times New Roman" pitchFamily="18" charset="0"/>
                        <a:cs typeface="Times New Roman" pitchFamily="18" charset="0"/>
                      </a:endParaRPr>
                    </a:p>
                  </a:txBody>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А потом появятся </a:t>
                      </a:r>
                      <a:r>
                        <a:rPr lang="ru-RU" sz="1400" b="0" i="0" kern="1200" baseline="0" dirty="0" smtClean="0">
                          <a:solidFill>
                            <a:schemeClr val="tx1"/>
                          </a:solidFill>
                          <a:latin typeface="Times New Roman" pitchFamily="18" charset="0"/>
                          <a:ea typeface="+mn-ea"/>
                          <a:cs typeface="Times New Roman" pitchFamily="18" charset="0"/>
                        </a:rPr>
                        <a:t> </a:t>
                      </a:r>
                      <a:r>
                        <a:rPr lang="ru-RU" sz="1400" b="0" i="0" kern="1200" dirty="0" smtClean="0">
                          <a:solidFill>
                            <a:schemeClr val="tx1"/>
                          </a:solidFill>
                          <a:latin typeface="Times New Roman" pitchFamily="18" charset="0"/>
                          <a:ea typeface="+mn-ea"/>
                          <a:cs typeface="Times New Roman" pitchFamily="18" charset="0"/>
                        </a:rPr>
                        <a:t>первые</a:t>
                      </a:r>
                      <a:r>
                        <a:rPr lang="ru-RU" sz="1400" b="0" i="0" kern="1200" baseline="0" dirty="0" smtClean="0">
                          <a:solidFill>
                            <a:schemeClr val="tx1"/>
                          </a:solidFill>
                          <a:latin typeface="Times New Roman" pitchFamily="18" charset="0"/>
                          <a:ea typeface="+mn-ea"/>
                          <a:cs typeface="Times New Roman" pitchFamily="18" charset="0"/>
                        </a:rPr>
                        <a:t> </a:t>
                      </a:r>
                      <a:r>
                        <a:rPr lang="ru-RU" sz="1400" b="0" i="0" kern="1200" dirty="0" smtClean="0">
                          <a:solidFill>
                            <a:schemeClr val="tx1"/>
                          </a:solidFill>
                          <a:latin typeface="Times New Roman" pitchFamily="18" charset="0"/>
                          <a:ea typeface="+mn-ea"/>
                          <a:cs typeface="Times New Roman" pitchFamily="18" charset="0"/>
                        </a:rPr>
                        <a:t>листочки.</a:t>
                      </a:r>
                      <a:endParaRPr lang="ru-RU" sz="1400" dirty="0" smtClean="0">
                        <a:latin typeface="Times New Roman" pitchFamily="18" charset="0"/>
                        <a:cs typeface="Times New Roman" pitchFamily="18" charset="0"/>
                      </a:endParaRPr>
                    </a:p>
                  </a:txBody>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Вот они, посмотри, </a:t>
                      </a:r>
                    </a:p>
                    <a:p>
                      <a:pPr algn="ctr"/>
                      <a:r>
                        <a:rPr lang="ru-RU" sz="1400" b="0" i="0" kern="1200" dirty="0" smtClean="0">
                          <a:solidFill>
                            <a:schemeClr val="tx1"/>
                          </a:solidFill>
                          <a:latin typeface="Times New Roman" pitchFamily="18" charset="0"/>
                          <a:ea typeface="+mn-ea"/>
                          <a:cs typeface="Times New Roman" pitchFamily="18" charset="0"/>
                        </a:rPr>
                        <a:t>первые листочки. (2 р.)</a:t>
                      </a:r>
                      <a:endParaRPr lang="ru-RU" sz="1400" dirty="0" smtClean="0">
                        <a:latin typeface="Times New Roman" pitchFamily="18" charset="0"/>
                        <a:cs typeface="Times New Roman" pitchFamily="18" charset="0"/>
                      </a:endParaRPr>
                    </a:p>
                  </a:txBody>
                  <a:tcPr/>
                </a:tc>
                <a:extLst>
                  <a:ext uri="{0D108BD9-81ED-4DB2-BD59-A6C34878D82A}">
                    <a16:rowId xmlns:a16="http://schemas.microsoft.com/office/drawing/2014/main" val="10001"/>
                  </a:ext>
                </a:extLst>
              </a:tr>
              <a:tr h="1952639">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3. Вот летят воробушки, крылышками машут</a:t>
                      </a:r>
                      <a:endParaRPr lang="ru-RU" sz="1400" dirty="0">
                        <a:latin typeface="Times New Roman" pitchFamily="18" charset="0"/>
                        <a:cs typeface="Times New Roman" pitchFamily="18" charset="0"/>
                      </a:endParaRPr>
                    </a:p>
                  </a:txBody>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И, кружась под солнышком,  </a:t>
                      </a:r>
                    </a:p>
                    <a:p>
                      <a:pPr algn="ctr"/>
                      <a:r>
                        <a:rPr lang="ru-RU" sz="1400" b="0" i="0" kern="1200" dirty="0" smtClean="0">
                          <a:solidFill>
                            <a:schemeClr val="tx1"/>
                          </a:solidFill>
                          <a:latin typeface="Times New Roman" pitchFamily="18" charset="0"/>
                          <a:ea typeface="+mn-ea"/>
                          <a:cs typeface="Times New Roman" pitchFamily="18" charset="0"/>
                        </a:rPr>
                        <a:t>по дорожке пляшут.</a:t>
                      </a:r>
                      <a:endParaRPr lang="ru-RU" sz="1400" dirty="0" smtClean="0">
                        <a:latin typeface="Times New Roman" pitchFamily="18" charset="0"/>
                        <a:cs typeface="Times New Roman" pitchFamily="18" charset="0"/>
                      </a:endParaRPr>
                    </a:p>
                  </a:txBody>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Да-да-да, посмотри,</a:t>
                      </a:r>
                    </a:p>
                    <a:p>
                      <a:pPr algn="ctr"/>
                      <a:r>
                        <a:rPr lang="ru-RU" sz="1400" b="0" i="0" kern="1200" dirty="0" smtClean="0">
                          <a:solidFill>
                            <a:schemeClr val="tx1"/>
                          </a:solidFill>
                          <a:latin typeface="Times New Roman" pitchFamily="18" charset="0"/>
                          <a:ea typeface="+mn-ea"/>
                          <a:cs typeface="Times New Roman" pitchFamily="18" charset="0"/>
                        </a:rPr>
                        <a:t>по дорожке пляшут. (2 р.)</a:t>
                      </a:r>
                      <a:endParaRPr lang="ru-RU" sz="1400" dirty="0">
                        <a:latin typeface="Times New Roman" pitchFamily="18" charset="0"/>
                        <a:cs typeface="Times New Roman" pitchFamily="18" charset="0"/>
                      </a:endParaRPr>
                    </a:p>
                  </a:txBody>
                  <a:tcPr/>
                </a:tc>
                <a:extLst>
                  <a:ext uri="{0D108BD9-81ED-4DB2-BD59-A6C34878D82A}">
                    <a16:rowId xmlns:a16="http://schemas.microsoft.com/office/drawing/2014/main" val="10002"/>
                  </a:ext>
                </a:extLst>
              </a:tr>
            </a:tbl>
          </a:graphicData>
        </a:graphic>
      </p:graphicFrame>
      <p:pic>
        <p:nvPicPr>
          <p:cNvPr id="1026" name="Picture 2" descr="http://clipart-library.com/img/1728204.jpg"/>
          <p:cNvPicPr>
            <a:picLocks noChangeAspect="1" noChangeArrowheads="1"/>
          </p:cNvPicPr>
          <p:nvPr/>
        </p:nvPicPr>
        <p:blipFill>
          <a:blip r:embed="rId2" cstate="print"/>
          <a:srcRect/>
          <a:stretch>
            <a:fillRect/>
          </a:stretch>
        </p:blipFill>
        <p:spPr bwMode="auto">
          <a:xfrm>
            <a:off x="857224" y="1000108"/>
            <a:ext cx="1965283" cy="1465217"/>
          </a:xfrm>
          <a:prstGeom prst="rect">
            <a:avLst/>
          </a:prstGeom>
          <a:ln>
            <a:noFill/>
          </a:ln>
          <a:effectLst>
            <a:softEdge rad="112500"/>
          </a:effectLst>
        </p:spPr>
      </p:pic>
      <p:pic>
        <p:nvPicPr>
          <p:cNvPr id="1028" name="Picture 4" descr="http://3.bp.blogspot.com/-SI52DMP3r9k/Tp-m2F2eP8I/AAAAAAAABik/aflmsU6xlHM/s320/%25D0%25A1%25D0%25BD%25D0%25B8%25D0%25BC%25D0%25BE%25D0%25BA.JPG"/>
          <p:cNvPicPr>
            <a:picLocks noChangeAspect="1" noChangeArrowheads="1"/>
          </p:cNvPicPr>
          <p:nvPr/>
        </p:nvPicPr>
        <p:blipFill>
          <a:blip r:embed="rId3">
            <a:clrChange>
              <a:clrFrom>
                <a:srgbClr val="F9FAF5"/>
              </a:clrFrom>
              <a:clrTo>
                <a:srgbClr val="F9FAF5">
                  <a:alpha val="0"/>
                </a:srgbClr>
              </a:clrTo>
            </a:clrChange>
          </a:blip>
          <a:srcRect/>
          <a:stretch>
            <a:fillRect/>
          </a:stretch>
        </p:blipFill>
        <p:spPr bwMode="auto">
          <a:xfrm>
            <a:off x="3500430" y="714356"/>
            <a:ext cx="2286016" cy="1804979"/>
          </a:xfrm>
          <a:prstGeom prst="rect">
            <a:avLst/>
          </a:prstGeom>
          <a:noFill/>
        </p:spPr>
      </p:pic>
      <p:pic>
        <p:nvPicPr>
          <p:cNvPr id="1030" name="Picture 6" descr="https://ic.pics.livejournal.com/anchiktigra/18346223/3259052/3259052_original.jpg"/>
          <p:cNvPicPr>
            <a:picLocks noChangeAspect="1" noChangeArrowheads="1"/>
          </p:cNvPicPr>
          <p:nvPr/>
        </p:nvPicPr>
        <p:blipFill>
          <a:blip r:embed="rId4"/>
          <a:srcRect/>
          <a:stretch>
            <a:fillRect/>
          </a:stretch>
        </p:blipFill>
        <p:spPr bwMode="auto">
          <a:xfrm>
            <a:off x="6429388" y="1000108"/>
            <a:ext cx="2000264" cy="1483884"/>
          </a:xfrm>
          <a:prstGeom prst="rect">
            <a:avLst/>
          </a:prstGeom>
          <a:noFill/>
        </p:spPr>
      </p:pic>
      <p:pic>
        <p:nvPicPr>
          <p:cNvPr id="1032" name="Picture 8" descr="http://www.fotoprizer.ru/img/16749_orig.jpg"/>
          <p:cNvPicPr>
            <a:picLocks noChangeAspect="1" noChangeArrowheads="1"/>
          </p:cNvPicPr>
          <p:nvPr/>
        </p:nvPicPr>
        <p:blipFill>
          <a:blip r:embed="rId5"/>
          <a:srcRect/>
          <a:stretch>
            <a:fillRect/>
          </a:stretch>
        </p:blipFill>
        <p:spPr bwMode="auto">
          <a:xfrm>
            <a:off x="714348" y="2857496"/>
            <a:ext cx="2292047" cy="1357322"/>
          </a:xfrm>
          <a:prstGeom prst="rect">
            <a:avLst/>
          </a:prstGeom>
          <a:ln>
            <a:noFill/>
          </a:ln>
          <a:effectLst>
            <a:softEdge rad="112500"/>
          </a:effectLst>
        </p:spPr>
      </p:pic>
      <p:pic>
        <p:nvPicPr>
          <p:cNvPr id="1034" name="Picture 10" descr="http://www.plantarium.ru/dat/plants/4/432/209432_c1c90f17.jpg"/>
          <p:cNvPicPr>
            <a:picLocks noChangeAspect="1" noChangeArrowheads="1"/>
          </p:cNvPicPr>
          <p:nvPr/>
        </p:nvPicPr>
        <p:blipFill>
          <a:blip r:embed="rId6" cstate="print"/>
          <a:srcRect/>
          <a:stretch>
            <a:fillRect/>
          </a:stretch>
        </p:blipFill>
        <p:spPr bwMode="auto">
          <a:xfrm>
            <a:off x="3571868" y="2786058"/>
            <a:ext cx="2214498" cy="1476332"/>
          </a:xfrm>
          <a:prstGeom prst="rect">
            <a:avLst/>
          </a:prstGeom>
          <a:ln>
            <a:noFill/>
          </a:ln>
          <a:effectLst>
            <a:softEdge rad="112500"/>
          </a:effectLst>
        </p:spPr>
      </p:pic>
      <p:pic>
        <p:nvPicPr>
          <p:cNvPr id="1036" name="Picture 12" descr="https://img-fotki.yandex.ru/get/166206/131884990.a9/0_143b46_c256111c_L.jpg"/>
          <p:cNvPicPr>
            <a:picLocks noChangeAspect="1" noChangeArrowheads="1"/>
          </p:cNvPicPr>
          <p:nvPr/>
        </p:nvPicPr>
        <p:blipFill>
          <a:blip r:embed="rId7" cstate="print"/>
          <a:srcRect/>
          <a:stretch>
            <a:fillRect/>
          </a:stretch>
        </p:blipFill>
        <p:spPr bwMode="auto">
          <a:xfrm>
            <a:off x="6429388" y="2857496"/>
            <a:ext cx="2000264" cy="1456192"/>
          </a:xfrm>
          <a:prstGeom prst="rect">
            <a:avLst/>
          </a:prstGeom>
          <a:ln>
            <a:noFill/>
          </a:ln>
          <a:effectLst>
            <a:softEdge rad="112500"/>
          </a:effectLst>
        </p:spPr>
      </p:pic>
      <p:pic>
        <p:nvPicPr>
          <p:cNvPr id="1038" name="Picture 14" descr="http://www.stihi.ru/pics/2013/03/06/5789.jpg"/>
          <p:cNvPicPr>
            <a:picLocks noChangeAspect="1" noChangeArrowheads="1"/>
          </p:cNvPicPr>
          <p:nvPr/>
        </p:nvPicPr>
        <p:blipFill>
          <a:blip r:embed="rId8" cstate="print"/>
          <a:srcRect/>
          <a:stretch>
            <a:fillRect/>
          </a:stretch>
        </p:blipFill>
        <p:spPr bwMode="auto">
          <a:xfrm>
            <a:off x="642910" y="4929198"/>
            <a:ext cx="2587054" cy="1571636"/>
          </a:xfrm>
          <a:prstGeom prst="rect">
            <a:avLst/>
          </a:prstGeom>
          <a:ln>
            <a:noFill/>
          </a:ln>
          <a:effectLst>
            <a:softEdge rad="112500"/>
          </a:effectLst>
        </p:spPr>
      </p:pic>
      <p:pic>
        <p:nvPicPr>
          <p:cNvPr id="1040" name="Picture 16" descr="http://crosti.ru/patterns/00/00/06/8102f659c6/preview.jpg"/>
          <p:cNvPicPr>
            <a:picLocks noChangeAspect="1" noChangeArrowheads="1"/>
          </p:cNvPicPr>
          <p:nvPr/>
        </p:nvPicPr>
        <p:blipFill>
          <a:blip r:embed="rId9" cstate="print"/>
          <a:srcRect/>
          <a:stretch>
            <a:fillRect/>
          </a:stretch>
        </p:blipFill>
        <p:spPr bwMode="auto">
          <a:xfrm>
            <a:off x="3428992" y="5072074"/>
            <a:ext cx="2000264" cy="1359649"/>
          </a:xfrm>
          <a:prstGeom prst="rect">
            <a:avLst/>
          </a:prstGeom>
          <a:noFill/>
        </p:spPr>
      </p:pic>
      <p:pic>
        <p:nvPicPr>
          <p:cNvPr id="1042" name="Picture 18" descr="http://mvm-dou2-solnyshko.ru/images/solntse.png"/>
          <p:cNvPicPr>
            <a:picLocks noChangeAspect="1" noChangeArrowheads="1"/>
          </p:cNvPicPr>
          <p:nvPr/>
        </p:nvPicPr>
        <p:blipFill>
          <a:blip r:embed="rId10" cstate="print"/>
          <a:srcRect/>
          <a:stretch>
            <a:fillRect/>
          </a:stretch>
        </p:blipFill>
        <p:spPr bwMode="auto">
          <a:xfrm>
            <a:off x="4929190" y="4929198"/>
            <a:ext cx="1142918" cy="1071570"/>
          </a:xfrm>
          <a:prstGeom prst="rect">
            <a:avLst/>
          </a:prstGeom>
          <a:noFill/>
        </p:spPr>
      </p:pic>
      <p:pic>
        <p:nvPicPr>
          <p:cNvPr id="13" name="Picture 16" descr="http://crosti.ru/patterns/00/00/06/8102f659c6/preview.jpg"/>
          <p:cNvPicPr>
            <a:picLocks noChangeAspect="1" noChangeArrowheads="1"/>
          </p:cNvPicPr>
          <p:nvPr/>
        </p:nvPicPr>
        <p:blipFill>
          <a:blip r:embed="rId11" cstate="print"/>
          <a:srcRect/>
          <a:stretch>
            <a:fillRect/>
          </a:stretch>
        </p:blipFill>
        <p:spPr bwMode="auto">
          <a:xfrm>
            <a:off x="6429388" y="4929198"/>
            <a:ext cx="2207034" cy="1500198"/>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357166"/>
            <a:ext cx="9144000" cy="6124754"/>
          </a:xfrm>
          <a:prstGeom prst="rect">
            <a:avLst/>
          </a:prstGeom>
          <a:solidFill>
            <a:schemeClr val="accent6">
              <a:lumMod val="20000"/>
              <a:lumOff val="80000"/>
            </a:schemeClr>
          </a:solidFill>
          <a:ln w="76200">
            <a:solidFill>
              <a:srgbClr val="92D050"/>
            </a:solidFill>
          </a:ln>
        </p:spPr>
        <p:txBody>
          <a:bodyPr wrap="square">
            <a:spAutoFit/>
          </a:bodyPr>
          <a:lstStyle/>
          <a:p>
            <a:pPr indent="355600" algn="just"/>
            <a:r>
              <a:rPr lang="ru-RU" sz="1400" dirty="0" smtClean="0">
                <a:latin typeface="Times New Roman" pitchFamily="18" charset="0"/>
                <a:cs typeface="Times New Roman" pitchFamily="18" charset="0"/>
              </a:rPr>
              <a:t>Как сформировать речь ребенка, помочь ребенку почувствовать ритм речи, мелодию слов, переживать содержание услышанной речи? Ответы я нашла в методике мнемотехника.</a:t>
            </a:r>
          </a:p>
          <a:p>
            <a:pPr indent="355600" algn="just"/>
            <a:r>
              <a:rPr lang="ru-RU" sz="1400" dirty="0" smtClean="0">
                <a:latin typeface="Times New Roman" pitchFamily="18" charset="0"/>
                <a:cs typeface="Times New Roman" pitchFamily="18" charset="0"/>
              </a:rPr>
              <a:t>Мнемотехника – это система методов и приемов, обеспечивающих эффективное запоминание, сохранение и воспроизведение информации, и конечно развитие речи. Использование мнемотехники для дошкольников в настоящее время становится более актуальным. Особое место в работе с детьми занимает использование в качестве дидактического материала – </a:t>
            </a:r>
            <a:r>
              <a:rPr lang="ru-RU" sz="1400" dirty="0" err="1" smtClean="0">
                <a:latin typeface="Times New Roman" pitchFamily="18" charset="0"/>
                <a:cs typeface="Times New Roman" pitchFamily="18" charset="0"/>
              </a:rPr>
              <a:t>мнемотаблица</a:t>
            </a:r>
            <a:r>
              <a:rPr lang="ru-RU" sz="1400" dirty="0" smtClean="0">
                <a:latin typeface="Times New Roman" pitchFamily="18" charset="0"/>
                <a:cs typeface="Times New Roman" pitchFamily="18" charset="0"/>
              </a:rPr>
              <a:t>.</a:t>
            </a:r>
          </a:p>
          <a:p>
            <a:pPr indent="355600" algn="just"/>
            <a:r>
              <a:rPr lang="ru-RU" sz="1400" b="1" dirty="0" err="1" smtClean="0">
                <a:latin typeface="Times New Roman" pitchFamily="18" charset="0"/>
                <a:cs typeface="Times New Roman" pitchFamily="18" charset="0"/>
              </a:rPr>
              <a:t>Мнемотаблица</a:t>
            </a:r>
            <a:r>
              <a:rPr lang="ru-RU" sz="1400" dirty="0" smtClean="0">
                <a:latin typeface="Times New Roman" pitchFamily="18" charset="0"/>
                <a:cs typeface="Times New Roman" pitchFamily="18" charset="0"/>
              </a:rPr>
              <a:t> – это схема, в которую заложена определенная информация. Это графическое или частично графическое изображение персонажей песни, сказки, стихотворений, явлений природы, некоторых действий. Изобразить нужно так, чтобы нарисованное было понятно детям. Для детей младшего дошкольного возраста необходимо давать цветные </a:t>
            </a:r>
            <a:r>
              <a:rPr lang="ru-RU" sz="1400" dirty="0" err="1" smtClean="0">
                <a:latin typeface="Times New Roman" pitchFamily="18" charset="0"/>
                <a:cs typeface="Times New Roman" pitchFamily="18" charset="0"/>
              </a:rPr>
              <a:t>мнемотаблицы</a:t>
            </a:r>
            <a:r>
              <a:rPr lang="ru-RU" sz="1400" dirty="0" smtClean="0">
                <a:latin typeface="Times New Roman" pitchFamily="18" charset="0"/>
                <a:cs typeface="Times New Roman" pitchFamily="18" charset="0"/>
              </a:rPr>
              <a:t>, т. к. у детей остаются в памяти отдельные образы: цыпленок – желтого цвета, мышка серая, елочка зеленая и т. д.</a:t>
            </a:r>
          </a:p>
          <a:p>
            <a:pPr indent="355600"/>
            <a:r>
              <a:rPr lang="ru-RU" sz="1400" u="sng" dirty="0" smtClean="0">
                <a:latin typeface="Times New Roman" pitchFamily="18" charset="0"/>
                <a:cs typeface="Times New Roman" pitchFamily="18" charset="0"/>
              </a:rPr>
              <a:t>Основные задачи</a:t>
            </a:r>
            <a:r>
              <a:rPr lang="ru-RU" sz="1400" dirty="0" smtClean="0">
                <a:latin typeface="Times New Roman" pitchFamily="18" charset="0"/>
                <a:cs typeface="Times New Roman" pitchFamily="18" charset="0"/>
              </a:rPr>
              <a:t>:</a:t>
            </a:r>
            <a:br>
              <a:rPr lang="ru-RU" sz="1400" dirty="0" smtClean="0">
                <a:latin typeface="Times New Roman" pitchFamily="18" charset="0"/>
                <a:cs typeface="Times New Roman" pitchFamily="18" charset="0"/>
              </a:rPr>
            </a:br>
            <a:r>
              <a:rPr lang="ru-RU" sz="1400" dirty="0" smtClean="0">
                <a:latin typeface="Times New Roman" pitchFamily="18" charset="0"/>
                <a:cs typeface="Times New Roman" pitchFamily="18" charset="0"/>
              </a:rPr>
              <a:t>- </a:t>
            </a:r>
            <a:r>
              <a:rPr lang="ru-RU" sz="1400" b="1" dirty="0" smtClean="0">
                <a:latin typeface="Times New Roman" pitchFamily="18" charset="0"/>
                <a:cs typeface="Times New Roman" pitchFamily="18" charset="0"/>
              </a:rPr>
              <a:t>формирование</a:t>
            </a:r>
            <a:r>
              <a:rPr lang="ru-RU" sz="1400" dirty="0" smtClean="0">
                <a:latin typeface="Times New Roman" pitchFamily="18" charset="0"/>
                <a:cs typeface="Times New Roman" pitchFamily="18" charset="0"/>
              </a:rPr>
              <a:t> развитие у детей умения с помощью графического рисунка, понимать и рассказывать</a:t>
            </a:r>
            <a:br>
              <a:rPr lang="ru-RU" sz="1400" dirty="0" smtClean="0">
                <a:latin typeface="Times New Roman" pitchFamily="18" charset="0"/>
                <a:cs typeface="Times New Roman" pitchFamily="18" charset="0"/>
              </a:rPr>
            </a:br>
            <a:r>
              <a:rPr lang="ru-RU" sz="1400" dirty="0" smtClean="0">
                <a:latin typeface="Times New Roman" pitchFamily="18" charset="0"/>
                <a:cs typeface="Times New Roman" pitchFamily="18" charset="0"/>
              </a:rPr>
              <a:t>знакомые песни по </a:t>
            </a:r>
            <a:r>
              <a:rPr lang="ru-RU" sz="1400" b="1" dirty="0" err="1" smtClean="0">
                <a:latin typeface="Times New Roman" pitchFamily="18" charset="0"/>
                <a:cs typeface="Times New Roman" pitchFamily="18" charset="0"/>
              </a:rPr>
              <a:t>мнемотаблице</a:t>
            </a:r>
            <a:r>
              <a:rPr lang="ru-RU" sz="1400" dirty="0" smtClean="0">
                <a:latin typeface="Times New Roman" pitchFamily="18" charset="0"/>
                <a:cs typeface="Times New Roman" pitchFamily="18" charset="0"/>
              </a:rPr>
              <a:t>;</a:t>
            </a:r>
            <a:br>
              <a:rPr lang="ru-RU" sz="1400" dirty="0" smtClean="0">
                <a:latin typeface="Times New Roman" pitchFamily="18" charset="0"/>
                <a:cs typeface="Times New Roman" pitchFamily="18" charset="0"/>
              </a:rPr>
            </a:br>
            <a:r>
              <a:rPr lang="ru-RU" sz="1400" dirty="0" smtClean="0">
                <a:latin typeface="Times New Roman" pitchFamily="18" charset="0"/>
                <a:cs typeface="Times New Roman" pitchFamily="18" charset="0"/>
              </a:rPr>
              <a:t>-развитие музыкального слуха, умственной активности, сообразительности, наблюдательности;</a:t>
            </a:r>
            <a:br>
              <a:rPr lang="ru-RU" sz="1400" dirty="0" smtClean="0">
                <a:latin typeface="Times New Roman" pitchFamily="18" charset="0"/>
                <a:cs typeface="Times New Roman" pitchFamily="18" charset="0"/>
              </a:rPr>
            </a:br>
            <a:r>
              <a:rPr lang="ru-RU" sz="1400" dirty="0" smtClean="0">
                <a:latin typeface="Times New Roman" pitchFamily="18" charset="0"/>
                <a:cs typeface="Times New Roman" pitchFamily="18" charset="0"/>
              </a:rPr>
              <a:t>-обучению детей правильному звукопроизношению.</a:t>
            </a:r>
            <a:br>
              <a:rPr lang="ru-RU" sz="1400" dirty="0" smtClean="0">
                <a:latin typeface="Times New Roman" pitchFamily="18" charset="0"/>
                <a:cs typeface="Times New Roman" pitchFamily="18" charset="0"/>
              </a:rPr>
            </a:br>
            <a:r>
              <a:rPr lang="ru-RU" sz="1400" dirty="0" smtClean="0">
                <a:latin typeface="Times New Roman" pitchFamily="18" charset="0"/>
                <a:cs typeface="Times New Roman" pitchFamily="18" charset="0"/>
              </a:rPr>
              <a:t>Принцип моей работы по </a:t>
            </a:r>
            <a:r>
              <a:rPr lang="ru-RU" sz="1400" b="1" dirty="0" smtClean="0">
                <a:latin typeface="Times New Roman" pitchFamily="18" charset="0"/>
                <a:cs typeface="Times New Roman" pitchFamily="18" charset="0"/>
              </a:rPr>
              <a:t>разучиванию песни</a:t>
            </a:r>
            <a:r>
              <a:rPr lang="ru-RU" sz="1400" dirty="0" smtClean="0">
                <a:latin typeface="Times New Roman" pitchFamily="18" charset="0"/>
                <a:cs typeface="Times New Roman" pitchFamily="18" charset="0"/>
              </a:rPr>
              <a:t>: </a:t>
            </a:r>
            <a:br>
              <a:rPr lang="ru-RU" sz="1400" dirty="0" smtClean="0">
                <a:latin typeface="Times New Roman" pitchFamily="18" charset="0"/>
                <a:cs typeface="Times New Roman" pitchFamily="18" charset="0"/>
              </a:rPr>
            </a:br>
            <a:r>
              <a:rPr lang="ru-RU" sz="1400" dirty="0" smtClean="0">
                <a:latin typeface="Times New Roman" pitchFamily="18" charset="0"/>
                <a:cs typeface="Times New Roman" pitchFamily="18" charset="0"/>
              </a:rPr>
              <a:t>      1. Прослушивание новой песни.</a:t>
            </a:r>
            <a:br>
              <a:rPr lang="ru-RU" sz="1400" dirty="0" smtClean="0">
                <a:latin typeface="Times New Roman" pitchFamily="18" charset="0"/>
                <a:cs typeface="Times New Roman" pitchFamily="18" charset="0"/>
              </a:rPr>
            </a:br>
            <a:r>
              <a:rPr lang="ru-RU" sz="1400" dirty="0" smtClean="0">
                <a:latin typeface="Times New Roman" pitchFamily="18" charset="0"/>
                <a:cs typeface="Times New Roman" pitchFamily="18" charset="0"/>
              </a:rPr>
              <a:t>2. Беседа о характере песни и ее содержании.</a:t>
            </a:r>
            <a:br>
              <a:rPr lang="ru-RU" sz="1400" dirty="0" smtClean="0">
                <a:latin typeface="Times New Roman" pitchFamily="18" charset="0"/>
                <a:cs typeface="Times New Roman" pitchFamily="18" charset="0"/>
              </a:rPr>
            </a:br>
            <a:r>
              <a:rPr lang="ru-RU" sz="1400" dirty="0" smtClean="0">
                <a:latin typeface="Times New Roman" pitchFamily="18" charset="0"/>
                <a:cs typeface="Times New Roman" pitchFamily="18" charset="0"/>
              </a:rPr>
              <a:t>3. Рассматривание таблиц с определением текстового значения каждой картинки.</a:t>
            </a:r>
            <a:br>
              <a:rPr lang="ru-RU" sz="1400" dirty="0" smtClean="0">
                <a:latin typeface="Times New Roman" pitchFamily="18" charset="0"/>
                <a:cs typeface="Times New Roman" pitchFamily="18" charset="0"/>
              </a:rPr>
            </a:br>
            <a:r>
              <a:rPr lang="ru-RU" sz="1400" dirty="0" smtClean="0">
                <a:latin typeface="Times New Roman" pitchFamily="18" charset="0"/>
                <a:cs typeface="Times New Roman" pitchFamily="18" charset="0"/>
              </a:rPr>
              <a:t>4. </a:t>
            </a:r>
            <a:r>
              <a:rPr lang="ru-RU" sz="1400" b="1" dirty="0" smtClean="0">
                <a:latin typeface="Times New Roman" pitchFamily="18" charset="0"/>
                <a:cs typeface="Times New Roman" pitchFamily="18" charset="0"/>
              </a:rPr>
              <a:t>Разучивание песен</a:t>
            </a:r>
            <a:r>
              <a:rPr lang="ru-RU" sz="1400" dirty="0" smtClean="0">
                <a:latin typeface="Times New Roman" pitchFamily="18" charset="0"/>
                <a:cs typeface="Times New Roman" pitchFamily="18" charset="0"/>
              </a:rPr>
              <a:t> по фразам при помощи соответствующих тексту картинок.</a:t>
            </a:r>
            <a:br>
              <a:rPr lang="ru-RU" sz="1400" dirty="0" smtClean="0">
                <a:latin typeface="Times New Roman" pitchFamily="18" charset="0"/>
                <a:cs typeface="Times New Roman" pitchFamily="18" charset="0"/>
              </a:rPr>
            </a:br>
            <a:r>
              <a:rPr lang="ru-RU" sz="1400" dirty="0" smtClean="0">
                <a:latin typeface="Times New Roman" pitchFamily="18" charset="0"/>
                <a:cs typeface="Times New Roman" pitchFamily="18" charset="0"/>
              </a:rPr>
              <a:t>5. Исполнение песни при помощи </a:t>
            </a:r>
            <a:r>
              <a:rPr lang="ru-RU" sz="1400" b="1" dirty="0" err="1" smtClean="0">
                <a:latin typeface="Times New Roman" pitchFamily="18" charset="0"/>
                <a:cs typeface="Times New Roman" pitchFamily="18" charset="0"/>
              </a:rPr>
              <a:t>мнемотаблицы</a:t>
            </a:r>
            <a:r>
              <a:rPr lang="ru-RU" sz="1400" dirty="0" smtClean="0">
                <a:latin typeface="Times New Roman" pitchFamily="18" charset="0"/>
                <a:cs typeface="Times New Roman" pitchFamily="18" charset="0"/>
              </a:rPr>
              <a:t>.</a:t>
            </a:r>
            <a:br>
              <a:rPr lang="ru-RU" sz="1400" dirty="0" smtClean="0">
                <a:latin typeface="Times New Roman" pitchFamily="18" charset="0"/>
                <a:cs typeface="Times New Roman" pitchFamily="18" charset="0"/>
              </a:rPr>
            </a:br>
            <a:r>
              <a:rPr lang="ru-RU" sz="1400" dirty="0" smtClean="0">
                <a:latin typeface="Times New Roman" pitchFamily="18" charset="0"/>
                <a:cs typeface="Times New Roman" pitchFamily="18" charset="0"/>
              </a:rPr>
              <a:t>6. Исполнение с образными движениями </a:t>
            </a:r>
            <a:r>
              <a:rPr lang="ru-RU" sz="1400" i="1" dirty="0" smtClean="0">
                <a:latin typeface="Times New Roman" pitchFamily="18" charset="0"/>
                <a:cs typeface="Times New Roman" pitchFamily="18" charset="0"/>
              </a:rPr>
              <a:t>(без </a:t>
            </a:r>
            <a:r>
              <a:rPr lang="ru-RU" sz="1400" b="1" i="1" dirty="0" err="1" smtClean="0">
                <a:latin typeface="Times New Roman" pitchFamily="18" charset="0"/>
                <a:cs typeface="Times New Roman" pitchFamily="18" charset="0"/>
              </a:rPr>
              <a:t>мнемотаблиц</a:t>
            </a:r>
            <a:r>
              <a:rPr lang="ru-RU" sz="1400" i="1" dirty="0" smtClean="0">
                <a:latin typeface="Times New Roman" pitchFamily="18" charset="0"/>
                <a:cs typeface="Times New Roman" pitchFamily="18" charset="0"/>
              </a:rPr>
              <a:t>)</a:t>
            </a:r>
            <a:r>
              <a:rPr lang="ru-RU" sz="1400" dirty="0" smtClean="0">
                <a:latin typeface="Times New Roman" pitchFamily="18" charset="0"/>
                <a:cs typeface="Times New Roman" pitchFamily="18" charset="0"/>
              </a:rPr>
              <a:t>.</a:t>
            </a:r>
          </a:p>
          <a:p>
            <a:pPr indent="355600" algn="just"/>
            <a:r>
              <a:rPr lang="ru-RU" sz="1400" dirty="0" smtClean="0">
                <a:latin typeface="Times New Roman" pitchFamily="18" charset="0"/>
                <a:cs typeface="Times New Roman" pitchFamily="18" charset="0"/>
              </a:rPr>
              <a:t>Суть </a:t>
            </a:r>
            <a:r>
              <a:rPr lang="ru-RU" sz="1400" b="1" dirty="0" smtClean="0">
                <a:latin typeface="Times New Roman" pitchFamily="18" charset="0"/>
                <a:cs typeface="Times New Roman" pitchFamily="18" charset="0"/>
              </a:rPr>
              <a:t>мнемосхем</a:t>
            </a:r>
            <a:r>
              <a:rPr lang="ru-RU" sz="1400" dirty="0" smtClean="0">
                <a:latin typeface="Times New Roman" pitchFamily="18" charset="0"/>
                <a:cs typeface="Times New Roman" pitchFamily="18" charset="0"/>
              </a:rPr>
              <a:t> заключается в </a:t>
            </a:r>
            <a:r>
              <a:rPr lang="ru-RU" sz="1400" u="sng" dirty="0" smtClean="0">
                <a:latin typeface="Times New Roman" pitchFamily="18" charset="0"/>
                <a:cs typeface="Times New Roman" pitchFamily="18" charset="0"/>
              </a:rPr>
              <a:t>следующем</a:t>
            </a:r>
            <a:r>
              <a:rPr lang="ru-RU" sz="1400" dirty="0" smtClean="0">
                <a:latin typeface="Times New Roman" pitchFamily="18" charset="0"/>
                <a:cs typeface="Times New Roman" pitchFamily="18" charset="0"/>
              </a:rPr>
              <a:t>: на каждое слово или маленькое словосочетание придумывается графическое или частично графическое изображение персонажей сказки, явлений природы, некоторых действий. В </a:t>
            </a:r>
            <a:r>
              <a:rPr lang="ru-RU" sz="1400" b="1" dirty="0" smtClean="0">
                <a:latin typeface="Times New Roman" pitchFamily="18" charset="0"/>
                <a:cs typeface="Times New Roman" pitchFamily="18" charset="0"/>
              </a:rPr>
              <a:t>мнемосхемах</a:t>
            </a:r>
            <a:r>
              <a:rPr lang="ru-RU" sz="1400" dirty="0" smtClean="0">
                <a:latin typeface="Times New Roman" pitchFamily="18" charset="0"/>
                <a:cs typeface="Times New Roman" pitchFamily="18" charset="0"/>
              </a:rPr>
              <a:t> к песням я использую маленькие картинки </a:t>
            </a:r>
            <a:r>
              <a:rPr lang="ru-RU" sz="1400" i="1" dirty="0" smtClean="0">
                <a:latin typeface="Times New Roman" pitchFamily="18" charset="0"/>
                <a:cs typeface="Times New Roman" pitchFamily="18" charset="0"/>
              </a:rPr>
              <a:t>(изображения)</a:t>
            </a:r>
            <a:r>
              <a:rPr lang="ru-RU" sz="1400" dirty="0" smtClean="0">
                <a:latin typeface="Times New Roman" pitchFamily="18" charset="0"/>
                <a:cs typeface="Times New Roman" pitchFamily="18" charset="0"/>
              </a:rPr>
              <a:t>: схемы нужно выполнить так, чтобы нарисованное было понятно детям, вызывало у них наглядную ассоциацию и не отвлекало их внимание лишними деталями.</a:t>
            </a:r>
            <a:endParaRPr lang="ru-RU" sz="1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786050" y="428604"/>
            <a:ext cx="3471858" cy="274630"/>
          </a:xfrm>
        </p:spPr>
        <p:txBody>
          <a:bodyPr>
            <a:normAutofit fontScale="90000"/>
          </a:bodyPr>
          <a:lstStyle/>
          <a:p>
            <a:r>
              <a:rPr lang="ru-RU" sz="1800" b="1" dirty="0" smtClean="0">
                <a:latin typeface="Times New Roman" pitchFamily="18" charset="0"/>
                <a:cs typeface="Times New Roman" pitchFamily="18" charset="0"/>
              </a:rPr>
              <a:t>«Машина»  </a:t>
            </a:r>
            <a:r>
              <a:rPr lang="ru-RU" sz="1800" dirty="0" smtClean="0">
                <a:latin typeface="Times New Roman" pitchFamily="18" charset="0"/>
                <a:cs typeface="Times New Roman" pitchFamily="18" charset="0"/>
              </a:rPr>
              <a:t>муз. Т. Попатенко</a:t>
            </a:r>
            <a:r>
              <a:rPr lang="ru-RU" sz="1800" b="1" dirty="0" smtClean="0">
                <a:latin typeface="Times New Roman" pitchFamily="18" charset="0"/>
                <a:cs typeface="Times New Roman" pitchFamily="18" charset="0"/>
              </a:rPr>
              <a:t/>
            </a:r>
            <a:br>
              <a:rPr lang="ru-RU" sz="1800" b="1" dirty="0" smtClean="0">
                <a:latin typeface="Times New Roman" pitchFamily="18" charset="0"/>
                <a:cs typeface="Times New Roman" pitchFamily="18" charset="0"/>
              </a:rPr>
            </a:br>
            <a:endParaRPr lang="ru-RU" sz="1800" b="1" dirty="0">
              <a:latin typeface="Times New Roman" pitchFamily="18" charset="0"/>
              <a:cs typeface="Times New Roman" pitchFamily="18" charset="0"/>
            </a:endParaRPr>
          </a:p>
        </p:txBody>
      </p:sp>
      <p:graphicFrame>
        <p:nvGraphicFramePr>
          <p:cNvPr id="4" name="Таблица 3"/>
          <p:cNvGraphicFramePr>
            <a:graphicFrameLocks noGrp="1"/>
          </p:cNvGraphicFramePr>
          <p:nvPr/>
        </p:nvGraphicFramePr>
        <p:xfrm>
          <a:off x="285720" y="670560"/>
          <a:ext cx="8643998" cy="6187440"/>
        </p:xfrm>
        <a:graphic>
          <a:graphicData uri="http://schemas.openxmlformats.org/drawingml/2006/table">
            <a:tbl>
              <a:tblPr firstRow="1" bandRow="1">
                <a:tableStyleId>{5940675A-B579-460E-94D1-54222C63F5DA}</a:tableStyleId>
              </a:tblPr>
              <a:tblGrid>
                <a:gridCol w="3143272">
                  <a:extLst>
                    <a:ext uri="{9D8B030D-6E8A-4147-A177-3AD203B41FA5}">
                      <a16:colId xmlns:a16="http://schemas.microsoft.com/office/drawing/2014/main" val="20000"/>
                    </a:ext>
                  </a:extLst>
                </a:gridCol>
                <a:gridCol w="3286148">
                  <a:extLst>
                    <a:ext uri="{9D8B030D-6E8A-4147-A177-3AD203B41FA5}">
                      <a16:colId xmlns:a16="http://schemas.microsoft.com/office/drawing/2014/main" val="20001"/>
                    </a:ext>
                  </a:extLst>
                </a:gridCol>
                <a:gridCol w="2214578">
                  <a:extLst>
                    <a:ext uri="{9D8B030D-6E8A-4147-A177-3AD203B41FA5}">
                      <a16:colId xmlns:a16="http://schemas.microsoft.com/office/drawing/2014/main" val="20002"/>
                    </a:ext>
                  </a:extLst>
                </a:gridCol>
              </a:tblGrid>
              <a:tr h="2082165">
                <a:tc>
                  <a:txBody>
                    <a:bodyPr/>
                    <a:lstStyle/>
                    <a:p>
                      <a:pPr algn="ctr"/>
                      <a:endParaRPr lang="en-US" sz="1400" dirty="0" smtClean="0">
                        <a:latin typeface="Times New Roman" pitchFamily="18" charset="0"/>
                        <a:cs typeface="Times New Roman" pitchFamily="18" charset="0"/>
                      </a:endParaRPr>
                    </a:p>
                    <a:p>
                      <a:pPr algn="ctr"/>
                      <a:endParaRPr lang="en-US" sz="1400" dirty="0" smtClean="0">
                        <a:latin typeface="Times New Roman" pitchFamily="18" charset="0"/>
                        <a:cs typeface="Times New Roman" pitchFamily="18" charset="0"/>
                      </a:endParaRPr>
                    </a:p>
                    <a:p>
                      <a:pPr algn="ctr"/>
                      <a:endParaRPr lang="en-US" sz="1400" dirty="0" smtClean="0">
                        <a:latin typeface="Times New Roman" pitchFamily="18" charset="0"/>
                        <a:cs typeface="Times New Roman" pitchFamily="18" charset="0"/>
                      </a:endParaRPr>
                    </a:p>
                    <a:p>
                      <a:pPr algn="ctr"/>
                      <a:endParaRPr lang="en-US"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en-US" sz="1400" dirty="0" smtClean="0">
                        <a:latin typeface="Times New Roman" pitchFamily="18" charset="0"/>
                        <a:cs typeface="Times New Roman" pitchFamily="18" charset="0"/>
                      </a:endParaRPr>
                    </a:p>
                    <a:p>
                      <a:pPr algn="ctr"/>
                      <a:endParaRPr lang="en-US" sz="1400" dirty="0" smtClean="0">
                        <a:latin typeface="Times New Roman" pitchFamily="18" charset="0"/>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1.В машине, в машине,</a:t>
                      </a:r>
                      <a:r>
                        <a:rPr lang="ru-RU" sz="1400" b="0" i="0" kern="1200" baseline="0" dirty="0" smtClean="0">
                          <a:solidFill>
                            <a:schemeClr val="tx1"/>
                          </a:solidFill>
                          <a:latin typeface="Times New Roman" pitchFamily="18" charset="0"/>
                          <a:ea typeface="+mn-ea"/>
                          <a:cs typeface="Times New Roman" pitchFamily="18" charset="0"/>
                        </a:rPr>
                        <a:t> ш</a:t>
                      </a:r>
                      <a:r>
                        <a:rPr lang="ru-RU" sz="1400" b="0" i="0" kern="1200" dirty="0" smtClean="0">
                          <a:solidFill>
                            <a:schemeClr val="tx1"/>
                          </a:solidFill>
                          <a:latin typeface="Times New Roman" pitchFamily="18" charset="0"/>
                          <a:ea typeface="+mn-ea"/>
                          <a:cs typeface="Times New Roman" pitchFamily="18" charset="0"/>
                        </a:rPr>
                        <a:t>офёр сидит.</a:t>
                      </a:r>
                      <a:endParaRPr lang="ru-RU" sz="1400" dirty="0">
                        <a:latin typeface="Times New Roman" pitchFamily="18" charset="0"/>
                        <a:cs typeface="Times New Roman" pitchFamily="18" charset="0"/>
                      </a:endParaRPr>
                    </a:p>
                  </a:txBody>
                  <a:tcPr/>
                </a:tc>
                <a:tc>
                  <a:txBody>
                    <a:bodyPr/>
                    <a:lstStyle/>
                    <a:p>
                      <a:pPr algn="ctr"/>
                      <a:endParaRPr lang="ru-RU" sz="1400" dirty="0" smtClean="0">
                        <a:latin typeface="Times New Roman" pitchFamily="18" charset="0"/>
                        <a:cs typeface="Times New Roman" pitchFamily="18" charset="0"/>
                      </a:endParaRPr>
                    </a:p>
                    <a:p>
                      <a:pPr algn="ctr"/>
                      <a:endParaRPr lang="ru-RU" sz="1400" b="1"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Машина, машина,</a:t>
                      </a:r>
                      <a:r>
                        <a:rPr lang="ru-RU" sz="1400" b="0" i="0" kern="1200" baseline="0" dirty="0" smtClean="0">
                          <a:solidFill>
                            <a:schemeClr val="tx1"/>
                          </a:solidFill>
                          <a:latin typeface="Times New Roman" pitchFamily="18" charset="0"/>
                          <a:ea typeface="+mn-ea"/>
                          <a:cs typeface="Times New Roman" pitchFamily="18" charset="0"/>
                        </a:rPr>
                        <a:t>  ид</a:t>
                      </a:r>
                      <a:r>
                        <a:rPr lang="ru-RU" sz="1400" b="0" i="0" kern="1200" dirty="0" smtClean="0">
                          <a:solidFill>
                            <a:schemeClr val="tx1"/>
                          </a:solidFill>
                          <a:latin typeface="Times New Roman" pitchFamily="18" charset="0"/>
                          <a:ea typeface="+mn-ea"/>
                          <a:cs typeface="Times New Roman" pitchFamily="18" charset="0"/>
                        </a:rPr>
                        <a:t>ёт, гудит.</a:t>
                      </a:r>
                      <a:endParaRPr lang="ru-RU" sz="1400" dirty="0">
                        <a:latin typeface="Times New Roman" pitchFamily="18" charset="0"/>
                        <a:cs typeface="Times New Roman" pitchFamily="18" charset="0"/>
                      </a:endParaRPr>
                    </a:p>
                  </a:txBody>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Би-би-би! Би-би-би!</a:t>
                      </a:r>
                      <a:endParaRPr lang="ru-RU" sz="1400" dirty="0">
                        <a:latin typeface="Times New Roman" pitchFamily="18" charset="0"/>
                        <a:cs typeface="Times New Roman" pitchFamily="18" charset="0"/>
                      </a:endParaRPr>
                    </a:p>
                  </a:txBody>
                  <a:tcPr>
                    <a:solidFill>
                      <a:schemeClr val="accent6">
                        <a:lumMod val="20000"/>
                        <a:lumOff val="80000"/>
                      </a:schemeClr>
                    </a:solidFill>
                  </a:tcPr>
                </a:tc>
                <a:extLst>
                  <a:ext uri="{0D108BD9-81ED-4DB2-BD59-A6C34878D82A}">
                    <a16:rowId xmlns:a16="http://schemas.microsoft.com/office/drawing/2014/main" val="10000"/>
                  </a:ext>
                </a:extLst>
              </a:tr>
              <a:tr h="1923536">
                <a:tc>
                  <a:txBody>
                    <a:bodyPr/>
                    <a:lstStyle/>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2. В машине, в машине детей полно.</a:t>
                      </a:r>
                      <a:endParaRPr lang="ru-RU" sz="1400" dirty="0">
                        <a:latin typeface="Times New Roman" pitchFamily="18" charset="0"/>
                        <a:cs typeface="Times New Roman" pitchFamily="18" charset="0"/>
                      </a:endParaRPr>
                    </a:p>
                  </a:txBody>
                  <a:tcPr/>
                </a:tc>
                <a:tc>
                  <a:txBody>
                    <a:bodyPr/>
                    <a:lstStyle/>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sz="1800" b="0" i="0" kern="1200" dirty="0" smtClean="0">
                        <a:solidFill>
                          <a:schemeClr val="tx1"/>
                        </a:solidFill>
                        <a:latin typeface="+mn-lt"/>
                        <a:ea typeface="+mn-ea"/>
                        <a:cs typeface="+mn-cs"/>
                      </a:endParaRPr>
                    </a:p>
                    <a:p>
                      <a:pPr algn="ctr"/>
                      <a:r>
                        <a:rPr lang="ru-RU" sz="1400" b="0" i="0" kern="1200" dirty="0" smtClean="0">
                          <a:solidFill>
                            <a:schemeClr val="tx1"/>
                          </a:solidFill>
                          <a:latin typeface="Times New Roman" pitchFamily="18" charset="0"/>
                          <a:ea typeface="+mn-ea"/>
                          <a:cs typeface="Times New Roman" pitchFamily="18" charset="0"/>
                        </a:rPr>
                        <a:t>Поехали дети,</a:t>
                      </a:r>
                      <a:r>
                        <a:rPr lang="ru-RU" sz="1400" b="0" i="0" kern="1200" baseline="0" dirty="0" smtClean="0">
                          <a:solidFill>
                            <a:schemeClr val="tx1"/>
                          </a:solidFill>
                          <a:latin typeface="Times New Roman" pitchFamily="18" charset="0"/>
                          <a:ea typeface="+mn-ea"/>
                          <a:cs typeface="Times New Roman" pitchFamily="18" charset="0"/>
                        </a:rPr>
                        <a:t> г</a:t>
                      </a:r>
                      <a:r>
                        <a:rPr lang="ru-RU" sz="1400" b="0" i="0" kern="1200" dirty="0" smtClean="0">
                          <a:solidFill>
                            <a:schemeClr val="tx1"/>
                          </a:solidFill>
                          <a:latin typeface="Times New Roman" pitchFamily="18" charset="0"/>
                          <a:ea typeface="+mn-ea"/>
                          <a:cs typeface="Times New Roman" pitchFamily="18" charset="0"/>
                        </a:rPr>
                        <a:t>лядят в окно.</a:t>
                      </a:r>
                      <a:endParaRPr lang="ru-RU" sz="1400" dirty="0">
                        <a:latin typeface="Times New Roman" pitchFamily="18" charset="0"/>
                        <a:cs typeface="Times New Roman" pitchFamily="18" charset="0"/>
                      </a:endParaRPr>
                    </a:p>
                  </a:txBody>
                  <a:tcPr/>
                </a:tc>
                <a:tc>
                  <a:txBody>
                    <a:bodyPr/>
                    <a:lstStyle/>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ru-RU" sz="1400" b="0" i="0" kern="1200" dirty="0" smtClean="0">
                          <a:solidFill>
                            <a:schemeClr val="tx1"/>
                          </a:solidFill>
                          <a:latin typeface="Times New Roman" pitchFamily="18" charset="0"/>
                          <a:ea typeface="+mn-ea"/>
                          <a:cs typeface="Times New Roman" pitchFamily="18" charset="0"/>
                        </a:rPr>
                        <a:t>Би-би-би! Би-би-би!</a:t>
                      </a:r>
                      <a:endParaRPr lang="ru-RU" sz="1400" dirty="0" smtClean="0">
                        <a:latin typeface="Times New Roman" pitchFamily="18" charset="0"/>
                        <a:cs typeface="Times New Roman" pitchFamily="18" charset="0"/>
                      </a:endParaRPr>
                    </a:p>
                  </a:txBody>
                  <a:tcPr>
                    <a:solidFill>
                      <a:schemeClr val="accent6">
                        <a:lumMod val="20000"/>
                        <a:lumOff val="80000"/>
                      </a:schemeClr>
                    </a:solidFill>
                  </a:tcPr>
                </a:tc>
                <a:extLst>
                  <a:ext uri="{0D108BD9-81ED-4DB2-BD59-A6C34878D82A}">
                    <a16:rowId xmlns:a16="http://schemas.microsoft.com/office/drawing/2014/main" val="10001"/>
                  </a:ext>
                </a:extLst>
              </a:tr>
              <a:tr h="1954661">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dirty="0" smtClean="0">
                          <a:latin typeface="Times New Roman" pitchFamily="18" charset="0"/>
                          <a:cs typeface="Times New Roman" pitchFamily="18" charset="0"/>
                        </a:rPr>
                        <a:t>3. Вот речка, вот поле, вот лес</a:t>
                      </a:r>
                      <a:r>
                        <a:rPr lang="ru-RU" sz="1400" baseline="0" dirty="0" smtClean="0">
                          <a:latin typeface="Times New Roman" pitchFamily="18" charset="0"/>
                          <a:cs typeface="Times New Roman" pitchFamily="18" charset="0"/>
                        </a:rPr>
                        <a:t> густой</a:t>
                      </a:r>
                      <a:endParaRPr lang="ru-RU" sz="1400" dirty="0" smtClean="0">
                        <a:latin typeface="Times New Roman" pitchFamily="18" charset="0"/>
                        <a:cs typeface="Times New Roman" pitchFamily="18" charset="0"/>
                      </a:endParaRPr>
                    </a:p>
                  </a:txBody>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dirty="0" smtClean="0">
                          <a:latin typeface="Times New Roman" pitchFamily="18" charset="0"/>
                          <a:cs typeface="Times New Roman" pitchFamily="18" charset="0"/>
                        </a:rPr>
                        <a:t>Приехали</a:t>
                      </a:r>
                      <a:r>
                        <a:rPr lang="ru-RU" sz="1400" baseline="0" dirty="0" smtClean="0">
                          <a:latin typeface="Times New Roman" pitchFamily="18" charset="0"/>
                          <a:cs typeface="Times New Roman" pitchFamily="18" charset="0"/>
                        </a:rPr>
                        <a:t> дети, машина стой!</a:t>
                      </a:r>
                      <a:endParaRPr lang="ru-RU" sz="1400" dirty="0" smtClean="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400" b="0" i="0" kern="1200" dirty="0" smtClean="0">
                        <a:solidFill>
                          <a:schemeClr val="tx1"/>
                        </a:solidFill>
                        <a:latin typeface="Times New Roman" pitchFamily="18" charset="0"/>
                        <a:ea typeface="+mn-ea"/>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1400" b="0" i="0" kern="1200" dirty="0" smtClean="0">
                        <a:solidFill>
                          <a:schemeClr val="tx1"/>
                        </a:solidFill>
                        <a:latin typeface="Times New Roman" pitchFamily="18" charset="0"/>
                        <a:ea typeface="+mn-ea"/>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1400" b="0" i="0" kern="1200" dirty="0" smtClean="0">
                        <a:solidFill>
                          <a:schemeClr val="tx1"/>
                        </a:solidFill>
                        <a:latin typeface="Times New Roman" pitchFamily="18" charset="0"/>
                        <a:ea typeface="+mn-ea"/>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1400" b="0" i="0" kern="1200" dirty="0" smtClean="0">
                        <a:solidFill>
                          <a:schemeClr val="tx1"/>
                        </a:solidFill>
                        <a:latin typeface="Times New Roman" pitchFamily="18" charset="0"/>
                        <a:ea typeface="+mn-ea"/>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1400" b="0" i="0" kern="1200" dirty="0" smtClean="0">
                        <a:solidFill>
                          <a:schemeClr val="tx1"/>
                        </a:solidFill>
                        <a:latin typeface="Times New Roman" pitchFamily="18" charset="0"/>
                        <a:ea typeface="+mn-ea"/>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1400" b="0" i="0" kern="1200" dirty="0" smtClean="0">
                        <a:solidFill>
                          <a:schemeClr val="tx1"/>
                        </a:solidFill>
                        <a:latin typeface="Times New Roman" pitchFamily="18" charset="0"/>
                        <a:ea typeface="+mn-ea"/>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1400" b="0" i="0" kern="1200" dirty="0" smtClean="0">
                        <a:solidFill>
                          <a:schemeClr val="tx1"/>
                        </a:solidFill>
                        <a:latin typeface="Times New Roman" pitchFamily="18" charset="0"/>
                        <a:ea typeface="+mn-ea"/>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ru-RU" sz="1400" b="0" i="0" kern="1200" dirty="0" smtClean="0">
                          <a:solidFill>
                            <a:schemeClr val="tx1"/>
                          </a:solidFill>
                          <a:latin typeface="Times New Roman" pitchFamily="18" charset="0"/>
                          <a:ea typeface="+mn-ea"/>
                          <a:cs typeface="Times New Roman" pitchFamily="18" charset="0"/>
                        </a:rPr>
                        <a:t>Би-би-би! Би-би-би!</a:t>
                      </a:r>
                      <a:endParaRPr lang="ru-RU" sz="1400" dirty="0" smtClean="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1400" dirty="0" smtClean="0">
                        <a:latin typeface="Times New Roman" pitchFamily="18" charset="0"/>
                        <a:cs typeface="Times New Roman" pitchFamily="18" charset="0"/>
                      </a:endParaRPr>
                    </a:p>
                  </a:txBody>
                  <a:tcPr>
                    <a:solidFill>
                      <a:schemeClr val="accent6">
                        <a:lumMod val="20000"/>
                        <a:lumOff val="80000"/>
                      </a:schemeClr>
                    </a:solidFill>
                  </a:tcPr>
                </a:tc>
                <a:extLst>
                  <a:ext uri="{0D108BD9-81ED-4DB2-BD59-A6C34878D82A}">
                    <a16:rowId xmlns:a16="http://schemas.microsoft.com/office/drawing/2014/main" val="10002"/>
                  </a:ext>
                </a:extLst>
              </a:tr>
            </a:tbl>
          </a:graphicData>
        </a:graphic>
      </p:graphicFrame>
      <p:pic>
        <p:nvPicPr>
          <p:cNvPr id="1026" name="Picture 2" descr="http://ds33.detkin-club.ru/images/events/z_jun-p06-smartwheels-company%5B1%5D_5983ece583553.jpg"/>
          <p:cNvPicPr>
            <a:picLocks noChangeAspect="1" noChangeArrowheads="1"/>
          </p:cNvPicPr>
          <p:nvPr/>
        </p:nvPicPr>
        <p:blipFill>
          <a:blip r:embed="rId2"/>
          <a:srcRect/>
          <a:stretch>
            <a:fillRect/>
          </a:stretch>
        </p:blipFill>
        <p:spPr bwMode="auto">
          <a:xfrm>
            <a:off x="928662" y="714356"/>
            <a:ext cx="1849756" cy="1914498"/>
          </a:xfrm>
          <a:prstGeom prst="rect">
            <a:avLst/>
          </a:prstGeom>
          <a:noFill/>
        </p:spPr>
      </p:pic>
      <p:pic>
        <p:nvPicPr>
          <p:cNvPr id="1028" name="Picture 4" descr="https://i.ytimg.com/vi/VXwPP0jhJ_Y/maxresdefault.jpg"/>
          <p:cNvPicPr>
            <a:picLocks noChangeAspect="1" noChangeArrowheads="1"/>
          </p:cNvPicPr>
          <p:nvPr/>
        </p:nvPicPr>
        <p:blipFill>
          <a:blip r:embed="rId3"/>
          <a:srcRect r="27203"/>
          <a:stretch>
            <a:fillRect/>
          </a:stretch>
        </p:blipFill>
        <p:spPr bwMode="auto">
          <a:xfrm>
            <a:off x="4000496" y="785794"/>
            <a:ext cx="2357454" cy="1821599"/>
          </a:xfrm>
          <a:prstGeom prst="rect">
            <a:avLst/>
          </a:prstGeom>
          <a:ln>
            <a:noFill/>
          </a:ln>
          <a:effectLst>
            <a:softEdge rad="112500"/>
          </a:effectLst>
        </p:spPr>
      </p:pic>
      <p:pic>
        <p:nvPicPr>
          <p:cNvPr id="1030" name="Picture 6" descr="http://mywishlist.ru/pic/i/wish/orig/007/076/378.jpe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786578" y="500042"/>
            <a:ext cx="2143140" cy="2143140"/>
          </a:xfrm>
          <a:prstGeom prst="rect">
            <a:avLst/>
          </a:prstGeom>
          <a:noFill/>
        </p:spPr>
      </p:pic>
      <p:pic>
        <p:nvPicPr>
          <p:cNvPr id="1032" name="Picture 8" descr="https://sait-zaika.ru/images/%D0%B4%D0%B5%D1%82%D0%B8_%D0%B2_%D0%BC%D0%B0%D1%88%D0%B8%D0%BD%D0%B5-2.jpg?150200623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571472" y="2786058"/>
            <a:ext cx="2286016" cy="1857388"/>
          </a:xfrm>
          <a:prstGeom prst="rect">
            <a:avLst/>
          </a:prstGeom>
          <a:noFill/>
        </p:spPr>
      </p:pic>
      <p:pic>
        <p:nvPicPr>
          <p:cNvPr id="1034" name="Picture 10" descr="http://planeta-detstva183.ru/upload/medialibrary/ab8/ab842902b2ea3a1b945c03d475f289bb.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4000496" y="3000372"/>
            <a:ext cx="2231793" cy="1647807"/>
          </a:xfrm>
          <a:prstGeom prst="rect">
            <a:avLst/>
          </a:prstGeom>
          <a:noFill/>
        </p:spPr>
      </p:pic>
      <p:pic>
        <p:nvPicPr>
          <p:cNvPr id="10" name="Picture 6" descr="http://mywishlist.ru/pic/i/wish/orig/007/076/378.jpeg"/>
          <p:cNvPicPr>
            <a:picLocks noChangeAspect="1" noChangeArrowheads="1"/>
          </p:cNvPicPr>
          <p:nvPr/>
        </p:nvPicPr>
        <p:blipFill>
          <a:blip r:embed="rId4" cstate="print">
            <a:clrChange>
              <a:clrFrom>
                <a:srgbClr val="FFFFFF"/>
              </a:clrFrom>
              <a:clrTo>
                <a:srgbClr val="FFFFFF">
                  <a:alpha val="0"/>
                </a:srgbClr>
              </a:clrTo>
            </a:clrChange>
          </a:blip>
          <a:srcRect t="23333" b="20000"/>
          <a:stretch>
            <a:fillRect/>
          </a:stretch>
        </p:blipFill>
        <p:spPr bwMode="auto">
          <a:xfrm>
            <a:off x="6715140" y="3071810"/>
            <a:ext cx="2143140" cy="1214446"/>
          </a:xfrm>
          <a:prstGeom prst="rect">
            <a:avLst/>
          </a:prstGeom>
          <a:noFill/>
        </p:spPr>
      </p:pic>
      <p:pic>
        <p:nvPicPr>
          <p:cNvPr id="11" name="Picture 6" descr="http://mywishlist.ru/pic/i/wish/orig/007/076/378.jpeg"/>
          <p:cNvPicPr>
            <a:picLocks noChangeAspect="1" noChangeArrowheads="1"/>
          </p:cNvPicPr>
          <p:nvPr/>
        </p:nvPicPr>
        <p:blipFill>
          <a:blip r:embed="rId7" cstate="print">
            <a:clrChange>
              <a:clrFrom>
                <a:srgbClr val="FFFFFF"/>
              </a:clrFrom>
              <a:clrTo>
                <a:srgbClr val="FFFFFF">
                  <a:alpha val="0"/>
                </a:srgbClr>
              </a:clrTo>
            </a:clrChange>
          </a:blip>
          <a:srcRect l="6667" t="16667" b="20000"/>
          <a:stretch>
            <a:fillRect/>
          </a:stretch>
        </p:blipFill>
        <p:spPr bwMode="auto">
          <a:xfrm>
            <a:off x="6858016" y="4786322"/>
            <a:ext cx="2000264" cy="1500198"/>
          </a:xfrm>
          <a:prstGeom prst="rect">
            <a:avLst/>
          </a:prstGeom>
          <a:noFill/>
        </p:spPr>
      </p:pic>
      <p:pic>
        <p:nvPicPr>
          <p:cNvPr id="1036" name="Picture 12" descr="https://walldeco.ua/img/gallery/2/thumbs/thumb_l_7437.jpg"/>
          <p:cNvPicPr>
            <a:picLocks noChangeAspect="1" noChangeArrowheads="1"/>
          </p:cNvPicPr>
          <p:nvPr/>
        </p:nvPicPr>
        <p:blipFill>
          <a:blip r:embed="rId8" cstate="print"/>
          <a:srcRect/>
          <a:stretch>
            <a:fillRect/>
          </a:stretch>
        </p:blipFill>
        <p:spPr bwMode="auto">
          <a:xfrm>
            <a:off x="714348" y="4929198"/>
            <a:ext cx="2214578" cy="1565707"/>
          </a:xfrm>
          <a:prstGeom prst="rect">
            <a:avLst/>
          </a:prstGeom>
          <a:ln>
            <a:noFill/>
          </a:ln>
          <a:effectLst>
            <a:softEdge rad="112500"/>
          </a:effectLst>
        </p:spPr>
      </p:pic>
      <p:pic>
        <p:nvPicPr>
          <p:cNvPr id="1038" name="Picture 14" descr="http://sustainableventura.tv/wp-content/uploads/2013/09/Bus.jpg"/>
          <p:cNvPicPr>
            <a:picLocks noChangeAspect="1" noChangeArrowheads="1"/>
          </p:cNvPicPr>
          <p:nvPr/>
        </p:nvPicPr>
        <p:blipFill>
          <a:blip r:embed="rId9" cstate="print"/>
          <a:srcRect/>
          <a:stretch>
            <a:fillRect/>
          </a:stretch>
        </p:blipFill>
        <p:spPr bwMode="auto">
          <a:xfrm>
            <a:off x="3857620" y="5000636"/>
            <a:ext cx="2337005" cy="1571636"/>
          </a:xfrm>
          <a:prstGeom prst="rect">
            <a:avLst/>
          </a:prstGeom>
          <a:ln>
            <a:noFill/>
          </a:ln>
          <a:effectLst>
            <a:softEdge rad="112500"/>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00232" y="428604"/>
            <a:ext cx="5114932" cy="274678"/>
          </a:xfrm>
        </p:spPr>
        <p:txBody>
          <a:bodyPr>
            <a:noAutofit/>
          </a:bodyPr>
          <a:lstStyle/>
          <a:p>
            <a:r>
              <a:rPr lang="ru-RU" sz="1400" b="1" dirty="0" smtClean="0">
                <a:latin typeface="Times New Roman" pitchFamily="18" charset="0"/>
                <a:cs typeface="Times New Roman" pitchFamily="18" charset="0"/>
              </a:rPr>
              <a:t>Песня «Игра с лошадкой» м</a:t>
            </a:r>
            <a:r>
              <a:rPr lang="ru-RU" sz="1400" dirty="0" smtClean="0">
                <a:latin typeface="Times New Roman" pitchFamily="18" charset="0"/>
                <a:cs typeface="Times New Roman" pitchFamily="18" charset="0"/>
              </a:rPr>
              <a:t>уз. Е. </a:t>
            </a:r>
            <a:r>
              <a:rPr lang="ru-RU" sz="1400" dirty="0" err="1" smtClean="0">
                <a:latin typeface="Times New Roman" pitchFamily="18" charset="0"/>
                <a:cs typeface="Times New Roman" pitchFamily="18" charset="0"/>
              </a:rPr>
              <a:t>Кишко</a:t>
            </a:r>
            <a:r>
              <a:rPr lang="ru-RU" sz="1400" dirty="0" smtClean="0">
                <a:latin typeface="Times New Roman" pitchFamily="18" charset="0"/>
                <a:cs typeface="Times New Roman" pitchFamily="18" charset="0"/>
              </a:rPr>
              <a:t>, сл. Н. </a:t>
            </a:r>
            <a:r>
              <a:rPr lang="ru-RU" sz="1400" dirty="0" err="1" smtClean="0">
                <a:latin typeface="Times New Roman" pitchFamily="18" charset="0"/>
                <a:cs typeface="Times New Roman" pitchFamily="18" charset="0"/>
              </a:rPr>
              <a:t>Кукловской</a:t>
            </a:r>
            <a:endParaRPr lang="ru-RU" sz="1400" dirty="0">
              <a:latin typeface="Times New Roman" pitchFamily="18" charset="0"/>
              <a:cs typeface="Times New Roman" pitchFamily="18" charset="0"/>
            </a:endParaRPr>
          </a:p>
        </p:txBody>
      </p:sp>
      <p:graphicFrame>
        <p:nvGraphicFramePr>
          <p:cNvPr id="4" name="Таблица 3"/>
          <p:cNvGraphicFramePr>
            <a:graphicFrameLocks noGrp="1"/>
          </p:cNvGraphicFramePr>
          <p:nvPr/>
        </p:nvGraphicFramePr>
        <p:xfrm>
          <a:off x="285720" y="714333"/>
          <a:ext cx="8501122" cy="6143667"/>
        </p:xfrm>
        <a:graphic>
          <a:graphicData uri="http://schemas.openxmlformats.org/drawingml/2006/table">
            <a:tbl>
              <a:tblPr firstRow="1" bandRow="1">
                <a:tableStyleId>{5940675A-B579-460E-94D1-54222C63F5DA}</a:tableStyleId>
              </a:tblPr>
              <a:tblGrid>
                <a:gridCol w="4250561">
                  <a:extLst>
                    <a:ext uri="{9D8B030D-6E8A-4147-A177-3AD203B41FA5}">
                      <a16:colId xmlns:a16="http://schemas.microsoft.com/office/drawing/2014/main" val="20000"/>
                    </a:ext>
                  </a:extLst>
                </a:gridCol>
                <a:gridCol w="4250561">
                  <a:extLst>
                    <a:ext uri="{9D8B030D-6E8A-4147-A177-3AD203B41FA5}">
                      <a16:colId xmlns:a16="http://schemas.microsoft.com/office/drawing/2014/main" val="20001"/>
                    </a:ext>
                  </a:extLst>
                </a:gridCol>
              </a:tblGrid>
              <a:tr h="2047889">
                <a:tc>
                  <a:txBody>
                    <a:bodyPr/>
                    <a:lstStyle/>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1. Накормлю лошадку</a:t>
                      </a:r>
                      <a:r>
                        <a:rPr lang="ru-RU" sz="1400" b="0" i="0" kern="1200" baseline="0" dirty="0" smtClean="0">
                          <a:solidFill>
                            <a:schemeClr val="tx1"/>
                          </a:solidFill>
                          <a:latin typeface="Times New Roman" pitchFamily="18" charset="0"/>
                          <a:ea typeface="+mn-ea"/>
                          <a:cs typeface="Times New Roman" pitchFamily="18" charset="0"/>
                        </a:rPr>
                        <a:t> с</a:t>
                      </a:r>
                      <a:r>
                        <a:rPr lang="ru-RU" sz="1400" b="0" i="0" kern="1200" dirty="0" smtClean="0">
                          <a:solidFill>
                            <a:schemeClr val="tx1"/>
                          </a:solidFill>
                          <a:latin typeface="Times New Roman" pitchFamily="18" charset="0"/>
                          <a:ea typeface="+mn-ea"/>
                          <a:cs typeface="Times New Roman" pitchFamily="18" charset="0"/>
                        </a:rPr>
                        <a:t>вежею травою.</a:t>
                      </a:r>
                      <a:endParaRPr lang="ru-RU" sz="1400" dirty="0">
                        <a:latin typeface="Times New Roman" pitchFamily="18" charset="0"/>
                        <a:cs typeface="Times New Roman" pitchFamily="18" charset="0"/>
                      </a:endParaRPr>
                    </a:p>
                  </a:txBody>
                  <a:tcPr/>
                </a:tc>
                <a:tc>
                  <a:txBody>
                    <a:bodyPr/>
                    <a:lstStyle/>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Напою лошадку</a:t>
                      </a:r>
                      <a:r>
                        <a:rPr lang="ru-RU" sz="1400" b="0" i="0" kern="1200" baseline="0" dirty="0" smtClean="0">
                          <a:solidFill>
                            <a:schemeClr val="tx1"/>
                          </a:solidFill>
                          <a:latin typeface="Times New Roman" pitchFamily="18" charset="0"/>
                          <a:ea typeface="+mn-ea"/>
                          <a:cs typeface="Times New Roman" pitchFamily="18" charset="0"/>
                        </a:rPr>
                        <a:t> ч</a:t>
                      </a:r>
                      <a:r>
                        <a:rPr lang="ru-RU" sz="1400" b="0" i="0" kern="1200" dirty="0" smtClean="0">
                          <a:solidFill>
                            <a:schemeClr val="tx1"/>
                          </a:solidFill>
                          <a:latin typeface="Times New Roman" pitchFamily="18" charset="0"/>
                          <a:ea typeface="+mn-ea"/>
                          <a:cs typeface="Times New Roman" pitchFamily="18" charset="0"/>
                        </a:rPr>
                        <a:t>истою водою.</a:t>
                      </a:r>
                      <a:endParaRPr lang="ru-RU" sz="1400" dirty="0">
                        <a:latin typeface="Times New Roman" pitchFamily="18" charset="0"/>
                        <a:cs typeface="Times New Roman" pitchFamily="18" charset="0"/>
                      </a:endParaRPr>
                    </a:p>
                  </a:txBody>
                  <a:tcPr/>
                </a:tc>
                <a:extLst>
                  <a:ext uri="{0D108BD9-81ED-4DB2-BD59-A6C34878D82A}">
                    <a16:rowId xmlns:a16="http://schemas.microsoft.com/office/drawing/2014/main" val="10000"/>
                  </a:ext>
                </a:extLst>
              </a:tr>
              <a:tr h="2047889">
                <a:tc>
                  <a:txBody>
                    <a:bodyPr/>
                    <a:lstStyle/>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2. А теперь достану вожжи с бубенцами,</a:t>
                      </a:r>
                      <a:endParaRPr lang="ru-RU" sz="1400" dirty="0">
                        <a:latin typeface="Times New Roman" pitchFamily="18" charset="0"/>
                        <a:cs typeface="Times New Roman" pitchFamily="18" charset="0"/>
                      </a:endParaRPr>
                    </a:p>
                  </a:txBody>
                  <a:tcPr/>
                </a:tc>
                <a:tc>
                  <a:txBody>
                    <a:bodyPr/>
                    <a:lstStyle/>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Запрягу лошадку</a:t>
                      </a:r>
                      <a:r>
                        <a:rPr lang="ru-RU" sz="1400" b="0" i="0" kern="1200" baseline="0" dirty="0" smtClean="0">
                          <a:solidFill>
                            <a:schemeClr val="tx1"/>
                          </a:solidFill>
                          <a:latin typeface="Times New Roman" pitchFamily="18" charset="0"/>
                          <a:ea typeface="+mn-ea"/>
                          <a:cs typeface="Times New Roman" pitchFamily="18" charset="0"/>
                        </a:rPr>
                        <a:t> и</a:t>
                      </a:r>
                      <a:r>
                        <a:rPr lang="ru-RU" sz="1400" b="0" i="0" kern="1200" dirty="0" smtClean="0">
                          <a:solidFill>
                            <a:schemeClr val="tx1"/>
                          </a:solidFill>
                          <a:latin typeface="Times New Roman" pitchFamily="18" charset="0"/>
                          <a:ea typeface="+mn-ea"/>
                          <a:cs typeface="Times New Roman" pitchFamily="18" charset="0"/>
                        </a:rPr>
                        <a:t> поеду к маме.</a:t>
                      </a:r>
                      <a:endParaRPr lang="ru-RU" sz="1400" dirty="0">
                        <a:latin typeface="Times New Roman" pitchFamily="18" charset="0"/>
                        <a:cs typeface="Times New Roman" pitchFamily="18" charset="0"/>
                      </a:endParaRPr>
                    </a:p>
                  </a:txBody>
                  <a:tcPr/>
                </a:tc>
                <a:extLst>
                  <a:ext uri="{0D108BD9-81ED-4DB2-BD59-A6C34878D82A}">
                    <a16:rowId xmlns:a16="http://schemas.microsoft.com/office/drawing/2014/main" val="10001"/>
                  </a:ext>
                </a:extLst>
              </a:tr>
              <a:tr h="2047889">
                <a:tc>
                  <a:txBody>
                    <a:bodyPr/>
                    <a:lstStyle/>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3. Ты иди, лошадка, выше, выше ножки.</a:t>
                      </a:r>
                      <a:endParaRPr lang="ru-RU" sz="1400" dirty="0">
                        <a:latin typeface="Times New Roman" pitchFamily="18" charset="0"/>
                        <a:cs typeface="Times New Roman" pitchFamily="18" charset="0"/>
                      </a:endParaRPr>
                    </a:p>
                  </a:txBody>
                  <a:tcPr/>
                </a:tc>
                <a:tc>
                  <a:txBody>
                    <a:bodyPr/>
                    <a:lstStyle/>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Мы с тобой поедем прямо по дорожке!</a:t>
                      </a:r>
                      <a:endParaRPr lang="ru-RU" sz="1400" dirty="0">
                        <a:latin typeface="Times New Roman" pitchFamily="18" charset="0"/>
                        <a:cs typeface="Times New Roman" pitchFamily="18" charset="0"/>
                      </a:endParaRPr>
                    </a:p>
                  </a:txBody>
                  <a:tcPr/>
                </a:tc>
                <a:extLst>
                  <a:ext uri="{0D108BD9-81ED-4DB2-BD59-A6C34878D82A}">
                    <a16:rowId xmlns:a16="http://schemas.microsoft.com/office/drawing/2014/main" val="10002"/>
                  </a:ext>
                </a:extLst>
              </a:tr>
            </a:tbl>
          </a:graphicData>
        </a:graphic>
      </p:graphicFrame>
      <p:pic>
        <p:nvPicPr>
          <p:cNvPr id="32770" name="Picture 2" descr="http://clipground.com/images/horse-feeding-clipart-1.jpg"/>
          <p:cNvPicPr>
            <a:picLocks noChangeAspect="1" noChangeArrowheads="1"/>
          </p:cNvPicPr>
          <p:nvPr/>
        </p:nvPicPr>
        <p:blipFill>
          <a:blip r:embed="rId2" cstate="print"/>
          <a:srcRect/>
          <a:stretch>
            <a:fillRect/>
          </a:stretch>
        </p:blipFill>
        <p:spPr bwMode="auto">
          <a:xfrm>
            <a:off x="1214414" y="785794"/>
            <a:ext cx="2428892" cy="1675935"/>
          </a:xfrm>
          <a:prstGeom prst="rect">
            <a:avLst/>
          </a:prstGeom>
          <a:noFill/>
        </p:spPr>
      </p:pic>
      <p:pic>
        <p:nvPicPr>
          <p:cNvPr id="32772" name="Picture 4" descr="http://horsetimes.ru/upload/resize_cache/iblock/934/601_1323_0/loshadi-.jpg"/>
          <p:cNvPicPr>
            <a:picLocks noChangeAspect="1" noChangeArrowheads="1"/>
          </p:cNvPicPr>
          <p:nvPr/>
        </p:nvPicPr>
        <p:blipFill>
          <a:blip r:embed="rId3"/>
          <a:srcRect/>
          <a:stretch>
            <a:fillRect/>
          </a:stretch>
        </p:blipFill>
        <p:spPr bwMode="auto">
          <a:xfrm>
            <a:off x="5429256" y="714356"/>
            <a:ext cx="2499418" cy="1771634"/>
          </a:xfrm>
          <a:prstGeom prst="rect">
            <a:avLst/>
          </a:prstGeom>
          <a:ln>
            <a:noFill/>
          </a:ln>
          <a:effectLst>
            <a:softEdge rad="112500"/>
          </a:effectLst>
        </p:spPr>
      </p:pic>
      <p:pic>
        <p:nvPicPr>
          <p:cNvPr id="32774" name="Picture 6" descr="http://sedlo-orlovskaya.ru/wp-content/uploads/2013/11/%D1%83%D0%BF%D1%80%D1%8F%D0%B6-%D0%BD%D0%B0-%D0%BF%D0%BE%D0%BD%D0%B8.jpg"/>
          <p:cNvPicPr>
            <a:picLocks noChangeAspect="1" noChangeArrowheads="1"/>
          </p:cNvPicPr>
          <p:nvPr/>
        </p:nvPicPr>
        <p:blipFill>
          <a:blip r:embed="rId4">
            <a:clrChange>
              <a:clrFrom>
                <a:srgbClr val="F3FFFF"/>
              </a:clrFrom>
              <a:clrTo>
                <a:srgbClr val="F3FFFF">
                  <a:alpha val="0"/>
                </a:srgbClr>
              </a:clrTo>
            </a:clrChange>
          </a:blip>
          <a:srcRect l="9804" r="23529"/>
          <a:stretch>
            <a:fillRect/>
          </a:stretch>
        </p:blipFill>
        <p:spPr bwMode="auto">
          <a:xfrm>
            <a:off x="1000100" y="2786058"/>
            <a:ext cx="2428892" cy="1681166"/>
          </a:xfrm>
          <a:prstGeom prst="rect">
            <a:avLst/>
          </a:prstGeom>
          <a:noFill/>
        </p:spPr>
      </p:pic>
      <p:pic>
        <p:nvPicPr>
          <p:cNvPr id="32776" name="Picture 8" descr="https://static4.depositphotos.com/1000792/321/v/950/depositphotos_3219885-stock-illustration-girl-on-horse.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5715008" y="2857496"/>
            <a:ext cx="2183781" cy="1643075"/>
          </a:xfrm>
          <a:prstGeom prst="rect">
            <a:avLst/>
          </a:prstGeom>
          <a:noFill/>
        </p:spPr>
      </p:pic>
      <p:pic>
        <p:nvPicPr>
          <p:cNvPr id="32778" name="Picture 10" descr="http://marilina.ru/wp-content/uploads/2017/02/%D0%BB%D0%BE%D1%88%D0%B0%D0%B4%D0%BA%D0%B00-768x549.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1214414" y="4929198"/>
            <a:ext cx="2218510" cy="1585888"/>
          </a:xfrm>
          <a:prstGeom prst="rect">
            <a:avLst/>
          </a:prstGeom>
          <a:noFill/>
        </p:spPr>
      </p:pic>
      <p:pic>
        <p:nvPicPr>
          <p:cNvPr id="32782" name="Picture 14" descr="https://d2gg9evh47fn9z.cloudfront.net/800px_COLOURBOX8104345.jpg"/>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5572132" y="4857760"/>
            <a:ext cx="2286016" cy="1714252"/>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357158" y="214290"/>
          <a:ext cx="8358278" cy="6065520"/>
        </p:xfrm>
        <a:graphic>
          <a:graphicData uri="http://schemas.openxmlformats.org/drawingml/2006/table">
            <a:tbl>
              <a:tblPr firstRow="1" bandRow="1">
                <a:tableStyleId>{10A1B5D5-9B99-4C35-A422-299274C87663}</a:tableStyleId>
              </a:tblPr>
              <a:tblGrid>
                <a:gridCol w="685645">
                  <a:extLst>
                    <a:ext uri="{9D8B030D-6E8A-4147-A177-3AD203B41FA5}">
                      <a16:colId xmlns:a16="http://schemas.microsoft.com/office/drawing/2014/main" val="20000"/>
                    </a:ext>
                  </a:extLst>
                </a:gridCol>
                <a:gridCol w="7672633">
                  <a:extLst>
                    <a:ext uri="{9D8B030D-6E8A-4147-A177-3AD203B41FA5}">
                      <a16:colId xmlns:a16="http://schemas.microsoft.com/office/drawing/2014/main" val="20001"/>
                    </a:ext>
                  </a:extLst>
                </a:gridCol>
              </a:tblGrid>
              <a:tr h="361855">
                <a:tc gridSpan="2">
                  <a:txBody>
                    <a:bodyPr/>
                    <a:lstStyle/>
                    <a:p>
                      <a:pPr algn="ctr"/>
                      <a:r>
                        <a:rPr lang="ru-RU" sz="1800" b="1" dirty="0" smtClean="0">
                          <a:latin typeface="Century Gothic" pitchFamily="34" charset="0"/>
                        </a:rPr>
                        <a:t>Содержание:</a:t>
                      </a:r>
                      <a:endParaRPr lang="ru-RU" dirty="0"/>
                    </a:p>
                  </a:txBody>
                  <a:tcPr/>
                </a:tc>
                <a:tc hMerge="1">
                  <a:txBody>
                    <a:bodyPr/>
                    <a:lstStyle/>
                    <a:p>
                      <a:endParaRPr lang="ru-RU" dirty="0"/>
                    </a:p>
                  </a:txBody>
                  <a:tcPr/>
                </a:tc>
                <a:extLst>
                  <a:ext uri="{0D108BD9-81ED-4DB2-BD59-A6C34878D82A}">
                    <a16:rowId xmlns:a16="http://schemas.microsoft.com/office/drawing/2014/main" val="10000"/>
                  </a:ext>
                </a:extLst>
              </a:tr>
              <a:tr h="301546">
                <a:tc>
                  <a:txBody>
                    <a:bodyPr/>
                    <a:lstStyle/>
                    <a:p>
                      <a:r>
                        <a:rPr lang="ru-RU" sz="1400" dirty="0" smtClean="0"/>
                        <a:t>1.</a:t>
                      </a:r>
                      <a:endParaRPr lang="ru-RU" sz="1400" dirty="0"/>
                    </a:p>
                  </a:txBody>
                  <a:tcPr/>
                </a:tc>
                <a:tc>
                  <a:txBody>
                    <a:bodyPr/>
                    <a:lstStyle/>
                    <a:p>
                      <a:r>
                        <a:rPr lang="ru-RU" sz="1400" dirty="0" smtClean="0"/>
                        <a:t> «Петушок» </a:t>
                      </a:r>
                      <a:r>
                        <a:rPr lang="ru-RU" sz="1400" dirty="0" err="1" smtClean="0"/>
                        <a:t>рус.нар.мел</a:t>
                      </a:r>
                      <a:r>
                        <a:rPr lang="ru-RU" sz="1400" dirty="0" smtClean="0"/>
                        <a:t>. (в обработке М. </a:t>
                      </a:r>
                      <a:r>
                        <a:rPr lang="ru-RU" sz="1400" dirty="0" err="1" smtClean="0"/>
                        <a:t>Красева</a:t>
                      </a:r>
                      <a:r>
                        <a:rPr lang="ru-RU" sz="1400" dirty="0" smtClean="0"/>
                        <a:t> )</a:t>
                      </a:r>
                      <a:endParaRPr lang="ru-RU" sz="1400" dirty="0"/>
                    </a:p>
                  </a:txBody>
                  <a:tcPr/>
                </a:tc>
                <a:extLst>
                  <a:ext uri="{0D108BD9-81ED-4DB2-BD59-A6C34878D82A}">
                    <a16:rowId xmlns:a16="http://schemas.microsoft.com/office/drawing/2014/main" val="10001"/>
                  </a:ext>
                </a:extLst>
              </a:tr>
              <a:tr h="301546">
                <a:tc>
                  <a:txBody>
                    <a:bodyPr/>
                    <a:lstStyle/>
                    <a:p>
                      <a:r>
                        <a:rPr lang="ru-RU" sz="1400" dirty="0" smtClean="0"/>
                        <a:t>2.</a:t>
                      </a:r>
                      <a:endParaRPr lang="ru-RU" sz="1400" dirty="0"/>
                    </a:p>
                  </a:txBody>
                  <a:tcPr/>
                </a:tc>
                <a:tc>
                  <a:txBody>
                    <a:bodyPr/>
                    <a:lstStyle/>
                    <a:p>
                      <a:r>
                        <a:rPr lang="ru-RU" sz="1400" dirty="0" smtClean="0"/>
                        <a:t> «Осень» муз. Ю. </a:t>
                      </a:r>
                      <a:r>
                        <a:rPr lang="ru-RU" sz="1400" dirty="0" err="1" smtClean="0"/>
                        <a:t>Михайленко</a:t>
                      </a:r>
                      <a:r>
                        <a:rPr lang="ru-RU" sz="1400" dirty="0" smtClean="0"/>
                        <a:t>, сл. В. Петренко</a:t>
                      </a:r>
                      <a:endParaRPr lang="ru-RU" sz="1400" dirty="0"/>
                    </a:p>
                  </a:txBody>
                  <a:tcPr/>
                </a:tc>
                <a:extLst>
                  <a:ext uri="{0D108BD9-81ED-4DB2-BD59-A6C34878D82A}">
                    <a16:rowId xmlns:a16="http://schemas.microsoft.com/office/drawing/2014/main" val="10002"/>
                  </a:ext>
                </a:extLst>
              </a:tr>
              <a:tr h="301546">
                <a:tc>
                  <a:txBody>
                    <a:bodyPr/>
                    <a:lstStyle/>
                    <a:p>
                      <a:r>
                        <a:rPr lang="ru-RU" sz="1400" dirty="0" smtClean="0"/>
                        <a:t>3.</a:t>
                      </a:r>
                      <a:endParaRPr lang="ru-RU" sz="1400" dirty="0"/>
                    </a:p>
                  </a:txBody>
                  <a:tcPr/>
                </a:tc>
                <a:tc>
                  <a:txBody>
                    <a:bodyPr/>
                    <a:lstStyle/>
                    <a:p>
                      <a:r>
                        <a:rPr lang="ru-RU" sz="1400" dirty="0" smtClean="0"/>
                        <a:t>«Зайчик» муз. М. </a:t>
                      </a:r>
                      <a:r>
                        <a:rPr lang="ru-RU" sz="1400" dirty="0" err="1" smtClean="0"/>
                        <a:t>Старокадомского</a:t>
                      </a:r>
                      <a:r>
                        <a:rPr lang="ru-RU" sz="1400" dirty="0" smtClean="0"/>
                        <a:t>., сл. М. </a:t>
                      </a:r>
                      <a:r>
                        <a:rPr lang="ru-RU" sz="1400" dirty="0" err="1" smtClean="0"/>
                        <a:t>Клокова</a:t>
                      </a:r>
                      <a:endParaRPr lang="ru-RU" sz="1400" dirty="0"/>
                    </a:p>
                  </a:txBody>
                  <a:tcPr/>
                </a:tc>
                <a:extLst>
                  <a:ext uri="{0D108BD9-81ED-4DB2-BD59-A6C34878D82A}">
                    <a16:rowId xmlns:a16="http://schemas.microsoft.com/office/drawing/2014/main" val="10003"/>
                  </a:ext>
                </a:extLst>
              </a:tr>
              <a:tr h="301546">
                <a:tc>
                  <a:txBody>
                    <a:bodyPr/>
                    <a:lstStyle/>
                    <a:p>
                      <a:r>
                        <a:rPr lang="ru-RU" sz="1400" dirty="0" smtClean="0"/>
                        <a:t>4.</a:t>
                      </a:r>
                      <a:endParaRPr lang="ru-RU" sz="1400" dirty="0"/>
                    </a:p>
                  </a:txBody>
                  <a:tcPr/>
                </a:tc>
                <a:tc>
                  <a:txBody>
                    <a:bodyPr/>
                    <a:lstStyle/>
                    <a:p>
                      <a:r>
                        <a:rPr lang="ru-RU" sz="1400" dirty="0" smtClean="0"/>
                        <a:t>«Кап-кап»  муз. и сл. Ф. </a:t>
                      </a:r>
                      <a:r>
                        <a:rPr lang="ru-RU" sz="1400" dirty="0" err="1" smtClean="0"/>
                        <a:t>Филькенштейн</a:t>
                      </a:r>
                      <a:endParaRPr lang="ru-RU" sz="1400" dirty="0"/>
                    </a:p>
                  </a:txBody>
                  <a:tcPr/>
                </a:tc>
                <a:extLst>
                  <a:ext uri="{0D108BD9-81ED-4DB2-BD59-A6C34878D82A}">
                    <a16:rowId xmlns:a16="http://schemas.microsoft.com/office/drawing/2014/main" val="10004"/>
                  </a:ext>
                </a:extLst>
              </a:tr>
              <a:tr h="301546">
                <a:tc>
                  <a:txBody>
                    <a:bodyPr/>
                    <a:lstStyle/>
                    <a:p>
                      <a:r>
                        <a:rPr lang="ru-RU" sz="1400" dirty="0" smtClean="0"/>
                        <a:t>5.</a:t>
                      </a:r>
                      <a:endParaRPr lang="ru-RU" sz="1400" dirty="0"/>
                    </a:p>
                  </a:txBody>
                  <a:tcPr/>
                </a:tc>
                <a:tc>
                  <a:txBody>
                    <a:bodyPr/>
                    <a:lstStyle/>
                    <a:p>
                      <a:r>
                        <a:rPr lang="ru-RU" sz="1400" dirty="0" smtClean="0"/>
                        <a:t>«Спи, мой мишка» муз. Е. Тиличеевой, сл. Ю. Островского</a:t>
                      </a:r>
                      <a:endParaRPr lang="ru-RU" sz="1400" dirty="0"/>
                    </a:p>
                  </a:txBody>
                  <a:tcPr/>
                </a:tc>
                <a:extLst>
                  <a:ext uri="{0D108BD9-81ED-4DB2-BD59-A6C34878D82A}">
                    <a16:rowId xmlns:a16="http://schemas.microsoft.com/office/drawing/2014/main" val="10005"/>
                  </a:ext>
                </a:extLst>
              </a:tr>
              <a:tr h="301546">
                <a:tc>
                  <a:txBody>
                    <a:bodyPr/>
                    <a:lstStyle/>
                    <a:p>
                      <a:r>
                        <a:rPr lang="ru-RU" sz="1400" dirty="0" smtClean="0"/>
                        <a:t>6.</a:t>
                      </a:r>
                      <a:endParaRPr lang="ru-RU" sz="1400" dirty="0"/>
                    </a:p>
                  </a:txBody>
                  <a:tcPr/>
                </a:tc>
                <a:tc>
                  <a:txBody>
                    <a:bodyPr/>
                    <a:lstStyle/>
                    <a:p>
                      <a:r>
                        <a:rPr lang="ru-RU" sz="1400" dirty="0" smtClean="0"/>
                        <a:t>«Дождик» рус. нар. мел., обр. Г. Лобачева. Слова А. </a:t>
                      </a:r>
                      <a:r>
                        <a:rPr lang="ru-RU" sz="1400" dirty="0" err="1" smtClean="0"/>
                        <a:t>Барто</a:t>
                      </a:r>
                      <a:endParaRPr lang="ru-RU" sz="1400" dirty="0"/>
                    </a:p>
                  </a:txBody>
                  <a:tcPr/>
                </a:tc>
                <a:extLst>
                  <a:ext uri="{0D108BD9-81ED-4DB2-BD59-A6C34878D82A}">
                    <a16:rowId xmlns:a16="http://schemas.microsoft.com/office/drawing/2014/main" val="10006"/>
                  </a:ext>
                </a:extLst>
              </a:tr>
              <a:tr h="301546">
                <a:tc>
                  <a:txBody>
                    <a:bodyPr/>
                    <a:lstStyle/>
                    <a:p>
                      <a:r>
                        <a:rPr lang="ru-RU" sz="1400" dirty="0" smtClean="0"/>
                        <a:t>7.</a:t>
                      </a:r>
                      <a:endParaRPr lang="ru-RU" sz="1400" dirty="0"/>
                    </a:p>
                  </a:txBody>
                  <a:tcPr/>
                </a:tc>
                <a:tc>
                  <a:txBody>
                    <a:bodyPr/>
                    <a:lstStyle/>
                    <a:p>
                      <a:r>
                        <a:rPr lang="ru-RU" sz="1400" dirty="0" smtClean="0"/>
                        <a:t>«Пришла зима» муз. М. Раухвергера. Слова Т. </a:t>
                      </a:r>
                      <a:r>
                        <a:rPr lang="ru-RU" sz="1400" dirty="0" err="1" smtClean="0"/>
                        <a:t>Мираджи</a:t>
                      </a:r>
                      <a:endParaRPr lang="ru-RU" sz="1400" dirty="0" smtClean="0">
                        <a:latin typeface="Times New Roman" pitchFamily="18" charset="0"/>
                        <a:cs typeface="Times New Roman" pitchFamily="18" charset="0"/>
                      </a:endParaRPr>
                    </a:p>
                  </a:txBody>
                  <a:tcPr/>
                </a:tc>
                <a:extLst>
                  <a:ext uri="{0D108BD9-81ED-4DB2-BD59-A6C34878D82A}">
                    <a16:rowId xmlns:a16="http://schemas.microsoft.com/office/drawing/2014/main" val="10007"/>
                  </a:ext>
                </a:extLst>
              </a:tr>
              <a:tr h="301546">
                <a:tc>
                  <a:txBody>
                    <a:bodyPr/>
                    <a:lstStyle/>
                    <a:p>
                      <a:r>
                        <a:rPr lang="ru-RU" sz="1400" dirty="0" smtClean="0"/>
                        <a:t>8.</a:t>
                      </a:r>
                      <a:endParaRPr lang="ru-RU" sz="1400" dirty="0"/>
                    </a:p>
                  </a:txBody>
                  <a:tcPr/>
                </a:tc>
                <a:tc>
                  <a:txBody>
                    <a:bodyPr/>
                    <a:lstStyle/>
                    <a:p>
                      <a:r>
                        <a:rPr lang="ru-RU" sz="1400" dirty="0" smtClean="0"/>
                        <a:t>«Дед Мороз» муз. А. Филиппенко, сл. Т. Волгиной</a:t>
                      </a:r>
                      <a:endParaRPr lang="ru-RU" sz="1400" dirty="0" smtClean="0">
                        <a:latin typeface="Times New Roman" pitchFamily="18" charset="0"/>
                        <a:cs typeface="Times New Roman" pitchFamily="18" charset="0"/>
                      </a:endParaRPr>
                    </a:p>
                  </a:txBody>
                  <a:tcPr/>
                </a:tc>
                <a:extLst>
                  <a:ext uri="{0D108BD9-81ED-4DB2-BD59-A6C34878D82A}">
                    <a16:rowId xmlns:a16="http://schemas.microsoft.com/office/drawing/2014/main" val="10008"/>
                  </a:ext>
                </a:extLst>
              </a:tr>
              <a:tr h="301546">
                <a:tc>
                  <a:txBody>
                    <a:bodyPr/>
                    <a:lstStyle/>
                    <a:p>
                      <a:r>
                        <a:rPr lang="ru-RU" sz="1400" dirty="0" smtClean="0"/>
                        <a:t>9.</a:t>
                      </a:r>
                      <a:endParaRPr lang="ru-RU" sz="1400" dirty="0"/>
                    </a:p>
                  </a:txBody>
                  <a:tcPr/>
                </a:tc>
                <a:tc>
                  <a:txBody>
                    <a:bodyPr/>
                    <a:lstStyle/>
                    <a:p>
                      <a:r>
                        <a:rPr lang="ru-RU" sz="1400" dirty="0" smtClean="0"/>
                        <a:t>«Ёлочка» муз. Е. Тиличеевой, слова М. </a:t>
                      </a:r>
                      <a:r>
                        <a:rPr lang="ru-RU" sz="1400" dirty="0" err="1" smtClean="0"/>
                        <a:t>Ивенсен</a:t>
                      </a:r>
                      <a:endParaRPr lang="ru-RU" sz="1400" dirty="0" smtClean="0">
                        <a:latin typeface="Times New Roman" pitchFamily="18" charset="0"/>
                        <a:cs typeface="Times New Roman" pitchFamily="18" charset="0"/>
                      </a:endParaRPr>
                    </a:p>
                  </a:txBody>
                  <a:tcPr/>
                </a:tc>
                <a:extLst>
                  <a:ext uri="{0D108BD9-81ED-4DB2-BD59-A6C34878D82A}">
                    <a16:rowId xmlns:a16="http://schemas.microsoft.com/office/drawing/2014/main" val="10009"/>
                  </a:ext>
                </a:extLst>
              </a:tr>
              <a:tr h="301546">
                <a:tc>
                  <a:txBody>
                    <a:bodyPr/>
                    <a:lstStyle/>
                    <a:p>
                      <a:r>
                        <a:rPr lang="ru-RU" sz="1400" dirty="0" smtClean="0"/>
                        <a:t>10.</a:t>
                      </a:r>
                      <a:endParaRPr lang="ru-RU" sz="1400" dirty="0"/>
                    </a:p>
                  </a:txBody>
                  <a:tcPr/>
                </a:tc>
                <a:tc>
                  <a:txBody>
                    <a:bodyPr/>
                    <a:lstStyle/>
                    <a:p>
                      <a:r>
                        <a:rPr lang="ru-RU" sz="1400" dirty="0" smtClean="0"/>
                        <a:t>«Зимняя пляска»  муз. М. </a:t>
                      </a:r>
                      <a:r>
                        <a:rPr lang="ru-RU" sz="1400" dirty="0" err="1" smtClean="0"/>
                        <a:t>Старокадомского</a:t>
                      </a:r>
                      <a:r>
                        <a:rPr lang="ru-RU" sz="1400" dirty="0" smtClean="0"/>
                        <a:t>, слова О. </a:t>
                      </a:r>
                      <a:r>
                        <a:rPr lang="ru-RU" sz="1400" dirty="0" err="1" smtClean="0"/>
                        <a:t>Высотской</a:t>
                      </a:r>
                      <a:endParaRPr lang="ru-RU" sz="1400" dirty="0" smtClean="0">
                        <a:latin typeface="Times New Roman" pitchFamily="18" charset="0"/>
                        <a:cs typeface="Times New Roman" pitchFamily="18" charset="0"/>
                      </a:endParaRPr>
                    </a:p>
                  </a:txBody>
                  <a:tcPr/>
                </a:tc>
                <a:extLst>
                  <a:ext uri="{0D108BD9-81ED-4DB2-BD59-A6C34878D82A}">
                    <a16:rowId xmlns:a16="http://schemas.microsoft.com/office/drawing/2014/main" val="10010"/>
                  </a:ext>
                </a:extLst>
              </a:tr>
              <a:tr h="301546">
                <a:tc>
                  <a:txBody>
                    <a:bodyPr/>
                    <a:lstStyle/>
                    <a:p>
                      <a:r>
                        <a:rPr lang="ru-RU" sz="1400" dirty="0" smtClean="0"/>
                        <a:t>11.</a:t>
                      </a:r>
                      <a:endParaRPr lang="ru-RU" sz="1400" dirty="0"/>
                    </a:p>
                  </a:txBody>
                  <a:tcPr/>
                </a:tc>
                <a:tc>
                  <a:txBody>
                    <a:bodyPr/>
                    <a:lstStyle/>
                    <a:p>
                      <a:r>
                        <a:rPr lang="ru-RU" sz="1400" dirty="0" smtClean="0"/>
                        <a:t>«Паровоз»  муз. А. Филиппенко, сл.Т. Волгиной </a:t>
                      </a:r>
                      <a:endParaRPr lang="ru-RU" sz="1400" dirty="0" smtClean="0">
                        <a:latin typeface="Times New Roman" pitchFamily="18" charset="0"/>
                        <a:cs typeface="Times New Roman" pitchFamily="18" charset="0"/>
                      </a:endParaRPr>
                    </a:p>
                  </a:txBody>
                  <a:tcPr/>
                </a:tc>
                <a:extLst>
                  <a:ext uri="{0D108BD9-81ED-4DB2-BD59-A6C34878D82A}">
                    <a16:rowId xmlns:a16="http://schemas.microsoft.com/office/drawing/2014/main" val="10011"/>
                  </a:ext>
                </a:extLst>
              </a:tr>
              <a:tr h="301546">
                <a:tc>
                  <a:txBody>
                    <a:bodyPr/>
                    <a:lstStyle/>
                    <a:p>
                      <a:r>
                        <a:rPr lang="ru-RU" sz="1400" dirty="0" smtClean="0"/>
                        <a:t>12.</a:t>
                      </a:r>
                      <a:endParaRPr lang="ru-RU" sz="1400" dirty="0"/>
                    </a:p>
                  </a:txBody>
                  <a:tcPr/>
                </a:tc>
                <a:tc>
                  <a:txBody>
                    <a:bodyPr/>
                    <a:lstStyle/>
                    <a:p>
                      <a:r>
                        <a:rPr lang="ru-RU" sz="1400" dirty="0" smtClean="0"/>
                        <a:t>«Песенка для мамочки» сл.и муз. Н. Уточкиной</a:t>
                      </a:r>
                      <a:endParaRPr lang="ru-RU" sz="1400" dirty="0" smtClean="0">
                        <a:latin typeface="Times New Roman" pitchFamily="18" charset="0"/>
                        <a:cs typeface="Times New Roman" pitchFamily="18" charset="0"/>
                      </a:endParaRPr>
                    </a:p>
                  </a:txBody>
                  <a:tcPr/>
                </a:tc>
                <a:extLst>
                  <a:ext uri="{0D108BD9-81ED-4DB2-BD59-A6C34878D82A}">
                    <a16:rowId xmlns:a16="http://schemas.microsoft.com/office/drawing/2014/main" val="10012"/>
                  </a:ext>
                </a:extLst>
              </a:tr>
              <a:tr h="301546">
                <a:tc>
                  <a:txBody>
                    <a:bodyPr/>
                    <a:lstStyle/>
                    <a:p>
                      <a:r>
                        <a:rPr lang="ru-RU" sz="1400" dirty="0" smtClean="0"/>
                        <a:t>13.</a:t>
                      </a:r>
                      <a:endParaRPr lang="ru-RU" sz="1400" dirty="0"/>
                    </a:p>
                  </a:txBody>
                  <a:tcPr/>
                </a:tc>
                <a:tc>
                  <a:txBody>
                    <a:bodyPr/>
                    <a:lstStyle/>
                    <a:p>
                      <a:r>
                        <a:rPr lang="ru-RU" sz="1400" dirty="0" smtClean="0"/>
                        <a:t>«Моя бабушка» муз. М. Картушиной</a:t>
                      </a:r>
                      <a:endParaRPr lang="ru-RU" sz="1400" dirty="0" smtClean="0">
                        <a:latin typeface="Times New Roman" pitchFamily="18" charset="0"/>
                        <a:cs typeface="Times New Roman" pitchFamily="18" charset="0"/>
                      </a:endParaRPr>
                    </a:p>
                  </a:txBody>
                  <a:tcPr/>
                </a:tc>
                <a:extLst>
                  <a:ext uri="{0D108BD9-81ED-4DB2-BD59-A6C34878D82A}">
                    <a16:rowId xmlns:a16="http://schemas.microsoft.com/office/drawing/2014/main" val="10013"/>
                  </a:ext>
                </a:extLst>
              </a:tr>
              <a:tr h="301546">
                <a:tc>
                  <a:txBody>
                    <a:bodyPr/>
                    <a:lstStyle/>
                    <a:p>
                      <a:r>
                        <a:rPr lang="ru-RU" sz="1400" dirty="0" smtClean="0"/>
                        <a:t>14.</a:t>
                      </a:r>
                      <a:endParaRPr lang="ru-RU" sz="1400" dirty="0"/>
                    </a:p>
                  </a:txBody>
                  <a:tcPr/>
                </a:tc>
                <a:tc>
                  <a:txBody>
                    <a:bodyPr/>
                    <a:lstStyle/>
                    <a:p>
                      <a:r>
                        <a:rPr lang="ru-RU" sz="1400" dirty="0" smtClean="0"/>
                        <a:t>«Маме песенку пою» музыка Т. Попатенко, слова Е. Авдиенко</a:t>
                      </a:r>
                      <a:endParaRPr lang="ru-RU" sz="1400" dirty="0" smtClean="0">
                        <a:latin typeface="Times New Roman" pitchFamily="18" charset="0"/>
                        <a:cs typeface="Times New Roman" pitchFamily="18" charset="0"/>
                      </a:endParaRPr>
                    </a:p>
                  </a:txBody>
                  <a:tcPr/>
                </a:tc>
                <a:extLst>
                  <a:ext uri="{0D108BD9-81ED-4DB2-BD59-A6C34878D82A}">
                    <a16:rowId xmlns:a16="http://schemas.microsoft.com/office/drawing/2014/main" val="10014"/>
                  </a:ext>
                </a:extLst>
              </a:tr>
              <a:tr h="301546">
                <a:tc>
                  <a:txBody>
                    <a:bodyPr/>
                    <a:lstStyle/>
                    <a:p>
                      <a:r>
                        <a:rPr lang="ru-RU" sz="1400" dirty="0" smtClean="0"/>
                        <a:t>15.</a:t>
                      </a:r>
                      <a:endParaRPr lang="ru-RU" sz="1400" dirty="0"/>
                    </a:p>
                  </a:txBody>
                  <a:tcPr/>
                </a:tc>
                <a:tc>
                  <a:txBody>
                    <a:bodyPr/>
                    <a:lstStyle/>
                    <a:p>
                      <a:r>
                        <a:rPr lang="ru-RU" sz="1400" dirty="0" smtClean="0"/>
                        <a:t>«</a:t>
                      </a:r>
                      <a:r>
                        <a:rPr lang="ru-RU" sz="1400" dirty="0" err="1" smtClean="0"/>
                        <a:t>Воробьишки</a:t>
                      </a:r>
                      <a:r>
                        <a:rPr lang="ru-RU" sz="1400" dirty="0" smtClean="0"/>
                        <a:t> весной»  сл. и муз. Г. </a:t>
                      </a:r>
                      <a:r>
                        <a:rPr lang="ru-RU" sz="1400" dirty="0" err="1" smtClean="0"/>
                        <a:t>Вихаревой</a:t>
                      </a:r>
                      <a:endParaRPr lang="ru-RU" sz="1400" dirty="0" smtClean="0">
                        <a:latin typeface="Times New Roman" pitchFamily="18" charset="0"/>
                        <a:cs typeface="Times New Roman" pitchFamily="18" charset="0"/>
                      </a:endParaRPr>
                    </a:p>
                  </a:txBody>
                  <a:tcPr/>
                </a:tc>
                <a:extLst>
                  <a:ext uri="{0D108BD9-81ED-4DB2-BD59-A6C34878D82A}">
                    <a16:rowId xmlns:a16="http://schemas.microsoft.com/office/drawing/2014/main" val="10015"/>
                  </a:ext>
                </a:extLst>
              </a:tr>
              <a:tr h="301546">
                <a:tc>
                  <a:txBody>
                    <a:bodyPr/>
                    <a:lstStyle/>
                    <a:p>
                      <a:r>
                        <a:rPr lang="ru-RU" sz="1400" dirty="0" smtClean="0"/>
                        <a:t>16.</a:t>
                      </a:r>
                      <a:endParaRPr lang="ru-RU" sz="1400" dirty="0"/>
                    </a:p>
                  </a:txBody>
                  <a:tcPr/>
                </a:tc>
                <a:tc>
                  <a:txBody>
                    <a:bodyPr/>
                    <a:lstStyle/>
                    <a:p>
                      <a:r>
                        <a:rPr lang="ru-RU" sz="1400" dirty="0" smtClean="0"/>
                        <a:t> Песня-танец «Лучики сияют» сл.и муз.  Г. </a:t>
                      </a:r>
                      <a:r>
                        <a:rPr lang="ru-RU" sz="1400" dirty="0" err="1" smtClean="0"/>
                        <a:t>Вихарева</a:t>
                      </a:r>
                      <a:endParaRPr lang="ru-RU" sz="1400" dirty="0" smtClean="0">
                        <a:latin typeface="Times New Roman" pitchFamily="18" charset="0"/>
                        <a:cs typeface="Times New Roman" pitchFamily="18" charset="0"/>
                      </a:endParaRPr>
                    </a:p>
                  </a:txBody>
                  <a:tcPr/>
                </a:tc>
                <a:extLst>
                  <a:ext uri="{0D108BD9-81ED-4DB2-BD59-A6C34878D82A}">
                    <a16:rowId xmlns:a16="http://schemas.microsoft.com/office/drawing/2014/main" val="10016"/>
                  </a:ext>
                </a:extLst>
              </a:tr>
              <a:tr h="301546">
                <a:tc>
                  <a:txBody>
                    <a:bodyPr/>
                    <a:lstStyle/>
                    <a:p>
                      <a:r>
                        <a:rPr lang="ru-RU" sz="1400" dirty="0" smtClean="0"/>
                        <a:t>17.</a:t>
                      </a:r>
                      <a:endParaRPr lang="ru-RU" sz="1400" dirty="0"/>
                    </a:p>
                  </a:txBody>
                  <a:tcPr/>
                </a:tc>
                <a:tc>
                  <a:txBody>
                    <a:bodyPr/>
                    <a:lstStyle/>
                    <a:p>
                      <a:r>
                        <a:rPr lang="ru-RU" sz="1400" dirty="0" smtClean="0"/>
                        <a:t>«Машина»  муз. Т. Попатенко</a:t>
                      </a:r>
                      <a:endParaRPr lang="ru-RU" sz="1400" dirty="0" smtClean="0">
                        <a:latin typeface="Times New Roman" pitchFamily="18" charset="0"/>
                        <a:cs typeface="Times New Roman" pitchFamily="18" charset="0"/>
                      </a:endParaRPr>
                    </a:p>
                  </a:txBody>
                  <a:tcPr/>
                </a:tc>
                <a:extLst>
                  <a:ext uri="{0D108BD9-81ED-4DB2-BD59-A6C34878D82A}">
                    <a16:rowId xmlns:a16="http://schemas.microsoft.com/office/drawing/2014/main" val="10017"/>
                  </a:ext>
                </a:extLst>
              </a:tr>
              <a:tr h="512628">
                <a:tc>
                  <a:txBody>
                    <a:bodyPr/>
                    <a:lstStyle/>
                    <a:p>
                      <a:r>
                        <a:rPr lang="ru-RU" sz="1400" dirty="0" smtClean="0"/>
                        <a:t>18.</a:t>
                      </a:r>
                      <a:endParaRPr lang="ru-RU" sz="1400" dirty="0"/>
                    </a:p>
                  </a:txBody>
                  <a:tcPr/>
                </a:tc>
                <a:tc>
                  <a:txBody>
                    <a:bodyPr/>
                    <a:lstStyle/>
                    <a:p>
                      <a:r>
                        <a:rPr lang="ru-RU" sz="1400" dirty="0" smtClean="0"/>
                        <a:t>«Игра с лошадкой» музыка Е. </a:t>
                      </a:r>
                      <a:r>
                        <a:rPr lang="ru-RU" sz="1400" dirty="0" err="1" smtClean="0"/>
                        <a:t>Кишко</a:t>
                      </a:r>
                      <a:r>
                        <a:rPr lang="ru-RU" sz="1400" dirty="0" smtClean="0"/>
                        <a:t>, сл. Н. </a:t>
                      </a:r>
                      <a:r>
                        <a:rPr lang="ru-RU" sz="1400" dirty="0" err="1" smtClean="0"/>
                        <a:t>Кукловской</a:t>
                      </a:r>
                      <a:r>
                        <a:rPr lang="ru-RU" sz="1400" dirty="0" smtClean="0"/>
                        <a:t/>
                      </a:r>
                      <a:br>
                        <a:rPr lang="ru-RU" sz="1400" dirty="0" smtClean="0"/>
                      </a:br>
                      <a:endParaRPr lang="ru-RU" sz="1400" dirty="0" smtClean="0">
                        <a:latin typeface="Times New Roman" pitchFamily="18" charset="0"/>
                        <a:cs typeface="Times New Roman" pitchFamily="18" charset="0"/>
                      </a:endParaRPr>
                    </a:p>
                  </a:txBody>
                  <a:tcPr/>
                </a:tc>
                <a:extLst>
                  <a:ext uri="{0D108BD9-81ED-4DB2-BD59-A6C34878D82A}">
                    <a16:rowId xmlns:a16="http://schemas.microsoft.com/office/drawing/2014/main" val="10018"/>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857488" y="571480"/>
            <a:ext cx="3614718" cy="357190"/>
          </a:xfrm>
        </p:spPr>
        <p:txBody>
          <a:bodyPr>
            <a:normAutofit/>
          </a:bodyPr>
          <a:lstStyle/>
          <a:p>
            <a:r>
              <a:rPr lang="ru-RU" sz="1700" b="1" dirty="0">
                <a:solidFill>
                  <a:schemeClr val="tx1"/>
                </a:solidFill>
                <a:latin typeface="Times New Roman" pitchFamily="18" charset="0"/>
                <a:cs typeface="Times New Roman" pitchFamily="18" charset="0"/>
              </a:rPr>
              <a:t>«Петушок» </a:t>
            </a:r>
            <a:r>
              <a:rPr lang="ru-RU" sz="1700" dirty="0">
                <a:solidFill>
                  <a:schemeClr val="tx1"/>
                </a:solidFill>
                <a:latin typeface="Times New Roman" pitchFamily="18" charset="0"/>
                <a:cs typeface="Times New Roman" pitchFamily="18" charset="0"/>
              </a:rPr>
              <a:t>рус</a:t>
            </a:r>
            <a:r>
              <a:rPr lang="ru-RU" sz="1700" dirty="0" smtClean="0">
                <a:solidFill>
                  <a:schemeClr val="tx1"/>
                </a:solidFill>
                <a:latin typeface="Times New Roman" pitchFamily="18" charset="0"/>
                <a:cs typeface="Times New Roman" pitchFamily="18" charset="0"/>
              </a:rPr>
              <a:t>. нар. мел</a:t>
            </a:r>
            <a:r>
              <a:rPr lang="ru-RU" sz="1700" dirty="0">
                <a:solidFill>
                  <a:schemeClr val="tx1"/>
                </a:solidFill>
                <a:latin typeface="Times New Roman" pitchFamily="18" charset="0"/>
                <a:cs typeface="Times New Roman" pitchFamily="18" charset="0"/>
              </a:rPr>
              <a:t>.</a:t>
            </a:r>
          </a:p>
          <a:p>
            <a:endParaRPr lang="ru-RU" dirty="0"/>
          </a:p>
        </p:txBody>
      </p:sp>
      <p:graphicFrame>
        <p:nvGraphicFramePr>
          <p:cNvPr id="4" name="Таблица 3"/>
          <p:cNvGraphicFramePr>
            <a:graphicFrameLocks noGrp="1"/>
          </p:cNvGraphicFramePr>
          <p:nvPr/>
        </p:nvGraphicFramePr>
        <p:xfrm>
          <a:off x="357158" y="928670"/>
          <a:ext cx="8501122" cy="5143536"/>
        </p:xfrm>
        <a:graphic>
          <a:graphicData uri="http://schemas.openxmlformats.org/drawingml/2006/table">
            <a:tbl>
              <a:tblPr firstRow="1" bandRow="1">
                <a:tableStyleId>{5940675A-B579-460E-94D1-54222C63F5DA}</a:tableStyleId>
              </a:tblPr>
              <a:tblGrid>
                <a:gridCol w="4250561">
                  <a:extLst>
                    <a:ext uri="{9D8B030D-6E8A-4147-A177-3AD203B41FA5}">
                      <a16:colId xmlns:a16="http://schemas.microsoft.com/office/drawing/2014/main" val="20000"/>
                    </a:ext>
                  </a:extLst>
                </a:gridCol>
                <a:gridCol w="4250561">
                  <a:extLst>
                    <a:ext uri="{9D8B030D-6E8A-4147-A177-3AD203B41FA5}">
                      <a16:colId xmlns:a16="http://schemas.microsoft.com/office/drawing/2014/main" val="20001"/>
                    </a:ext>
                  </a:extLst>
                </a:gridCol>
              </a:tblGrid>
              <a:tr h="2571768">
                <a:tc>
                  <a:txBody>
                    <a:bodyPr/>
                    <a:lstStyle/>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sz="1800" b="0" i="0" kern="1200" dirty="0" smtClean="0">
                        <a:solidFill>
                          <a:schemeClr val="tx1"/>
                        </a:solidFill>
                        <a:latin typeface="+mn-lt"/>
                        <a:ea typeface="+mn-ea"/>
                        <a:cs typeface="+mn-cs"/>
                      </a:endParaRPr>
                    </a:p>
                    <a:p>
                      <a:pPr algn="ctr"/>
                      <a:r>
                        <a:rPr lang="ru-RU" sz="1800" b="0" i="0" kern="1200" dirty="0" smtClean="0">
                          <a:solidFill>
                            <a:schemeClr val="tx1"/>
                          </a:solidFill>
                          <a:latin typeface="Times New Roman" pitchFamily="18" charset="0"/>
                          <a:ea typeface="+mn-ea"/>
                          <a:cs typeface="Times New Roman" pitchFamily="18" charset="0"/>
                        </a:rPr>
                        <a:t>Петушок, петушок, золотой гребешок,</a:t>
                      </a:r>
                      <a:endParaRPr lang="ru-RU" dirty="0">
                        <a:latin typeface="Times New Roman" pitchFamily="18" charset="0"/>
                        <a:cs typeface="Times New Roman" pitchFamily="18" charset="0"/>
                      </a:endParaRPr>
                    </a:p>
                  </a:txBody>
                  <a:tcPr/>
                </a:tc>
                <a:tc>
                  <a:txBody>
                    <a:bodyPr/>
                    <a:lstStyle/>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sz="1800" b="0" i="0" kern="1200" dirty="0" smtClean="0">
                        <a:solidFill>
                          <a:schemeClr val="tx1"/>
                        </a:solidFill>
                        <a:latin typeface="+mn-lt"/>
                        <a:ea typeface="+mn-ea"/>
                        <a:cs typeface="+mn-cs"/>
                      </a:endParaRPr>
                    </a:p>
                    <a:p>
                      <a:pPr algn="ctr"/>
                      <a:endParaRPr lang="ru-RU" sz="1600" b="0" i="0" kern="1200" dirty="0" smtClean="0">
                        <a:solidFill>
                          <a:schemeClr val="tx1"/>
                        </a:solidFill>
                        <a:latin typeface="+mn-lt"/>
                        <a:ea typeface="+mn-ea"/>
                        <a:cs typeface="+mn-cs"/>
                      </a:endParaRPr>
                    </a:p>
                    <a:p>
                      <a:pPr algn="ctr"/>
                      <a:r>
                        <a:rPr lang="ru-RU" sz="1600" b="0" i="0" kern="1200" dirty="0" err="1" smtClean="0">
                          <a:solidFill>
                            <a:schemeClr val="tx1"/>
                          </a:solidFill>
                          <a:latin typeface="Times New Roman" pitchFamily="18" charset="0"/>
                          <a:ea typeface="+mn-ea"/>
                          <a:cs typeface="Times New Roman" pitchFamily="18" charset="0"/>
                        </a:rPr>
                        <a:t>Масляна</a:t>
                      </a:r>
                      <a:r>
                        <a:rPr lang="ru-RU" sz="1600" b="0" i="0" kern="1200" dirty="0" smtClean="0">
                          <a:solidFill>
                            <a:schemeClr val="tx1"/>
                          </a:solidFill>
                          <a:latin typeface="Times New Roman" pitchFamily="18" charset="0"/>
                          <a:ea typeface="+mn-ea"/>
                          <a:cs typeface="Times New Roman" pitchFamily="18" charset="0"/>
                        </a:rPr>
                        <a:t> головушка, шёлкова бородушка.</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val="10000"/>
                  </a:ext>
                </a:extLst>
              </a:tr>
              <a:tr h="2571768">
                <a:tc>
                  <a:txBody>
                    <a:bodyPr/>
                    <a:lstStyle/>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r>
                        <a:rPr lang="ru-RU" sz="1800" b="0" i="0" kern="1200" dirty="0" smtClean="0">
                          <a:solidFill>
                            <a:schemeClr val="tx1"/>
                          </a:solidFill>
                          <a:latin typeface="Times New Roman" pitchFamily="18" charset="0"/>
                          <a:ea typeface="+mn-ea"/>
                          <a:cs typeface="Times New Roman" pitchFamily="18" charset="0"/>
                        </a:rPr>
                        <a:t>Что ты рано встаёшь, </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sz="1800" b="0" i="0" kern="1200" dirty="0" smtClean="0">
                          <a:solidFill>
                            <a:schemeClr val="tx1"/>
                          </a:solidFill>
                          <a:latin typeface="Times New Roman" pitchFamily="18" charset="0"/>
                          <a:ea typeface="+mn-ea"/>
                          <a:cs typeface="Times New Roman" pitchFamily="18" charset="0"/>
                        </a:rPr>
                        <a:t>Громко песни поёшь, </a:t>
                      </a:r>
                      <a:endParaRPr lang="ru-RU" dirty="0" smtClean="0">
                        <a:latin typeface="Times New Roman" pitchFamily="18" charset="0"/>
                        <a:cs typeface="Times New Roman" pitchFamily="18" charset="0"/>
                      </a:endParaRPr>
                    </a:p>
                  </a:txBody>
                  <a:tcPr/>
                </a:tc>
                <a:tc>
                  <a:txBody>
                    <a:bodyPr/>
                    <a:lstStyle/>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r>
                        <a:rPr lang="ru-RU" sz="1800" b="0" i="0" kern="1200" dirty="0" smtClean="0">
                          <a:solidFill>
                            <a:schemeClr val="tx1"/>
                          </a:solidFill>
                          <a:latin typeface="Times New Roman" pitchFamily="18" charset="0"/>
                          <a:ea typeface="+mn-ea"/>
                          <a:cs typeface="Times New Roman" pitchFamily="18" charset="0"/>
                        </a:rPr>
                        <a:t>Детям спать не даёшь?</a:t>
                      </a:r>
                      <a:endParaRPr lang="ru-RU" dirty="0">
                        <a:latin typeface="Times New Roman" pitchFamily="18" charset="0"/>
                        <a:cs typeface="Times New Roman" pitchFamily="18" charset="0"/>
                      </a:endParaRPr>
                    </a:p>
                  </a:txBody>
                  <a:tcPr/>
                </a:tc>
                <a:extLst>
                  <a:ext uri="{0D108BD9-81ED-4DB2-BD59-A6C34878D82A}">
                    <a16:rowId xmlns:a16="http://schemas.microsoft.com/office/drawing/2014/main" val="10001"/>
                  </a:ext>
                </a:extLst>
              </a:tr>
            </a:tbl>
          </a:graphicData>
        </a:graphic>
      </p:graphicFrame>
      <p:pic>
        <p:nvPicPr>
          <p:cNvPr id="11266" name="Picture 2" descr="https://st.weblancer.net/download/284700.jpg"/>
          <p:cNvPicPr>
            <a:picLocks noChangeAspect="1" noChangeArrowheads="1"/>
          </p:cNvPicPr>
          <p:nvPr/>
        </p:nvPicPr>
        <p:blipFill>
          <a:blip r:embed="rId2" cstate="print">
            <a:clrChange>
              <a:clrFrom>
                <a:srgbClr val="FFFFFF"/>
              </a:clrFrom>
              <a:clrTo>
                <a:srgbClr val="FFFFFF">
                  <a:alpha val="0"/>
                </a:srgbClr>
              </a:clrTo>
            </a:clrChange>
          </a:blip>
          <a:srcRect l="6994" t="9203" b="4906"/>
          <a:stretch>
            <a:fillRect/>
          </a:stretch>
        </p:blipFill>
        <p:spPr bwMode="auto">
          <a:xfrm>
            <a:off x="1428728" y="1000108"/>
            <a:ext cx="2071702" cy="2181088"/>
          </a:xfrm>
          <a:prstGeom prst="rect">
            <a:avLst/>
          </a:prstGeom>
          <a:noFill/>
        </p:spPr>
      </p:pic>
      <p:pic>
        <p:nvPicPr>
          <p:cNvPr id="11268" name="Picture 4" descr="http://www.playcast.ru/uploads/2017/01/21/21352147.png"/>
          <p:cNvPicPr>
            <a:picLocks noChangeAspect="1" noChangeArrowheads="1"/>
          </p:cNvPicPr>
          <p:nvPr/>
        </p:nvPicPr>
        <p:blipFill>
          <a:blip r:embed="rId3" cstate="print"/>
          <a:srcRect/>
          <a:stretch>
            <a:fillRect/>
          </a:stretch>
        </p:blipFill>
        <p:spPr bwMode="auto">
          <a:xfrm>
            <a:off x="5786446" y="893897"/>
            <a:ext cx="1785950" cy="2220603"/>
          </a:xfrm>
          <a:prstGeom prst="rect">
            <a:avLst/>
          </a:prstGeom>
          <a:noFill/>
        </p:spPr>
      </p:pic>
      <p:pic>
        <p:nvPicPr>
          <p:cNvPr id="11270" name="Picture 6" descr="https://lh6.ggpht.com/1pZm84AvosoRsX2lOs9IWY2gIwY2ZQaaNDUz6YpgWSMqPG_ViiCWu6bRPnB6O2h0_wM=h1080"/>
          <p:cNvPicPr>
            <a:picLocks noChangeAspect="1" noChangeArrowheads="1"/>
          </p:cNvPicPr>
          <p:nvPr/>
        </p:nvPicPr>
        <p:blipFill>
          <a:blip r:embed="rId4"/>
          <a:srcRect l="7143" t="12142" b="34286"/>
          <a:stretch>
            <a:fillRect/>
          </a:stretch>
        </p:blipFill>
        <p:spPr bwMode="auto">
          <a:xfrm>
            <a:off x="1643042" y="3643314"/>
            <a:ext cx="1857356" cy="1785950"/>
          </a:xfrm>
          <a:prstGeom prst="rect">
            <a:avLst/>
          </a:prstGeom>
          <a:noFill/>
        </p:spPr>
      </p:pic>
      <p:pic>
        <p:nvPicPr>
          <p:cNvPr id="11272" name="Picture 8" descr="https://png.pngtree.com/element_origin_min_pic/16/11/01/b184092fbb55b55d7b4b6d17835d2d54.jpg"/>
          <p:cNvPicPr>
            <a:picLocks noChangeAspect="1" noChangeArrowheads="1"/>
          </p:cNvPicPr>
          <p:nvPr/>
        </p:nvPicPr>
        <p:blipFill>
          <a:blip r:embed="rId5" cstate="print">
            <a:clrChange>
              <a:clrFrom>
                <a:srgbClr val="F6F6F6"/>
              </a:clrFrom>
              <a:clrTo>
                <a:srgbClr val="F6F6F6">
                  <a:alpha val="0"/>
                </a:srgbClr>
              </a:clrTo>
            </a:clrChange>
          </a:blip>
          <a:srcRect/>
          <a:stretch>
            <a:fillRect/>
          </a:stretch>
        </p:blipFill>
        <p:spPr bwMode="auto">
          <a:xfrm>
            <a:off x="5500694" y="3571876"/>
            <a:ext cx="2119284" cy="1848668"/>
          </a:xfrm>
          <a:prstGeom prst="rect">
            <a:avLst/>
          </a:prstGeom>
          <a:noFill/>
        </p:spPr>
      </p:pic>
      <p:cxnSp>
        <p:nvCxnSpPr>
          <p:cNvPr id="9" name="Прямая соединительная линия 8"/>
          <p:cNvCxnSpPr/>
          <p:nvPr/>
        </p:nvCxnSpPr>
        <p:spPr>
          <a:xfrm rot="5400000">
            <a:off x="5429256" y="3643314"/>
            <a:ext cx="2214578" cy="2071702"/>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Прямая соединительная линия 10"/>
          <p:cNvCxnSpPr/>
          <p:nvPr/>
        </p:nvCxnSpPr>
        <p:spPr>
          <a:xfrm>
            <a:off x="5286380" y="3643314"/>
            <a:ext cx="2786082" cy="214314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14546" y="428604"/>
            <a:ext cx="4429156" cy="357214"/>
          </a:xfrm>
        </p:spPr>
        <p:txBody>
          <a:bodyPr>
            <a:noAutofit/>
          </a:bodyPr>
          <a:lstStyle/>
          <a:p>
            <a:r>
              <a:rPr lang="ru-RU" sz="1600" b="1" dirty="0" smtClean="0">
                <a:latin typeface="Times New Roman" pitchFamily="18" charset="0"/>
                <a:cs typeface="Times New Roman" pitchFamily="18" charset="0"/>
              </a:rPr>
              <a:t>«Осень» </a:t>
            </a:r>
            <a:r>
              <a:rPr lang="ru-RU" sz="1600" dirty="0" smtClean="0">
                <a:latin typeface="Times New Roman" pitchFamily="18" charset="0"/>
                <a:cs typeface="Times New Roman" pitchFamily="18" charset="0"/>
              </a:rPr>
              <a:t>муз. Ю. </a:t>
            </a:r>
            <a:r>
              <a:rPr lang="ru-RU" sz="1600" dirty="0" err="1" smtClean="0">
                <a:latin typeface="Times New Roman" pitchFamily="18" charset="0"/>
                <a:cs typeface="Times New Roman" pitchFamily="18" charset="0"/>
              </a:rPr>
              <a:t>Михайленко</a:t>
            </a:r>
            <a:r>
              <a:rPr lang="ru-RU" sz="1600" dirty="0" smtClean="0">
                <a:latin typeface="Times New Roman" pitchFamily="18" charset="0"/>
                <a:cs typeface="Times New Roman" pitchFamily="18" charset="0"/>
              </a:rPr>
              <a:t>, сл. В. Петренко</a:t>
            </a:r>
            <a:endParaRPr lang="ru-RU" sz="1600" dirty="0">
              <a:latin typeface="Times New Roman" pitchFamily="18" charset="0"/>
              <a:cs typeface="Times New Roman" pitchFamily="18" charset="0"/>
            </a:endParaRPr>
          </a:p>
        </p:txBody>
      </p:sp>
      <p:graphicFrame>
        <p:nvGraphicFramePr>
          <p:cNvPr id="4" name="Таблица 3"/>
          <p:cNvGraphicFramePr>
            <a:graphicFrameLocks noGrp="1"/>
          </p:cNvGraphicFramePr>
          <p:nvPr/>
        </p:nvGraphicFramePr>
        <p:xfrm>
          <a:off x="214282" y="785794"/>
          <a:ext cx="8786876" cy="5869332"/>
        </p:xfrm>
        <a:graphic>
          <a:graphicData uri="http://schemas.openxmlformats.org/drawingml/2006/table">
            <a:tbl>
              <a:tblPr firstRow="1" bandRow="1">
                <a:tableStyleId>{5940675A-B579-460E-94D1-54222C63F5DA}</a:tableStyleId>
              </a:tblPr>
              <a:tblGrid>
                <a:gridCol w="2196719">
                  <a:extLst>
                    <a:ext uri="{9D8B030D-6E8A-4147-A177-3AD203B41FA5}">
                      <a16:colId xmlns:a16="http://schemas.microsoft.com/office/drawing/2014/main" val="20000"/>
                    </a:ext>
                  </a:extLst>
                </a:gridCol>
                <a:gridCol w="2196719">
                  <a:extLst>
                    <a:ext uri="{9D8B030D-6E8A-4147-A177-3AD203B41FA5}">
                      <a16:colId xmlns:a16="http://schemas.microsoft.com/office/drawing/2014/main" val="20001"/>
                    </a:ext>
                  </a:extLst>
                </a:gridCol>
                <a:gridCol w="2196719">
                  <a:extLst>
                    <a:ext uri="{9D8B030D-6E8A-4147-A177-3AD203B41FA5}">
                      <a16:colId xmlns:a16="http://schemas.microsoft.com/office/drawing/2014/main" val="20002"/>
                    </a:ext>
                  </a:extLst>
                </a:gridCol>
                <a:gridCol w="2196719">
                  <a:extLst>
                    <a:ext uri="{9D8B030D-6E8A-4147-A177-3AD203B41FA5}">
                      <a16:colId xmlns:a16="http://schemas.microsoft.com/office/drawing/2014/main" val="20003"/>
                    </a:ext>
                  </a:extLst>
                </a:gridCol>
              </a:tblGrid>
              <a:tr h="1928826">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1. Осень, осень к нам пришла,</a:t>
                      </a:r>
                      <a:endParaRPr lang="ru-RU" sz="1400" dirty="0">
                        <a:latin typeface="Times New Roman" pitchFamily="18" charset="0"/>
                        <a:cs typeface="Times New Roman" pitchFamily="18" charset="0"/>
                      </a:endParaRPr>
                    </a:p>
                  </a:txBody>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Дождь и ветер принесла.</a:t>
                      </a:r>
                      <a:endParaRPr lang="ru-RU" sz="1400" dirty="0">
                        <a:latin typeface="Times New Roman" pitchFamily="18" charset="0"/>
                        <a:cs typeface="Times New Roman" pitchFamily="18" charset="0"/>
                      </a:endParaRPr>
                    </a:p>
                  </a:txBody>
                  <a:tcPr/>
                </a:tc>
                <a:tc>
                  <a:txBody>
                    <a:bodyPr/>
                    <a:lstStyle/>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dirty="0" smtClean="0">
                        <a:latin typeface="Times New Roman" pitchFamily="18" charset="0"/>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Кап-кап-кап,</a:t>
                      </a:r>
                      <a:r>
                        <a:rPr lang="ru-RU" sz="1400" b="0" i="0" kern="1200" baseline="0" dirty="0" smtClean="0">
                          <a:solidFill>
                            <a:schemeClr val="tx1"/>
                          </a:solidFill>
                          <a:latin typeface="Times New Roman" pitchFamily="18" charset="0"/>
                          <a:ea typeface="+mn-ea"/>
                          <a:cs typeface="Times New Roman" pitchFamily="18" charset="0"/>
                        </a:rPr>
                        <a:t> к</a:t>
                      </a:r>
                      <a:r>
                        <a:rPr lang="ru-RU" sz="1400" b="0" i="0" kern="1200" dirty="0" smtClean="0">
                          <a:solidFill>
                            <a:schemeClr val="tx1"/>
                          </a:solidFill>
                          <a:latin typeface="Times New Roman" pitchFamily="18" charset="0"/>
                          <a:ea typeface="+mn-ea"/>
                          <a:cs typeface="Times New Roman" pitchFamily="18" charset="0"/>
                        </a:rPr>
                        <a:t>ап-кап-кап,</a:t>
                      </a:r>
                      <a:endParaRPr lang="ru-RU" sz="1400" dirty="0">
                        <a:latin typeface="Times New Roman" pitchFamily="18" charset="0"/>
                        <a:cs typeface="Times New Roman" pitchFamily="18" charset="0"/>
                      </a:endParaRPr>
                    </a:p>
                  </a:txBody>
                  <a:tcPr/>
                </a:tc>
                <a:tc>
                  <a:txBody>
                    <a:bodyPr/>
                    <a:lstStyle/>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Дождь и ветер принесла.</a:t>
                      </a:r>
                      <a:endParaRPr lang="ru-RU" sz="1400" dirty="0">
                        <a:latin typeface="Times New Roman" pitchFamily="18" charset="0"/>
                        <a:cs typeface="Times New Roman" pitchFamily="18" charset="0"/>
                      </a:endParaRPr>
                    </a:p>
                  </a:txBody>
                  <a:tcPr/>
                </a:tc>
                <a:extLst>
                  <a:ext uri="{0D108BD9-81ED-4DB2-BD59-A6C34878D82A}">
                    <a16:rowId xmlns:a16="http://schemas.microsoft.com/office/drawing/2014/main" val="10000"/>
                  </a:ext>
                </a:extLst>
              </a:tr>
              <a:tr h="1928826">
                <a:tc>
                  <a:txBody>
                    <a:bodyPr/>
                    <a:lstStyle/>
                    <a:p>
                      <a:pPr algn="just"/>
                      <a:endParaRPr lang="ru-RU" sz="1400" b="0" i="0" kern="1200" dirty="0" smtClean="0">
                        <a:solidFill>
                          <a:schemeClr val="tx1"/>
                        </a:solidFill>
                        <a:latin typeface="Times New Roman" pitchFamily="18" charset="0"/>
                        <a:ea typeface="+mn-ea"/>
                        <a:cs typeface="Times New Roman" pitchFamily="18" charset="0"/>
                      </a:endParaRPr>
                    </a:p>
                    <a:p>
                      <a:pPr algn="just"/>
                      <a:endParaRPr lang="ru-RU" sz="1400" b="0" i="0" kern="1200" dirty="0" smtClean="0">
                        <a:solidFill>
                          <a:schemeClr val="tx1"/>
                        </a:solidFill>
                        <a:latin typeface="Times New Roman" pitchFamily="18" charset="0"/>
                        <a:ea typeface="+mn-ea"/>
                        <a:cs typeface="Times New Roman" pitchFamily="18" charset="0"/>
                      </a:endParaRPr>
                    </a:p>
                    <a:p>
                      <a:pPr algn="just"/>
                      <a:endParaRPr lang="ru-RU" sz="1400" b="0" i="0" kern="1200" dirty="0" smtClean="0">
                        <a:solidFill>
                          <a:schemeClr val="tx1"/>
                        </a:solidFill>
                        <a:latin typeface="Times New Roman" pitchFamily="18" charset="0"/>
                        <a:ea typeface="+mn-ea"/>
                        <a:cs typeface="Times New Roman" pitchFamily="18" charset="0"/>
                      </a:endParaRPr>
                    </a:p>
                    <a:p>
                      <a:pPr algn="just"/>
                      <a:endParaRPr lang="ru-RU" sz="1400" b="0" i="0" kern="1200" dirty="0" smtClean="0">
                        <a:solidFill>
                          <a:schemeClr val="tx1"/>
                        </a:solidFill>
                        <a:latin typeface="Times New Roman" pitchFamily="18" charset="0"/>
                        <a:ea typeface="+mn-ea"/>
                        <a:cs typeface="Times New Roman" pitchFamily="18" charset="0"/>
                      </a:endParaRPr>
                    </a:p>
                    <a:p>
                      <a:pPr algn="just"/>
                      <a:endParaRPr lang="ru-RU" sz="1400" b="0" i="0" kern="1200" dirty="0" smtClean="0">
                        <a:solidFill>
                          <a:schemeClr val="tx1"/>
                        </a:solidFill>
                        <a:latin typeface="Times New Roman" pitchFamily="18" charset="0"/>
                        <a:ea typeface="+mn-ea"/>
                        <a:cs typeface="Times New Roman" pitchFamily="18" charset="0"/>
                      </a:endParaRPr>
                    </a:p>
                    <a:p>
                      <a:pPr algn="just"/>
                      <a:endParaRPr lang="ru-RU" sz="1400" b="0" i="0" kern="1200" dirty="0" smtClean="0">
                        <a:solidFill>
                          <a:schemeClr val="tx1"/>
                        </a:solidFill>
                        <a:latin typeface="Times New Roman" pitchFamily="18" charset="0"/>
                        <a:ea typeface="+mn-ea"/>
                        <a:cs typeface="Times New Roman" pitchFamily="18" charset="0"/>
                      </a:endParaRPr>
                    </a:p>
                    <a:p>
                      <a:pPr algn="just"/>
                      <a:endParaRPr lang="ru-RU" sz="1400" b="0" i="0" kern="1200" dirty="0" smtClean="0">
                        <a:solidFill>
                          <a:schemeClr val="tx1"/>
                        </a:solidFill>
                        <a:latin typeface="Times New Roman" pitchFamily="18" charset="0"/>
                        <a:ea typeface="+mn-ea"/>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2. Пожелтел зелёный сад,</a:t>
                      </a:r>
                      <a:endParaRPr lang="ru-RU" sz="1400" dirty="0">
                        <a:latin typeface="Times New Roman" pitchFamily="18" charset="0"/>
                        <a:cs typeface="Times New Roman" pitchFamily="18" charset="0"/>
                      </a:endParaRPr>
                    </a:p>
                  </a:txBody>
                  <a:tcPr/>
                </a:tc>
                <a:tc>
                  <a:txBody>
                    <a:bodyPr/>
                    <a:lstStyle/>
                    <a:p>
                      <a:pPr algn="just"/>
                      <a:endParaRPr lang="ru-RU" sz="1400" dirty="0" smtClean="0">
                        <a:latin typeface="Times New Roman" pitchFamily="18" charset="0"/>
                        <a:cs typeface="Times New Roman" pitchFamily="18" charset="0"/>
                      </a:endParaRPr>
                    </a:p>
                    <a:p>
                      <a:pPr algn="just"/>
                      <a:endParaRPr lang="ru-RU" sz="1400" dirty="0" smtClean="0">
                        <a:latin typeface="Times New Roman" pitchFamily="18" charset="0"/>
                        <a:cs typeface="Times New Roman" pitchFamily="18" charset="0"/>
                      </a:endParaRPr>
                    </a:p>
                    <a:p>
                      <a:pPr algn="just"/>
                      <a:endParaRPr lang="ru-RU" sz="1400" dirty="0" smtClean="0">
                        <a:latin typeface="Times New Roman" pitchFamily="18" charset="0"/>
                        <a:cs typeface="Times New Roman" pitchFamily="18" charset="0"/>
                      </a:endParaRPr>
                    </a:p>
                    <a:p>
                      <a:pPr algn="just"/>
                      <a:endParaRPr lang="ru-RU" sz="1400" dirty="0" smtClean="0">
                        <a:latin typeface="Times New Roman" pitchFamily="18" charset="0"/>
                        <a:cs typeface="Times New Roman" pitchFamily="18" charset="0"/>
                      </a:endParaRPr>
                    </a:p>
                    <a:p>
                      <a:pPr algn="just"/>
                      <a:endParaRPr lang="ru-RU" sz="1400" dirty="0" smtClean="0">
                        <a:latin typeface="Times New Roman" pitchFamily="18" charset="0"/>
                        <a:cs typeface="Times New Roman" pitchFamily="18" charset="0"/>
                      </a:endParaRPr>
                    </a:p>
                    <a:p>
                      <a:pPr algn="just"/>
                      <a:endParaRPr lang="ru-RU" sz="1400" dirty="0" smtClean="0">
                        <a:latin typeface="Times New Roman" pitchFamily="18" charset="0"/>
                        <a:cs typeface="Times New Roman" pitchFamily="18" charset="0"/>
                      </a:endParaRPr>
                    </a:p>
                    <a:p>
                      <a:pPr algn="just"/>
                      <a:endParaRPr lang="ru-RU" sz="1400" dirty="0" smtClean="0">
                        <a:latin typeface="Times New Roman" pitchFamily="18" charset="0"/>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Листья кружатся, шуршат.</a:t>
                      </a:r>
                      <a:endParaRPr lang="ru-RU" sz="1400" dirty="0">
                        <a:latin typeface="Times New Roman" pitchFamily="18" charset="0"/>
                        <a:cs typeface="Times New Roman" pitchFamily="18" charset="0"/>
                      </a:endParaRPr>
                    </a:p>
                  </a:txBody>
                  <a:tcPr/>
                </a:tc>
                <a:tc>
                  <a:txBody>
                    <a:bodyPr/>
                    <a:lstStyle/>
                    <a:p>
                      <a:pPr algn="l"/>
                      <a:endParaRPr lang="ru-RU" sz="1400" b="0" i="0" kern="1200" dirty="0" smtClean="0">
                        <a:solidFill>
                          <a:schemeClr val="tx1"/>
                        </a:solidFill>
                        <a:latin typeface="Times New Roman" pitchFamily="18" charset="0"/>
                        <a:ea typeface="+mn-ea"/>
                        <a:cs typeface="Times New Roman" pitchFamily="18" charset="0"/>
                      </a:endParaRPr>
                    </a:p>
                    <a:p>
                      <a:pPr algn="l"/>
                      <a:endParaRPr lang="ru-RU" sz="1400" b="0" i="0" kern="1200" dirty="0" smtClean="0">
                        <a:solidFill>
                          <a:schemeClr val="tx1"/>
                        </a:solidFill>
                        <a:latin typeface="Times New Roman" pitchFamily="18" charset="0"/>
                        <a:ea typeface="+mn-ea"/>
                        <a:cs typeface="Times New Roman" pitchFamily="18" charset="0"/>
                      </a:endParaRPr>
                    </a:p>
                    <a:p>
                      <a:pPr algn="l"/>
                      <a:endParaRPr lang="ru-RU" sz="1400" b="0" i="0" kern="1200" dirty="0" smtClean="0">
                        <a:solidFill>
                          <a:schemeClr val="tx1"/>
                        </a:solidFill>
                        <a:latin typeface="Times New Roman" pitchFamily="18" charset="0"/>
                        <a:ea typeface="+mn-ea"/>
                        <a:cs typeface="Times New Roman" pitchFamily="18" charset="0"/>
                      </a:endParaRPr>
                    </a:p>
                    <a:p>
                      <a:pPr algn="l"/>
                      <a:endParaRPr lang="ru-RU" sz="1400" b="0" i="0" kern="1200" dirty="0" smtClean="0">
                        <a:solidFill>
                          <a:schemeClr val="tx1"/>
                        </a:solidFill>
                        <a:latin typeface="Times New Roman" pitchFamily="18" charset="0"/>
                        <a:ea typeface="+mn-ea"/>
                        <a:cs typeface="Times New Roman" pitchFamily="18" charset="0"/>
                      </a:endParaRPr>
                    </a:p>
                    <a:p>
                      <a:pPr algn="l"/>
                      <a:endParaRPr lang="ru-RU" sz="1400" b="0" i="0" kern="1200" dirty="0" smtClean="0">
                        <a:solidFill>
                          <a:schemeClr val="tx1"/>
                        </a:solidFill>
                        <a:latin typeface="Times New Roman" pitchFamily="18" charset="0"/>
                        <a:ea typeface="+mn-ea"/>
                        <a:cs typeface="Times New Roman" pitchFamily="18" charset="0"/>
                      </a:endParaRPr>
                    </a:p>
                    <a:p>
                      <a:pPr algn="l"/>
                      <a:endParaRPr lang="ru-RU" sz="1400" b="0" i="0" kern="1200" dirty="0" smtClean="0">
                        <a:solidFill>
                          <a:schemeClr val="tx1"/>
                        </a:solidFill>
                        <a:latin typeface="Times New Roman" pitchFamily="18" charset="0"/>
                        <a:ea typeface="+mn-ea"/>
                        <a:cs typeface="Times New Roman" pitchFamily="18" charset="0"/>
                      </a:endParaRPr>
                    </a:p>
                    <a:p>
                      <a:pPr algn="l"/>
                      <a:endParaRPr lang="ru-RU" sz="1400" b="0" i="0" kern="1200" dirty="0" smtClean="0">
                        <a:solidFill>
                          <a:schemeClr val="tx1"/>
                        </a:solidFill>
                        <a:latin typeface="Times New Roman" pitchFamily="18" charset="0"/>
                        <a:ea typeface="+mn-ea"/>
                        <a:cs typeface="Times New Roman" pitchFamily="18" charset="0"/>
                      </a:endParaRPr>
                    </a:p>
                    <a:p>
                      <a:pPr algn="ctr"/>
                      <a:r>
                        <a:rPr lang="ru-RU" sz="1400" b="0" i="0" kern="1200" dirty="0" err="1" smtClean="0">
                          <a:solidFill>
                            <a:schemeClr val="tx1"/>
                          </a:solidFill>
                          <a:latin typeface="Times New Roman" pitchFamily="18" charset="0"/>
                          <a:ea typeface="+mn-ea"/>
                          <a:cs typeface="Times New Roman" pitchFamily="18" charset="0"/>
                        </a:rPr>
                        <a:t>Шу-шу-шу</a:t>
                      </a:r>
                      <a:r>
                        <a:rPr lang="ru-RU" sz="1400" b="0" i="0" kern="1200" dirty="0" smtClean="0">
                          <a:solidFill>
                            <a:schemeClr val="tx1"/>
                          </a:solidFill>
                          <a:latin typeface="Times New Roman" pitchFamily="18" charset="0"/>
                          <a:ea typeface="+mn-ea"/>
                          <a:cs typeface="Times New Roman" pitchFamily="18" charset="0"/>
                        </a:rPr>
                        <a:t>, шу-шу-шу,</a:t>
                      </a:r>
                      <a:endParaRPr lang="ru-RU" sz="1400" dirty="0">
                        <a:latin typeface="Times New Roman" pitchFamily="18" charset="0"/>
                        <a:cs typeface="Times New Roman" pitchFamily="18" charset="0"/>
                      </a:endParaRPr>
                    </a:p>
                  </a:txBody>
                  <a:tcPr/>
                </a:tc>
                <a:tc>
                  <a:txBody>
                    <a:bodyPr/>
                    <a:lstStyle/>
                    <a:p>
                      <a:pPr algn="just"/>
                      <a:endParaRPr lang="ru-RU" sz="1400" b="0" i="0" kern="1200" dirty="0" smtClean="0">
                        <a:solidFill>
                          <a:schemeClr val="tx1"/>
                        </a:solidFill>
                        <a:latin typeface="Times New Roman" pitchFamily="18" charset="0"/>
                        <a:ea typeface="+mn-ea"/>
                        <a:cs typeface="Times New Roman" pitchFamily="18" charset="0"/>
                      </a:endParaRPr>
                    </a:p>
                    <a:p>
                      <a:pPr algn="just"/>
                      <a:endParaRPr lang="ru-RU" sz="1400" b="0" i="0" kern="1200" dirty="0" smtClean="0">
                        <a:solidFill>
                          <a:schemeClr val="tx1"/>
                        </a:solidFill>
                        <a:latin typeface="Times New Roman" pitchFamily="18" charset="0"/>
                        <a:ea typeface="+mn-ea"/>
                        <a:cs typeface="Times New Roman" pitchFamily="18" charset="0"/>
                      </a:endParaRPr>
                    </a:p>
                    <a:p>
                      <a:pPr algn="just"/>
                      <a:endParaRPr lang="ru-RU" sz="1400" b="0" i="0" kern="1200" dirty="0" smtClean="0">
                        <a:solidFill>
                          <a:schemeClr val="tx1"/>
                        </a:solidFill>
                        <a:latin typeface="Times New Roman" pitchFamily="18" charset="0"/>
                        <a:ea typeface="+mn-ea"/>
                        <a:cs typeface="Times New Roman" pitchFamily="18" charset="0"/>
                      </a:endParaRPr>
                    </a:p>
                    <a:p>
                      <a:pPr algn="just"/>
                      <a:endParaRPr lang="ru-RU" sz="1400" b="0" i="0" kern="1200" dirty="0" smtClean="0">
                        <a:solidFill>
                          <a:schemeClr val="tx1"/>
                        </a:solidFill>
                        <a:latin typeface="Times New Roman" pitchFamily="18" charset="0"/>
                        <a:ea typeface="+mn-ea"/>
                        <a:cs typeface="Times New Roman" pitchFamily="18" charset="0"/>
                      </a:endParaRPr>
                    </a:p>
                    <a:p>
                      <a:pPr algn="just"/>
                      <a:endParaRPr lang="ru-RU" sz="1400" b="0" i="0" kern="1200" dirty="0" smtClean="0">
                        <a:solidFill>
                          <a:schemeClr val="tx1"/>
                        </a:solidFill>
                        <a:latin typeface="Times New Roman" pitchFamily="18" charset="0"/>
                        <a:ea typeface="+mn-ea"/>
                        <a:cs typeface="Times New Roman" pitchFamily="18" charset="0"/>
                      </a:endParaRPr>
                    </a:p>
                    <a:p>
                      <a:pPr algn="just"/>
                      <a:endParaRPr lang="ru-RU" sz="1400" b="0" i="0" kern="1200" dirty="0" smtClean="0">
                        <a:solidFill>
                          <a:schemeClr val="tx1"/>
                        </a:solidFill>
                        <a:latin typeface="Times New Roman" pitchFamily="18" charset="0"/>
                        <a:ea typeface="+mn-ea"/>
                        <a:cs typeface="Times New Roman" pitchFamily="18" charset="0"/>
                      </a:endParaRPr>
                    </a:p>
                    <a:p>
                      <a:pPr algn="just"/>
                      <a:endParaRPr lang="ru-RU" sz="1400" b="0" i="0" kern="1200" dirty="0" smtClean="0">
                        <a:solidFill>
                          <a:schemeClr val="tx1"/>
                        </a:solidFill>
                        <a:latin typeface="Times New Roman" pitchFamily="18" charset="0"/>
                        <a:ea typeface="+mn-ea"/>
                        <a:cs typeface="Times New Roman" pitchFamily="18" charset="0"/>
                      </a:endParaRPr>
                    </a:p>
                    <a:p>
                      <a:pPr algn="just"/>
                      <a:r>
                        <a:rPr lang="ru-RU" sz="1400" b="0" i="0" kern="1200" dirty="0" smtClean="0">
                          <a:solidFill>
                            <a:schemeClr val="tx1"/>
                          </a:solidFill>
                          <a:latin typeface="Times New Roman" pitchFamily="18" charset="0"/>
                          <a:ea typeface="+mn-ea"/>
                          <a:cs typeface="Times New Roman" pitchFamily="18" charset="0"/>
                        </a:rPr>
                        <a:t>Листья кружатся, шуршат.</a:t>
                      </a:r>
                      <a:endParaRPr lang="ru-RU" sz="1400" dirty="0">
                        <a:latin typeface="Times New Roman" pitchFamily="18" charset="0"/>
                        <a:cs typeface="Times New Roman" pitchFamily="18" charset="0"/>
                      </a:endParaRPr>
                    </a:p>
                  </a:txBody>
                  <a:tcPr/>
                </a:tc>
                <a:extLst>
                  <a:ext uri="{0D108BD9-81ED-4DB2-BD59-A6C34878D82A}">
                    <a16:rowId xmlns:a16="http://schemas.microsoft.com/office/drawing/2014/main" val="10001"/>
                  </a:ext>
                </a:extLst>
              </a:tr>
              <a:tr h="1928826">
                <a:tc>
                  <a:txBody>
                    <a:bodyPr/>
                    <a:lstStyle/>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3. Песни птичек не слышны, —</a:t>
                      </a:r>
                      <a:endParaRPr lang="ru-RU" sz="1400" dirty="0">
                        <a:latin typeface="Times New Roman" pitchFamily="18" charset="0"/>
                        <a:cs typeface="Times New Roman" pitchFamily="18" charset="0"/>
                      </a:endParaRPr>
                    </a:p>
                  </a:txBody>
                  <a:tcPr/>
                </a:tc>
                <a:tc>
                  <a:txBody>
                    <a:bodyPr/>
                    <a:lstStyle/>
                    <a:p>
                      <a:pPr algn="just"/>
                      <a:endParaRPr lang="ru-RU" sz="1800" b="0" i="0" kern="1200" dirty="0" smtClean="0">
                        <a:solidFill>
                          <a:schemeClr val="tx1"/>
                        </a:solidFill>
                        <a:latin typeface="+mn-lt"/>
                        <a:ea typeface="+mn-ea"/>
                        <a:cs typeface="+mn-cs"/>
                      </a:endParaRPr>
                    </a:p>
                    <a:p>
                      <a:pPr algn="just"/>
                      <a:endParaRPr lang="ru-RU" sz="1800" b="0" i="0" kern="1200" dirty="0" smtClean="0">
                        <a:solidFill>
                          <a:schemeClr val="tx1"/>
                        </a:solidFill>
                        <a:latin typeface="+mn-lt"/>
                        <a:ea typeface="+mn-ea"/>
                        <a:cs typeface="+mn-cs"/>
                      </a:endParaRPr>
                    </a:p>
                    <a:p>
                      <a:pPr algn="just"/>
                      <a:endParaRPr lang="ru-RU" sz="1800" b="0" i="0" kern="1200" dirty="0" smtClean="0">
                        <a:solidFill>
                          <a:schemeClr val="tx1"/>
                        </a:solidFill>
                        <a:latin typeface="+mn-lt"/>
                        <a:ea typeface="+mn-ea"/>
                        <a:cs typeface="+mn-cs"/>
                      </a:endParaRPr>
                    </a:p>
                    <a:p>
                      <a:pPr algn="just"/>
                      <a:endParaRPr lang="ru-RU" sz="1800" b="0" i="0" kern="1200" dirty="0" smtClean="0">
                        <a:solidFill>
                          <a:schemeClr val="tx1"/>
                        </a:solidFill>
                        <a:latin typeface="+mn-lt"/>
                        <a:ea typeface="+mn-ea"/>
                        <a:cs typeface="+mn-cs"/>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Подождём их до весны.</a:t>
                      </a:r>
                      <a:endParaRPr lang="ru-RU" sz="1400" dirty="0">
                        <a:latin typeface="Times New Roman" pitchFamily="18" charset="0"/>
                        <a:cs typeface="Times New Roman" pitchFamily="18" charset="0"/>
                      </a:endParaRPr>
                    </a:p>
                  </a:txBody>
                  <a:tcPr/>
                </a:tc>
                <a:tc>
                  <a:txBody>
                    <a:bodyPr/>
                    <a:lstStyle/>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Чик-чирик, чик-чирик,</a:t>
                      </a:r>
                      <a:endParaRPr lang="ru-RU" sz="1400" dirty="0">
                        <a:latin typeface="Times New Roman" pitchFamily="18" charset="0"/>
                        <a:cs typeface="Times New Roman" pitchFamily="18" charset="0"/>
                      </a:endParaRPr>
                    </a:p>
                  </a:txBody>
                  <a:tcPr/>
                </a:tc>
                <a:tc>
                  <a:txBody>
                    <a:bodyPr/>
                    <a:lstStyle/>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endParaRPr lang="ru-RU" sz="1400" b="0" i="0" kern="1200" dirty="0" smtClean="0">
                        <a:solidFill>
                          <a:schemeClr val="tx1"/>
                        </a:solidFill>
                        <a:latin typeface="Times New Roman" pitchFamily="18" charset="0"/>
                        <a:ea typeface="+mn-ea"/>
                        <a:cs typeface="Times New Roman" pitchFamily="18" charset="0"/>
                      </a:endParaRPr>
                    </a:p>
                    <a:p>
                      <a:pPr algn="ctr"/>
                      <a:r>
                        <a:rPr lang="ru-RU" sz="1400" b="0" i="0" kern="1200" dirty="0" smtClean="0">
                          <a:solidFill>
                            <a:schemeClr val="tx1"/>
                          </a:solidFill>
                          <a:latin typeface="Times New Roman" pitchFamily="18" charset="0"/>
                          <a:ea typeface="+mn-ea"/>
                          <a:cs typeface="Times New Roman" pitchFamily="18" charset="0"/>
                        </a:rPr>
                        <a:t>Подождём их до весны.</a:t>
                      </a:r>
                      <a:endParaRPr lang="ru-RU" sz="1400" dirty="0">
                        <a:latin typeface="Times New Roman" pitchFamily="18" charset="0"/>
                        <a:cs typeface="Times New Roman" pitchFamily="18" charset="0"/>
                      </a:endParaRPr>
                    </a:p>
                  </a:txBody>
                  <a:tcPr/>
                </a:tc>
                <a:extLst>
                  <a:ext uri="{0D108BD9-81ED-4DB2-BD59-A6C34878D82A}">
                    <a16:rowId xmlns:a16="http://schemas.microsoft.com/office/drawing/2014/main" val="10002"/>
                  </a:ext>
                </a:extLst>
              </a:tr>
            </a:tbl>
          </a:graphicData>
        </a:graphic>
      </p:graphicFrame>
      <p:pic>
        <p:nvPicPr>
          <p:cNvPr id="15362" name="Picture 2" descr="https://i.ytimg.com/vi/neMrx1ghWN4/maxresdefault.jpg"/>
          <p:cNvPicPr>
            <a:picLocks noChangeAspect="1" noChangeArrowheads="1"/>
          </p:cNvPicPr>
          <p:nvPr/>
        </p:nvPicPr>
        <p:blipFill>
          <a:blip r:embed="rId2" cstate="print"/>
          <a:srcRect l="11689" r="10385"/>
          <a:stretch>
            <a:fillRect/>
          </a:stretch>
        </p:blipFill>
        <p:spPr bwMode="auto">
          <a:xfrm>
            <a:off x="428596" y="785794"/>
            <a:ext cx="1781394" cy="1500198"/>
          </a:xfrm>
          <a:prstGeom prst="rect">
            <a:avLst/>
          </a:prstGeom>
          <a:ln>
            <a:noFill/>
          </a:ln>
          <a:effectLst>
            <a:softEdge rad="112500"/>
          </a:effectLst>
        </p:spPr>
      </p:pic>
      <p:pic>
        <p:nvPicPr>
          <p:cNvPr id="15364" name="Picture 4" descr="http://www.artdesign21.narod.ru/image/book/new_2/7/013laba081125.jpg"/>
          <p:cNvPicPr>
            <a:picLocks noChangeAspect="1" noChangeArrowheads="1"/>
          </p:cNvPicPr>
          <p:nvPr/>
        </p:nvPicPr>
        <p:blipFill>
          <a:blip r:embed="rId3" cstate="print"/>
          <a:srcRect/>
          <a:stretch>
            <a:fillRect/>
          </a:stretch>
        </p:blipFill>
        <p:spPr bwMode="auto">
          <a:xfrm>
            <a:off x="2714612" y="857232"/>
            <a:ext cx="1547791" cy="1647685"/>
          </a:xfrm>
          <a:prstGeom prst="rect">
            <a:avLst/>
          </a:prstGeom>
          <a:ln>
            <a:noFill/>
          </a:ln>
          <a:effectLst>
            <a:softEdge rad="112500"/>
          </a:effectLst>
        </p:spPr>
      </p:pic>
      <p:pic>
        <p:nvPicPr>
          <p:cNvPr id="7" name="Picture 4" descr="http://www.artdesign21.narod.ru/image/book/new_2/7/013laba081125.jpg"/>
          <p:cNvPicPr>
            <a:picLocks noChangeAspect="1" noChangeArrowheads="1"/>
          </p:cNvPicPr>
          <p:nvPr/>
        </p:nvPicPr>
        <p:blipFill>
          <a:blip r:embed="rId3" cstate="print"/>
          <a:srcRect/>
          <a:stretch>
            <a:fillRect/>
          </a:stretch>
        </p:blipFill>
        <p:spPr bwMode="auto">
          <a:xfrm>
            <a:off x="7072330" y="781183"/>
            <a:ext cx="1547791" cy="1647685"/>
          </a:xfrm>
          <a:prstGeom prst="rect">
            <a:avLst/>
          </a:prstGeom>
          <a:ln>
            <a:noFill/>
          </a:ln>
          <a:effectLst>
            <a:softEdge rad="112500"/>
          </a:effectLst>
        </p:spPr>
      </p:pic>
      <p:pic>
        <p:nvPicPr>
          <p:cNvPr id="15366" name="Picture 6" descr="https://ppds44.edumsko.ru/uploads/3000/2024/section/121282/hello_html_7178e5bd.jpg?1507114328730"/>
          <p:cNvPicPr>
            <a:picLocks noChangeAspect="1" noChangeArrowheads="1"/>
          </p:cNvPicPr>
          <p:nvPr/>
        </p:nvPicPr>
        <p:blipFill>
          <a:blip r:embed="rId4"/>
          <a:srcRect l="8661" t="13554"/>
          <a:stretch>
            <a:fillRect/>
          </a:stretch>
        </p:blipFill>
        <p:spPr bwMode="auto">
          <a:xfrm>
            <a:off x="5000628" y="857232"/>
            <a:ext cx="1428760" cy="1555198"/>
          </a:xfrm>
          <a:prstGeom prst="rect">
            <a:avLst/>
          </a:prstGeom>
          <a:ln>
            <a:noFill/>
          </a:ln>
          <a:effectLst>
            <a:softEdge rad="112500"/>
          </a:effectLst>
        </p:spPr>
      </p:pic>
      <p:pic>
        <p:nvPicPr>
          <p:cNvPr id="15368" name="Picture 8" descr="http://stroimmegadom.ru/wp-content/uploads/2011/10/uhod-za-sadom-osenyu0.jpg"/>
          <p:cNvPicPr>
            <a:picLocks noChangeAspect="1" noChangeArrowheads="1"/>
          </p:cNvPicPr>
          <p:nvPr/>
        </p:nvPicPr>
        <p:blipFill>
          <a:blip r:embed="rId5" cstate="print"/>
          <a:srcRect/>
          <a:stretch>
            <a:fillRect/>
          </a:stretch>
        </p:blipFill>
        <p:spPr bwMode="auto">
          <a:xfrm>
            <a:off x="428596" y="2928934"/>
            <a:ext cx="1903822" cy="1428760"/>
          </a:xfrm>
          <a:prstGeom prst="rect">
            <a:avLst/>
          </a:prstGeom>
          <a:noFill/>
        </p:spPr>
      </p:pic>
      <p:pic>
        <p:nvPicPr>
          <p:cNvPr id="15370" name="Picture 10" descr="http://www.stihi.ru/pics/2016/11/09/3379.jpg"/>
          <p:cNvPicPr>
            <a:picLocks noChangeAspect="1" noChangeArrowheads="1"/>
          </p:cNvPicPr>
          <p:nvPr/>
        </p:nvPicPr>
        <p:blipFill>
          <a:blip r:embed="rId6"/>
          <a:srcRect/>
          <a:stretch>
            <a:fillRect/>
          </a:stretch>
        </p:blipFill>
        <p:spPr bwMode="auto">
          <a:xfrm>
            <a:off x="2428860" y="2857496"/>
            <a:ext cx="2214543" cy="1375126"/>
          </a:xfrm>
          <a:prstGeom prst="rect">
            <a:avLst/>
          </a:prstGeom>
          <a:ln>
            <a:noFill/>
          </a:ln>
          <a:effectLst>
            <a:softEdge rad="112500"/>
          </a:effectLst>
        </p:spPr>
      </p:pic>
      <p:pic>
        <p:nvPicPr>
          <p:cNvPr id="15372" name="Picture 12" descr="https://thumbs.dreamstime.com/z/%D0%B7%D0%B0%D0%BA%D1%80%D0%BE%D0%B9%D1%82%D0%B5-%D0%B2%D0%B2%D0%B5%D1%80%D1%85-%D0%BA%D1%80%D0%B0%D1%81%D0%BD%D1%8B%D1%85-%D1%80%D0%B5%D0%B7%D0%B8%D0%BD%D0%BE%D0%B2%D1%8B%D1%85-%D0%B1%D0%BE%D1%82%D0%B8%D0%BD%D0%BE%D0%BA-%D0%BD%D0%B0-%D0%B8%D1%81%D1%82%D1%8C%D1%8F%D1%85-%D0%BE%D1%81%D0%B5%D0%BD%D0%B8-61547100.jpg"/>
          <p:cNvPicPr>
            <a:picLocks noChangeAspect="1" noChangeArrowheads="1"/>
          </p:cNvPicPr>
          <p:nvPr/>
        </p:nvPicPr>
        <p:blipFill>
          <a:blip r:embed="rId7" cstate="print"/>
          <a:srcRect b="10204"/>
          <a:stretch>
            <a:fillRect/>
          </a:stretch>
        </p:blipFill>
        <p:spPr bwMode="auto">
          <a:xfrm>
            <a:off x="4643438" y="2786058"/>
            <a:ext cx="2166866" cy="1432379"/>
          </a:xfrm>
          <a:prstGeom prst="rect">
            <a:avLst/>
          </a:prstGeom>
          <a:ln>
            <a:noFill/>
          </a:ln>
          <a:effectLst>
            <a:softEdge rad="112500"/>
          </a:effectLst>
        </p:spPr>
      </p:pic>
      <p:pic>
        <p:nvPicPr>
          <p:cNvPr id="12" name="Picture 10" descr="http://www.stihi.ru/pics/2016/11/09/3379.jpg"/>
          <p:cNvPicPr>
            <a:picLocks noChangeAspect="1" noChangeArrowheads="1"/>
          </p:cNvPicPr>
          <p:nvPr/>
        </p:nvPicPr>
        <p:blipFill>
          <a:blip r:embed="rId6"/>
          <a:srcRect/>
          <a:stretch>
            <a:fillRect/>
          </a:stretch>
        </p:blipFill>
        <p:spPr bwMode="auto">
          <a:xfrm>
            <a:off x="6786578" y="2786058"/>
            <a:ext cx="2214543" cy="1375126"/>
          </a:xfrm>
          <a:prstGeom prst="rect">
            <a:avLst/>
          </a:prstGeom>
          <a:ln>
            <a:noFill/>
          </a:ln>
          <a:effectLst>
            <a:softEdge rad="112500"/>
          </a:effectLst>
        </p:spPr>
      </p:pic>
      <p:pic>
        <p:nvPicPr>
          <p:cNvPr id="15374" name="Picture 14" descr="https://im0-tub-ua.yandex.net/i?id=fee32d612d14a3c9514459e19778f763&amp;n=13"/>
          <p:cNvPicPr>
            <a:picLocks noChangeAspect="1" noChangeArrowheads="1"/>
          </p:cNvPicPr>
          <p:nvPr/>
        </p:nvPicPr>
        <p:blipFill>
          <a:blip r:embed="rId8"/>
          <a:srcRect/>
          <a:stretch>
            <a:fillRect/>
          </a:stretch>
        </p:blipFill>
        <p:spPr bwMode="auto">
          <a:xfrm>
            <a:off x="500034" y="4714884"/>
            <a:ext cx="1738298" cy="1390639"/>
          </a:xfrm>
          <a:prstGeom prst="rect">
            <a:avLst/>
          </a:prstGeom>
          <a:ln>
            <a:noFill/>
          </a:ln>
          <a:effectLst>
            <a:softEdge rad="112500"/>
          </a:effectLst>
        </p:spPr>
      </p:pic>
      <p:pic>
        <p:nvPicPr>
          <p:cNvPr id="15376" name="Picture 16" descr="https://www.desktopbackground.org/download/1024x600/2012/02/22/348111_flying-bird-wallpapers_1600x1200_h.jpg"/>
          <p:cNvPicPr>
            <a:picLocks noChangeAspect="1" noChangeArrowheads="1"/>
          </p:cNvPicPr>
          <p:nvPr/>
        </p:nvPicPr>
        <p:blipFill>
          <a:blip r:embed="rId9" cstate="print"/>
          <a:srcRect/>
          <a:stretch>
            <a:fillRect/>
          </a:stretch>
        </p:blipFill>
        <p:spPr bwMode="auto">
          <a:xfrm>
            <a:off x="2378378" y="4786322"/>
            <a:ext cx="2194576" cy="1285884"/>
          </a:xfrm>
          <a:prstGeom prst="rect">
            <a:avLst/>
          </a:prstGeom>
          <a:ln>
            <a:noFill/>
          </a:ln>
          <a:effectLst>
            <a:softEdge rad="112500"/>
          </a:effectLst>
        </p:spPr>
      </p:pic>
      <p:pic>
        <p:nvPicPr>
          <p:cNvPr id="15378" name="Picture 18" descr="https://ic.pics.livejournal.com/kostya_ra/77022526/576/576_original.jpg"/>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4714876" y="4786322"/>
            <a:ext cx="1928826" cy="1503592"/>
          </a:xfrm>
          <a:prstGeom prst="rect">
            <a:avLst/>
          </a:prstGeom>
          <a:noFill/>
        </p:spPr>
      </p:pic>
      <p:pic>
        <p:nvPicPr>
          <p:cNvPr id="16" name="Picture 16" descr="https://www.desktopbackground.org/download/1024x600/2012/02/22/348111_flying-bird-wallpapers_1600x1200_h.jpg"/>
          <p:cNvPicPr>
            <a:picLocks noChangeAspect="1" noChangeArrowheads="1"/>
          </p:cNvPicPr>
          <p:nvPr/>
        </p:nvPicPr>
        <p:blipFill>
          <a:blip r:embed="rId9" cstate="print"/>
          <a:srcRect/>
          <a:stretch>
            <a:fillRect/>
          </a:stretch>
        </p:blipFill>
        <p:spPr bwMode="auto">
          <a:xfrm>
            <a:off x="6786578" y="4857760"/>
            <a:ext cx="2194576" cy="1285884"/>
          </a:xfrm>
          <a:prstGeom prst="rect">
            <a:avLst/>
          </a:prstGeom>
          <a:ln>
            <a:noFill/>
          </a:ln>
          <a:effectLst>
            <a:softEdge rad="112500"/>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57290" y="428604"/>
            <a:ext cx="6858048" cy="428628"/>
          </a:xfrm>
        </p:spPr>
        <p:txBody>
          <a:bodyPr>
            <a:normAutofit/>
          </a:bodyPr>
          <a:lstStyle/>
          <a:p>
            <a:r>
              <a:rPr lang="ru-RU" sz="1800" b="1" dirty="0" smtClean="0">
                <a:latin typeface="Times New Roman" pitchFamily="18" charset="0"/>
                <a:cs typeface="Times New Roman" pitchFamily="18" charset="0"/>
              </a:rPr>
              <a:t>Песня «Зайчик» </a:t>
            </a:r>
            <a:r>
              <a:rPr lang="ru-RU" sz="1800" dirty="0" smtClean="0">
                <a:latin typeface="Times New Roman" pitchFamily="18" charset="0"/>
                <a:cs typeface="Times New Roman" pitchFamily="18" charset="0"/>
              </a:rPr>
              <a:t>музыка М. </a:t>
            </a:r>
            <a:r>
              <a:rPr lang="ru-RU" sz="1800" dirty="0" err="1" smtClean="0">
                <a:latin typeface="Times New Roman" pitchFamily="18" charset="0"/>
                <a:cs typeface="Times New Roman" pitchFamily="18" charset="0"/>
              </a:rPr>
              <a:t>Старокадомского</a:t>
            </a:r>
            <a:r>
              <a:rPr lang="ru-RU" sz="1800" dirty="0" smtClean="0">
                <a:latin typeface="Times New Roman" pitchFamily="18" charset="0"/>
                <a:cs typeface="Times New Roman" pitchFamily="18" charset="0"/>
              </a:rPr>
              <a:t>, слова М. </a:t>
            </a:r>
            <a:r>
              <a:rPr lang="ru-RU" sz="1800" dirty="0" err="1" smtClean="0">
                <a:latin typeface="Times New Roman" pitchFamily="18" charset="0"/>
                <a:cs typeface="Times New Roman" pitchFamily="18" charset="0"/>
              </a:rPr>
              <a:t>Клокова</a:t>
            </a:r>
            <a:endParaRPr lang="ru-RU" sz="1800" dirty="0">
              <a:latin typeface="Times New Roman" pitchFamily="18" charset="0"/>
              <a:cs typeface="Times New Roman" pitchFamily="18" charset="0"/>
            </a:endParaRPr>
          </a:p>
        </p:txBody>
      </p:sp>
      <p:graphicFrame>
        <p:nvGraphicFramePr>
          <p:cNvPr id="3" name="Таблица 2"/>
          <p:cNvGraphicFramePr>
            <a:graphicFrameLocks noGrp="1"/>
          </p:cNvGraphicFramePr>
          <p:nvPr/>
        </p:nvGraphicFramePr>
        <p:xfrm>
          <a:off x="714348" y="857232"/>
          <a:ext cx="8143932" cy="5786478"/>
        </p:xfrm>
        <a:graphic>
          <a:graphicData uri="http://schemas.openxmlformats.org/drawingml/2006/table">
            <a:tbl>
              <a:tblPr firstRow="1" bandRow="1">
                <a:tableStyleId>{5940675A-B579-460E-94D1-54222C63F5DA}</a:tableStyleId>
              </a:tblPr>
              <a:tblGrid>
                <a:gridCol w="4071966">
                  <a:extLst>
                    <a:ext uri="{9D8B030D-6E8A-4147-A177-3AD203B41FA5}">
                      <a16:colId xmlns:a16="http://schemas.microsoft.com/office/drawing/2014/main" val="20000"/>
                    </a:ext>
                  </a:extLst>
                </a:gridCol>
                <a:gridCol w="4071966">
                  <a:extLst>
                    <a:ext uri="{9D8B030D-6E8A-4147-A177-3AD203B41FA5}">
                      <a16:colId xmlns:a16="http://schemas.microsoft.com/office/drawing/2014/main" val="20001"/>
                    </a:ext>
                  </a:extLst>
                </a:gridCol>
              </a:tblGrid>
              <a:tr h="2893239">
                <a:tc>
                  <a:txBody>
                    <a:bodyPr/>
                    <a:lstStyle/>
                    <a:p>
                      <a:endParaRPr lang="ru-RU" sz="1800" b="0" i="0" kern="1200" dirty="0" smtClean="0">
                        <a:solidFill>
                          <a:schemeClr val="tx1"/>
                        </a:solidFill>
                        <a:latin typeface="Times New Roman" pitchFamily="18" charset="0"/>
                        <a:ea typeface="+mn-ea"/>
                        <a:cs typeface="Times New Roman" pitchFamily="18" charset="0"/>
                      </a:endParaRPr>
                    </a:p>
                    <a:p>
                      <a:endParaRPr lang="ru-RU" sz="1800" b="0" i="0" kern="1200" dirty="0" smtClean="0">
                        <a:solidFill>
                          <a:schemeClr val="tx1"/>
                        </a:solidFill>
                        <a:latin typeface="Times New Roman" pitchFamily="18" charset="0"/>
                        <a:ea typeface="+mn-ea"/>
                        <a:cs typeface="Times New Roman" pitchFamily="18" charset="0"/>
                      </a:endParaRPr>
                    </a:p>
                    <a:p>
                      <a:endParaRPr lang="ru-RU" sz="1800" b="0" i="0" kern="1200" dirty="0" smtClean="0">
                        <a:solidFill>
                          <a:schemeClr val="tx1"/>
                        </a:solidFill>
                        <a:latin typeface="Times New Roman" pitchFamily="18" charset="0"/>
                        <a:ea typeface="+mn-ea"/>
                        <a:cs typeface="Times New Roman" pitchFamily="18" charset="0"/>
                      </a:endParaRPr>
                    </a:p>
                    <a:p>
                      <a:endParaRPr lang="ru-RU" sz="1800" b="0" i="0" kern="1200" dirty="0" smtClean="0">
                        <a:solidFill>
                          <a:schemeClr val="tx1"/>
                        </a:solidFill>
                        <a:latin typeface="Times New Roman" pitchFamily="18" charset="0"/>
                        <a:ea typeface="+mn-ea"/>
                        <a:cs typeface="Times New Roman" pitchFamily="18" charset="0"/>
                      </a:endParaRPr>
                    </a:p>
                    <a:p>
                      <a:endParaRPr lang="ru-RU" sz="1800" b="0" i="0" kern="1200" dirty="0" smtClean="0">
                        <a:solidFill>
                          <a:schemeClr val="tx1"/>
                        </a:solidFill>
                        <a:latin typeface="Times New Roman" pitchFamily="18" charset="0"/>
                        <a:ea typeface="+mn-ea"/>
                        <a:cs typeface="Times New Roman" pitchFamily="18" charset="0"/>
                      </a:endParaRPr>
                    </a:p>
                    <a:p>
                      <a:endParaRPr lang="ru-RU" sz="1800" b="0" i="0" kern="1200" dirty="0" smtClean="0">
                        <a:solidFill>
                          <a:schemeClr val="tx1"/>
                        </a:solidFill>
                        <a:latin typeface="Times New Roman" pitchFamily="18" charset="0"/>
                        <a:ea typeface="+mn-ea"/>
                        <a:cs typeface="Times New Roman" pitchFamily="18" charset="0"/>
                      </a:endParaRPr>
                    </a:p>
                    <a:p>
                      <a:endParaRPr lang="ru-RU" sz="1800" b="0" i="0" kern="1200" dirty="0" smtClean="0">
                        <a:solidFill>
                          <a:schemeClr val="tx1"/>
                        </a:solidFill>
                        <a:latin typeface="Times New Roman" pitchFamily="18" charset="0"/>
                        <a:ea typeface="+mn-ea"/>
                        <a:cs typeface="Times New Roman" pitchFamily="18" charset="0"/>
                      </a:endParaRPr>
                    </a:p>
                    <a:p>
                      <a:pPr algn="ctr"/>
                      <a:endParaRPr lang="ru-RU" sz="1800" b="0" i="0" kern="1200" dirty="0" smtClean="0">
                        <a:solidFill>
                          <a:schemeClr val="tx1"/>
                        </a:solidFill>
                        <a:latin typeface="Times New Roman" pitchFamily="18" charset="0"/>
                        <a:ea typeface="+mn-ea"/>
                        <a:cs typeface="Times New Roman" pitchFamily="18" charset="0"/>
                      </a:endParaRPr>
                    </a:p>
                    <a:p>
                      <a:pPr algn="ctr"/>
                      <a:r>
                        <a:rPr lang="ru-RU" sz="1800" b="0" i="0" kern="1200" dirty="0" smtClean="0">
                          <a:solidFill>
                            <a:schemeClr val="tx1"/>
                          </a:solidFill>
                          <a:latin typeface="Times New Roman" pitchFamily="18" charset="0"/>
                          <a:ea typeface="+mn-ea"/>
                          <a:cs typeface="Times New Roman" pitchFamily="18" charset="0"/>
                        </a:rPr>
                        <a:t>Скачет между травками</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sz="1800" b="0" i="0" kern="1200" dirty="0" smtClean="0">
                          <a:solidFill>
                            <a:schemeClr val="tx1"/>
                          </a:solidFill>
                          <a:latin typeface="Times New Roman" pitchFamily="18" charset="0"/>
                          <a:ea typeface="+mn-ea"/>
                          <a:cs typeface="Times New Roman" pitchFamily="18" charset="0"/>
                        </a:rPr>
                        <a:t>Быстроногий зайчик,</a:t>
                      </a:r>
                      <a:endParaRPr lang="ru-RU" dirty="0">
                        <a:latin typeface="Times New Roman" pitchFamily="18" charset="0"/>
                        <a:cs typeface="Times New Roman" pitchFamily="18" charset="0"/>
                      </a:endParaRPr>
                    </a:p>
                  </a:txBody>
                  <a:tcPr/>
                </a:tc>
                <a:tc>
                  <a:txBody>
                    <a:bodyPr/>
                    <a:lstStyle/>
                    <a:p>
                      <a:endParaRPr lang="ru-RU" sz="1800" b="0" i="0" kern="1200" dirty="0" smtClean="0">
                        <a:solidFill>
                          <a:schemeClr val="tx1"/>
                        </a:solidFill>
                        <a:latin typeface="Times New Roman" pitchFamily="18" charset="0"/>
                        <a:ea typeface="+mn-ea"/>
                        <a:cs typeface="Times New Roman" pitchFamily="18" charset="0"/>
                      </a:endParaRPr>
                    </a:p>
                    <a:p>
                      <a:endParaRPr lang="ru-RU" sz="1800" b="0" i="0" kern="1200" dirty="0" smtClean="0">
                        <a:solidFill>
                          <a:schemeClr val="tx1"/>
                        </a:solidFill>
                        <a:latin typeface="Times New Roman" pitchFamily="18" charset="0"/>
                        <a:ea typeface="+mn-ea"/>
                        <a:cs typeface="Times New Roman" pitchFamily="18" charset="0"/>
                      </a:endParaRPr>
                    </a:p>
                    <a:p>
                      <a:endParaRPr lang="ru-RU" sz="1800" b="0" i="0" kern="1200" dirty="0" smtClean="0">
                        <a:solidFill>
                          <a:schemeClr val="tx1"/>
                        </a:solidFill>
                        <a:latin typeface="Times New Roman" pitchFamily="18" charset="0"/>
                        <a:ea typeface="+mn-ea"/>
                        <a:cs typeface="Times New Roman" pitchFamily="18" charset="0"/>
                      </a:endParaRPr>
                    </a:p>
                    <a:p>
                      <a:endParaRPr lang="ru-RU" sz="1800" b="0" i="0" kern="1200" dirty="0" smtClean="0">
                        <a:solidFill>
                          <a:schemeClr val="tx1"/>
                        </a:solidFill>
                        <a:latin typeface="Times New Roman" pitchFamily="18" charset="0"/>
                        <a:ea typeface="+mn-ea"/>
                        <a:cs typeface="Times New Roman" pitchFamily="18" charset="0"/>
                      </a:endParaRPr>
                    </a:p>
                    <a:p>
                      <a:endParaRPr lang="ru-RU" sz="1800" b="0" i="0" kern="1200" dirty="0" smtClean="0">
                        <a:solidFill>
                          <a:schemeClr val="tx1"/>
                        </a:solidFill>
                        <a:latin typeface="Times New Roman" pitchFamily="18" charset="0"/>
                        <a:ea typeface="+mn-ea"/>
                        <a:cs typeface="Times New Roman" pitchFamily="18" charset="0"/>
                      </a:endParaRPr>
                    </a:p>
                    <a:p>
                      <a:endParaRPr lang="ru-RU" sz="1800" b="0" i="0" kern="1200" dirty="0" smtClean="0">
                        <a:solidFill>
                          <a:schemeClr val="tx1"/>
                        </a:solidFill>
                        <a:latin typeface="Times New Roman" pitchFamily="18" charset="0"/>
                        <a:ea typeface="+mn-ea"/>
                        <a:cs typeface="Times New Roman" pitchFamily="18" charset="0"/>
                      </a:endParaRPr>
                    </a:p>
                    <a:p>
                      <a:endParaRPr lang="ru-RU" sz="1800" b="0" i="0" kern="1200" dirty="0" smtClean="0">
                        <a:solidFill>
                          <a:schemeClr val="tx1"/>
                        </a:solidFill>
                        <a:latin typeface="Times New Roman" pitchFamily="18" charset="0"/>
                        <a:ea typeface="+mn-ea"/>
                        <a:cs typeface="Times New Roman" pitchFamily="18" charset="0"/>
                      </a:endParaRPr>
                    </a:p>
                    <a:p>
                      <a:pPr algn="ctr"/>
                      <a:endParaRPr lang="ru-RU" sz="1800" b="0" i="0" kern="1200" dirty="0" smtClean="0">
                        <a:solidFill>
                          <a:schemeClr val="tx1"/>
                        </a:solidFill>
                        <a:latin typeface="Times New Roman" pitchFamily="18" charset="0"/>
                        <a:ea typeface="+mn-ea"/>
                        <a:cs typeface="Times New Roman" pitchFamily="18" charset="0"/>
                      </a:endParaRPr>
                    </a:p>
                    <a:p>
                      <a:pPr algn="ctr"/>
                      <a:r>
                        <a:rPr lang="ru-RU" sz="1800" b="0" i="0" kern="1200" dirty="0" smtClean="0">
                          <a:solidFill>
                            <a:schemeClr val="tx1"/>
                          </a:solidFill>
                          <a:latin typeface="Times New Roman" pitchFamily="18" charset="0"/>
                          <a:ea typeface="+mn-ea"/>
                          <a:cs typeface="Times New Roman" pitchFamily="18" charset="0"/>
                        </a:rPr>
                        <a:t>Смял своими лапками</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sz="1800" b="0" i="0" kern="1200" dirty="0" smtClean="0">
                          <a:solidFill>
                            <a:schemeClr val="tx1"/>
                          </a:solidFill>
                          <a:latin typeface="Times New Roman" pitchFamily="18" charset="0"/>
                          <a:ea typeface="+mn-ea"/>
                          <a:cs typeface="Times New Roman" pitchFamily="18" charset="0"/>
                        </a:rPr>
                        <a:t>Белый одуванчик.</a:t>
                      </a:r>
                      <a:endParaRPr lang="ru-RU" dirty="0">
                        <a:latin typeface="Times New Roman" pitchFamily="18" charset="0"/>
                        <a:cs typeface="Times New Roman" pitchFamily="18" charset="0"/>
                      </a:endParaRPr>
                    </a:p>
                  </a:txBody>
                  <a:tcPr/>
                </a:tc>
                <a:extLst>
                  <a:ext uri="{0D108BD9-81ED-4DB2-BD59-A6C34878D82A}">
                    <a16:rowId xmlns:a16="http://schemas.microsoft.com/office/drawing/2014/main" val="10000"/>
                  </a:ext>
                </a:extLst>
              </a:tr>
              <a:tr h="2893239">
                <a:tc>
                  <a:txBody>
                    <a:bodyPr/>
                    <a:lstStyle/>
                    <a:p>
                      <a:endParaRPr lang="ru-RU" sz="1800" b="0" i="0" kern="1200" dirty="0" smtClean="0">
                        <a:solidFill>
                          <a:schemeClr val="tx1"/>
                        </a:solidFill>
                        <a:latin typeface="Times New Roman" pitchFamily="18" charset="0"/>
                        <a:ea typeface="+mn-ea"/>
                        <a:cs typeface="Times New Roman" pitchFamily="18" charset="0"/>
                      </a:endParaRPr>
                    </a:p>
                    <a:p>
                      <a:endParaRPr lang="ru-RU" sz="1800" b="0" i="0" kern="1200" dirty="0" smtClean="0">
                        <a:solidFill>
                          <a:schemeClr val="tx1"/>
                        </a:solidFill>
                        <a:latin typeface="Times New Roman" pitchFamily="18" charset="0"/>
                        <a:ea typeface="+mn-ea"/>
                        <a:cs typeface="Times New Roman" pitchFamily="18" charset="0"/>
                      </a:endParaRPr>
                    </a:p>
                    <a:p>
                      <a:endParaRPr lang="ru-RU" sz="1800" b="0" i="0" kern="1200" dirty="0" smtClean="0">
                        <a:solidFill>
                          <a:schemeClr val="tx1"/>
                        </a:solidFill>
                        <a:latin typeface="Times New Roman" pitchFamily="18" charset="0"/>
                        <a:ea typeface="+mn-ea"/>
                        <a:cs typeface="Times New Roman" pitchFamily="18" charset="0"/>
                      </a:endParaRPr>
                    </a:p>
                    <a:p>
                      <a:endParaRPr lang="ru-RU" sz="1800" b="0" i="0" kern="1200" dirty="0" smtClean="0">
                        <a:solidFill>
                          <a:schemeClr val="tx1"/>
                        </a:solidFill>
                        <a:latin typeface="Times New Roman" pitchFamily="18" charset="0"/>
                        <a:ea typeface="+mn-ea"/>
                        <a:cs typeface="Times New Roman" pitchFamily="18" charset="0"/>
                      </a:endParaRPr>
                    </a:p>
                    <a:p>
                      <a:endParaRPr lang="ru-RU" sz="1800" b="0" i="0" kern="1200" dirty="0" smtClean="0">
                        <a:solidFill>
                          <a:schemeClr val="tx1"/>
                        </a:solidFill>
                        <a:latin typeface="Times New Roman" pitchFamily="18" charset="0"/>
                        <a:ea typeface="+mn-ea"/>
                        <a:cs typeface="Times New Roman" pitchFamily="18" charset="0"/>
                      </a:endParaRPr>
                    </a:p>
                    <a:p>
                      <a:endParaRPr lang="ru-RU" sz="1800" b="0" i="0" kern="1200" dirty="0" smtClean="0">
                        <a:solidFill>
                          <a:schemeClr val="tx1"/>
                        </a:solidFill>
                        <a:latin typeface="Times New Roman" pitchFamily="18" charset="0"/>
                        <a:ea typeface="+mn-ea"/>
                        <a:cs typeface="Times New Roman" pitchFamily="18" charset="0"/>
                      </a:endParaRPr>
                    </a:p>
                    <a:p>
                      <a:endParaRPr lang="ru-RU" sz="1800" b="0" i="0" kern="1200" dirty="0" smtClean="0">
                        <a:solidFill>
                          <a:schemeClr val="tx1"/>
                        </a:solidFill>
                        <a:latin typeface="Times New Roman" pitchFamily="18" charset="0"/>
                        <a:ea typeface="+mn-ea"/>
                        <a:cs typeface="Times New Roman" pitchFamily="18" charset="0"/>
                      </a:endParaRPr>
                    </a:p>
                    <a:p>
                      <a:pPr algn="ctr"/>
                      <a:endParaRPr lang="ru-RU" sz="1800" b="0" i="0" kern="1200" dirty="0" smtClean="0">
                        <a:solidFill>
                          <a:schemeClr val="tx1"/>
                        </a:solidFill>
                        <a:latin typeface="Times New Roman" pitchFamily="18" charset="0"/>
                        <a:ea typeface="+mn-ea"/>
                        <a:cs typeface="Times New Roman" pitchFamily="18" charset="0"/>
                      </a:endParaRPr>
                    </a:p>
                    <a:p>
                      <a:pPr algn="ctr"/>
                      <a:r>
                        <a:rPr lang="ru-RU" sz="1800" b="0" i="0" kern="1200" dirty="0" smtClean="0">
                          <a:solidFill>
                            <a:schemeClr val="tx1"/>
                          </a:solidFill>
                          <a:latin typeface="Times New Roman" pitchFamily="18" charset="0"/>
                          <a:ea typeface="+mn-ea"/>
                          <a:cs typeface="Times New Roman" pitchFamily="18" charset="0"/>
                        </a:rPr>
                        <a:t>Полетели высоко</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sz="1800" b="0" i="0" kern="1200" dirty="0" smtClean="0">
                          <a:solidFill>
                            <a:schemeClr val="tx1"/>
                          </a:solidFill>
                          <a:latin typeface="Times New Roman" pitchFamily="18" charset="0"/>
                          <a:ea typeface="+mn-ea"/>
                          <a:cs typeface="Times New Roman" pitchFamily="18" charset="0"/>
                        </a:rPr>
                        <a:t>Белые пушинки.</a:t>
                      </a:r>
                      <a:endParaRPr lang="ru-RU" dirty="0">
                        <a:latin typeface="Times New Roman" pitchFamily="18" charset="0"/>
                        <a:cs typeface="Times New Roman" pitchFamily="18" charset="0"/>
                      </a:endParaRPr>
                    </a:p>
                  </a:txBody>
                  <a:tcPr/>
                </a:tc>
                <a:tc>
                  <a:txBody>
                    <a:bodyPr/>
                    <a:lstStyle/>
                    <a:p>
                      <a:endParaRPr lang="ru-RU" sz="1800" b="0" i="0" kern="1200" dirty="0" smtClean="0">
                        <a:solidFill>
                          <a:schemeClr val="tx1"/>
                        </a:solidFill>
                        <a:latin typeface="Times New Roman" pitchFamily="18" charset="0"/>
                        <a:ea typeface="+mn-ea"/>
                        <a:cs typeface="Times New Roman" pitchFamily="18" charset="0"/>
                      </a:endParaRPr>
                    </a:p>
                    <a:p>
                      <a:endParaRPr lang="ru-RU" sz="1800" b="0" i="0" kern="1200" dirty="0" smtClean="0">
                        <a:solidFill>
                          <a:schemeClr val="tx1"/>
                        </a:solidFill>
                        <a:latin typeface="Times New Roman" pitchFamily="18" charset="0"/>
                        <a:ea typeface="+mn-ea"/>
                        <a:cs typeface="Times New Roman" pitchFamily="18" charset="0"/>
                      </a:endParaRPr>
                    </a:p>
                    <a:p>
                      <a:endParaRPr lang="ru-RU" sz="1800" b="0" i="0" kern="1200" dirty="0" smtClean="0">
                        <a:solidFill>
                          <a:schemeClr val="tx1"/>
                        </a:solidFill>
                        <a:latin typeface="Times New Roman" pitchFamily="18" charset="0"/>
                        <a:ea typeface="+mn-ea"/>
                        <a:cs typeface="Times New Roman" pitchFamily="18" charset="0"/>
                      </a:endParaRPr>
                    </a:p>
                    <a:p>
                      <a:endParaRPr lang="ru-RU" sz="1800" b="0" i="0" kern="1200" dirty="0" smtClean="0">
                        <a:solidFill>
                          <a:schemeClr val="tx1"/>
                        </a:solidFill>
                        <a:latin typeface="Times New Roman" pitchFamily="18" charset="0"/>
                        <a:ea typeface="+mn-ea"/>
                        <a:cs typeface="Times New Roman" pitchFamily="18" charset="0"/>
                      </a:endParaRPr>
                    </a:p>
                    <a:p>
                      <a:endParaRPr lang="ru-RU" sz="1800" b="0" i="0" kern="1200" dirty="0" smtClean="0">
                        <a:solidFill>
                          <a:schemeClr val="tx1"/>
                        </a:solidFill>
                        <a:latin typeface="Times New Roman" pitchFamily="18" charset="0"/>
                        <a:ea typeface="+mn-ea"/>
                        <a:cs typeface="Times New Roman" pitchFamily="18" charset="0"/>
                      </a:endParaRPr>
                    </a:p>
                    <a:p>
                      <a:endParaRPr lang="ru-RU" sz="1800" b="0" i="0" kern="1200" dirty="0" smtClean="0">
                        <a:solidFill>
                          <a:schemeClr val="tx1"/>
                        </a:solidFill>
                        <a:latin typeface="Times New Roman" pitchFamily="18" charset="0"/>
                        <a:ea typeface="+mn-ea"/>
                        <a:cs typeface="Times New Roman" pitchFamily="18" charset="0"/>
                      </a:endParaRPr>
                    </a:p>
                    <a:p>
                      <a:endParaRPr lang="ru-RU" sz="1800" b="0" i="0" kern="1200" dirty="0" smtClean="0">
                        <a:solidFill>
                          <a:schemeClr val="tx1"/>
                        </a:solidFill>
                        <a:latin typeface="Times New Roman" pitchFamily="18" charset="0"/>
                        <a:ea typeface="+mn-ea"/>
                        <a:cs typeface="Times New Roman" pitchFamily="18" charset="0"/>
                      </a:endParaRPr>
                    </a:p>
                    <a:p>
                      <a:pPr algn="ctr"/>
                      <a:endParaRPr lang="ru-RU" sz="1800" b="0" i="0" kern="1200" dirty="0" smtClean="0">
                        <a:solidFill>
                          <a:schemeClr val="tx1"/>
                        </a:solidFill>
                        <a:latin typeface="Times New Roman" pitchFamily="18" charset="0"/>
                        <a:ea typeface="+mn-ea"/>
                        <a:cs typeface="Times New Roman" pitchFamily="18" charset="0"/>
                      </a:endParaRPr>
                    </a:p>
                    <a:p>
                      <a:pPr algn="ctr"/>
                      <a:r>
                        <a:rPr lang="ru-RU" sz="1800" b="0" i="0" kern="1200" dirty="0" smtClean="0">
                          <a:solidFill>
                            <a:schemeClr val="tx1"/>
                          </a:solidFill>
                          <a:latin typeface="Times New Roman" pitchFamily="18" charset="0"/>
                          <a:ea typeface="+mn-ea"/>
                          <a:cs typeface="Times New Roman" pitchFamily="18" charset="0"/>
                        </a:rPr>
                        <a:t>Скачет зайчик далеко</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sz="1800" b="0" i="0" kern="1200" dirty="0" smtClean="0">
                          <a:solidFill>
                            <a:schemeClr val="tx1"/>
                          </a:solidFill>
                          <a:latin typeface="Times New Roman" pitchFamily="18" charset="0"/>
                          <a:ea typeface="+mn-ea"/>
                          <a:cs typeface="Times New Roman" pitchFamily="18" charset="0"/>
                        </a:rPr>
                        <a:t>По лесной тропинке.</a:t>
                      </a:r>
                      <a:endParaRPr lang="ru-RU" dirty="0">
                        <a:latin typeface="Times New Roman" pitchFamily="18" charset="0"/>
                        <a:cs typeface="Times New Roman" pitchFamily="18" charset="0"/>
                      </a:endParaRPr>
                    </a:p>
                  </a:txBody>
                  <a:tcPr/>
                </a:tc>
                <a:extLst>
                  <a:ext uri="{0D108BD9-81ED-4DB2-BD59-A6C34878D82A}">
                    <a16:rowId xmlns:a16="http://schemas.microsoft.com/office/drawing/2014/main" val="10001"/>
                  </a:ext>
                </a:extLst>
              </a:tr>
            </a:tbl>
          </a:graphicData>
        </a:graphic>
      </p:graphicFrame>
      <p:pic>
        <p:nvPicPr>
          <p:cNvPr id="1026" name="Picture 2" descr="http://images.myshared.ru/4/141547/slide_4.jpg"/>
          <p:cNvPicPr>
            <a:picLocks noChangeAspect="1" noChangeArrowheads="1"/>
          </p:cNvPicPr>
          <p:nvPr/>
        </p:nvPicPr>
        <p:blipFill>
          <a:blip r:embed="rId2"/>
          <a:srcRect r="24999"/>
          <a:stretch>
            <a:fillRect/>
          </a:stretch>
        </p:blipFill>
        <p:spPr bwMode="auto">
          <a:xfrm>
            <a:off x="1071538" y="857232"/>
            <a:ext cx="3143272" cy="2357454"/>
          </a:xfrm>
          <a:prstGeom prst="rect">
            <a:avLst/>
          </a:prstGeom>
          <a:ln>
            <a:noFill/>
          </a:ln>
          <a:effectLst>
            <a:softEdge rad="112500"/>
          </a:effectLst>
        </p:spPr>
      </p:pic>
      <p:pic>
        <p:nvPicPr>
          <p:cNvPr id="1028" name="Picture 4" descr="http://xn----7sbgciexser8mpb.xn--p1ai/thumb/R9uSeB2A-Y5HZ7rwDO9FWg/900r900/326395/26_illyustratsii_mariny_fedotovoy_krasivyye_detskiye_illyustratsii_kartinki_krasivyye_dobryye_detskiye_illyustratsii.jpg"/>
          <p:cNvPicPr>
            <a:picLocks noChangeAspect="1" noChangeArrowheads="1"/>
          </p:cNvPicPr>
          <p:nvPr/>
        </p:nvPicPr>
        <p:blipFill>
          <a:blip r:embed="rId3" cstate="print">
            <a:clrChange>
              <a:clrFrom>
                <a:srgbClr val="FFFFFF"/>
              </a:clrFrom>
              <a:clrTo>
                <a:srgbClr val="FFFFFF">
                  <a:alpha val="0"/>
                </a:srgbClr>
              </a:clrTo>
            </a:clrChange>
            <a:lum bright="-10000"/>
          </a:blip>
          <a:srcRect b="7747"/>
          <a:stretch>
            <a:fillRect/>
          </a:stretch>
        </p:blipFill>
        <p:spPr bwMode="auto">
          <a:xfrm>
            <a:off x="5572132" y="785794"/>
            <a:ext cx="2047836" cy="2428892"/>
          </a:xfrm>
          <a:prstGeom prst="rect">
            <a:avLst/>
          </a:prstGeom>
          <a:noFill/>
        </p:spPr>
      </p:pic>
      <p:pic>
        <p:nvPicPr>
          <p:cNvPr id="1030" name="Picture 6" descr="http://7428.net/wp-content/uploads/2013/06/Dandelion-in-the-Wind.jpg"/>
          <p:cNvPicPr>
            <a:picLocks noChangeAspect="1" noChangeArrowheads="1"/>
          </p:cNvPicPr>
          <p:nvPr/>
        </p:nvPicPr>
        <p:blipFill>
          <a:blip r:embed="rId4"/>
          <a:srcRect l="9312" t="20807" r="22304" b="11096"/>
          <a:stretch>
            <a:fillRect/>
          </a:stretch>
        </p:blipFill>
        <p:spPr bwMode="auto">
          <a:xfrm>
            <a:off x="1214414" y="3857628"/>
            <a:ext cx="2963354" cy="2286016"/>
          </a:xfrm>
          <a:prstGeom prst="rect">
            <a:avLst/>
          </a:prstGeom>
          <a:ln>
            <a:noFill/>
          </a:ln>
          <a:effectLst>
            <a:softEdge rad="112500"/>
          </a:effectLst>
        </p:spPr>
      </p:pic>
      <p:pic>
        <p:nvPicPr>
          <p:cNvPr id="1032" name="Picture 8" descr="https://img3.stockfresh.com/files/a/alexbannykh/m/39/4153879_stock-vector-easter-bunny-with-a-basket-of-eggs.jpg"/>
          <p:cNvPicPr>
            <a:picLocks noChangeAspect="1" noChangeArrowheads="1"/>
          </p:cNvPicPr>
          <p:nvPr/>
        </p:nvPicPr>
        <p:blipFill>
          <a:blip r:embed="rId5"/>
          <a:srcRect/>
          <a:stretch>
            <a:fillRect/>
          </a:stretch>
        </p:blipFill>
        <p:spPr bwMode="auto">
          <a:xfrm>
            <a:off x="5214942" y="3857628"/>
            <a:ext cx="3047119" cy="2143140"/>
          </a:xfrm>
          <a:prstGeom prst="rect">
            <a:avLst/>
          </a:prstGeom>
          <a:ln>
            <a:noFill/>
          </a:ln>
          <a:effectLst>
            <a:softEdge rad="11250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3108" y="571480"/>
            <a:ext cx="4543428" cy="428604"/>
          </a:xfrm>
        </p:spPr>
        <p:txBody>
          <a:bodyPr>
            <a:normAutofit fontScale="90000"/>
          </a:bodyPr>
          <a:lstStyle/>
          <a:p>
            <a:r>
              <a:rPr lang="ru-RU" sz="1800" b="1" dirty="0" smtClean="0">
                <a:latin typeface="Times New Roman" pitchFamily="18" charset="0"/>
                <a:cs typeface="Times New Roman" pitchFamily="18" charset="0"/>
              </a:rPr>
              <a:t>«Кап-кап»  м</a:t>
            </a:r>
            <a:r>
              <a:rPr lang="ru-RU" sz="1800" dirty="0" smtClean="0">
                <a:latin typeface="Times New Roman" pitchFamily="18" charset="0"/>
                <a:cs typeface="Times New Roman" pitchFamily="18" charset="0"/>
              </a:rPr>
              <a:t>уз. и сл. Ф. </a:t>
            </a:r>
            <a:r>
              <a:rPr lang="ru-RU" sz="1800" dirty="0" err="1" smtClean="0">
                <a:latin typeface="Times New Roman" pitchFamily="18" charset="0"/>
                <a:cs typeface="Times New Roman" pitchFamily="18" charset="0"/>
              </a:rPr>
              <a:t>Филькенштейн</a:t>
            </a:r>
            <a:r>
              <a:rPr lang="ru-RU" sz="1800" dirty="0" smtClean="0">
                <a:latin typeface="Times New Roman" pitchFamily="18" charset="0"/>
                <a:cs typeface="Times New Roman" pitchFamily="18" charset="0"/>
              </a:rPr>
              <a:t/>
            </a:r>
            <a:br>
              <a:rPr lang="ru-RU" sz="1800" dirty="0" smtClean="0">
                <a:latin typeface="Times New Roman" pitchFamily="18" charset="0"/>
                <a:cs typeface="Times New Roman" pitchFamily="18" charset="0"/>
              </a:rPr>
            </a:br>
            <a:endParaRPr lang="ru-RU" sz="1800" dirty="0">
              <a:latin typeface="Times New Roman" pitchFamily="18" charset="0"/>
              <a:cs typeface="Times New Roman" pitchFamily="18" charset="0"/>
            </a:endParaRPr>
          </a:p>
        </p:txBody>
      </p:sp>
      <p:graphicFrame>
        <p:nvGraphicFramePr>
          <p:cNvPr id="5" name="Таблица 4"/>
          <p:cNvGraphicFramePr>
            <a:graphicFrameLocks noGrp="1"/>
          </p:cNvGraphicFramePr>
          <p:nvPr/>
        </p:nvGraphicFramePr>
        <p:xfrm>
          <a:off x="357158" y="1000108"/>
          <a:ext cx="8286812" cy="5791200"/>
        </p:xfrm>
        <a:graphic>
          <a:graphicData uri="http://schemas.openxmlformats.org/drawingml/2006/table">
            <a:tbl>
              <a:tblPr firstRow="1" bandRow="1">
                <a:tableStyleId>{5940675A-B579-460E-94D1-54222C63F5DA}</a:tableStyleId>
              </a:tblPr>
              <a:tblGrid>
                <a:gridCol w="2071703">
                  <a:extLst>
                    <a:ext uri="{9D8B030D-6E8A-4147-A177-3AD203B41FA5}">
                      <a16:colId xmlns:a16="http://schemas.microsoft.com/office/drawing/2014/main" val="20000"/>
                    </a:ext>
                  </a:extLst>
                </a:gridCol>
                <a:gridCol w="2071703">
                  <a:extLst>
                    <a:ext uri="{9D8B030D-6E8A-4147-A177-3AD203B41FA5}">
                      <a16:colId xmlns:a16="http://schemas.microsoft.com/office/drawing/2014/main" val="20001"/>
                    </a:ext>
                  </a:extLst>
                </a:gridCol>
                <a:gridCol w="2071703">
                  <a:extLst>
                    <a:ext uri="{9D8B030D-6E8A-4147-A177-3AD203B41FA5}">
                      <a16:colId xmlns:a16="http://schemas.microsoft.com/office/drawing/2014/main" val="20002"/>
                    </a:ext>
                  </a:extLst>
                </a:gridCol>
                <a:gridCol w="2071703">
                  <a:extLst>
                    <a:ext uri="{9D8B030D-6E8A-4147-A177-3AD203B41FA5}">
                      <a16:colId xmlns:a16="http://schemas.microsoft.com/office/drawing/2014/main" val="20003"/>
                    </a:ext>
                  </a:extLst>
                </a:gridCol>
              </a:tblGrid>
              <a:tr h="2607487">
                <a:tc>
                  <a:txBody>
                    <a:bodyPr/>
                    <a:lstStyle/>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r>
                        <a:rPr lang="ru-RU" sz="1600" b="0" i="0" kern="1200" dirty="0" smtClean="0">
                          <a:solidFill>
                            <a:schemeClr val="tx1"/>
                          </a:solidFill>
                          <a:latin typeface="Times New Roman" pitchFamily="18" charset="0"/>
                          <a:ea typeface="+mn-ea"/>
                          <a:cs typeface="Times New Roman" pitchFamily="18" charset="0"/>
                        </a:rPr>
                        <a:t>Кап, кап, кап вода.</a:t>
                      </a:r>
                      <a:endParaRPr lang="ru-RU" sz="1600" dirty="0">
                        <a:latin typeface="Times New Roman" pitchFamily="18" charset="0"/>
                        <a:cs typeface="Times New Roman" pitchFamily="18" charset="0"/>
                      </a:endParaRPr>
                    </a:p>
                  </a:txBody>
                  <a:tcPr/>
                </a:tc>
                <a:tc>
                  <a:txBody>
                    <a:bodyPr/>
                    <a:lstStyle/>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r>
                        <a:rPr lang="ru-RU" sz="1600" b="0" i="0" kern="1200" dirty="0" smtClean="0">
                          <a:solidFill>
                            <a:schemeClr val="tx1"/>
                          </a:solidFill>
                          <a:latin typeface="Times New Roman" pitchFamily="18" charset="0"/>
                          <a:ea typeface="+mn-ea"/>
                          <a:cs typeface="Times New Roman" pitchFamily="18" charset="0"/>
                        </a:rPr>
                        <a:t>На дворе весна,</a:t>
                      </a:r>
                      <a:r>
                        <a:rPr lang="ru-RU" sz="1600" b="0" i="0" kern="1200" baseline="0" dirty="0" smtClean="0">
                          <a:solidFill>
                            <a:schemeClr val="tx1"/>
                          </a:solidFill>
                          <a:latin typeface="Times New Roman" pitchFamily="18" charset="0"/>
                          <a:ea typeface="+mn-ea"/>
                          <a:cs typeface="Times New Roman" pitchFamily="18" charset="0"/>
                        </a:rPr>
                        <a:t> </a:t>
                      </a:r>
                      <a:r>
                        <a:rPr lang="ru-RU" sz="1600" b="0" i="0" kern="1200" dirty="0" smtClean="0">
                          <a:solidFill>
                            <a:schemeClr val="tx1"/>
                          </a:solidFill>
                          <a:latin typeface="Times New Roman" pitchFamily="18" charset="0"/>
                          <a:ea typeface="+mn-ea"/>
                          <a:cs typeface="Times New Roman" pitchFamily="18" charset="0"/>
                        </a:rPr>
                        <a:t>весна,</a:t>
                      </a:r>
                      <a:endParaRPr lang="ru-RU" sz="1600" dirty="0">
                        <a:latin typeface="Times New Roman" pitchFamily="18" charset="0"/>
                        <a:cs typeface="Times New Roman" pitchFamily="18" charset="0"/>
                      </a:endParaRPr>
                    </a:p>
                  </a:txBody>
                  <a:tcPr/>
                </a:tc>
                <a:tc>
                  <a:txBody>
                    <a:bodyPr/>
                    <a:lstStyle/>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r>
                        <a:rPr lang="ru-RU" sz="1600" b="0" i="0" kern="1200" dirty="0" smtClean="0">
                          <a:solidFill>
                            <a:schemeClr val="tx1"/>
                          </a:solidFill>
                          <a:latin typeface="Times New Roman" pitchFamily="18" charset="0"/>
                          <a:ea typeface="+mn-ea"/>
                          <a:cs typeface="Times New Roman" pitchFamily="18" charset="0"/>
                        </a:rPr>
                        <a:t>Солнышко пригрело,</a:t>
                      </a:r>
                      <a:endParaRPr lang="ru-RU" sz="1600" dirty="0">
                        <a:latin typeface="Times New Roman" pitchFamily="18" charset="0"/>
                        <a:cs typeface="Times New Roman" pitchFamily="18" charset="0"/>
                      </a:endParaRPr>
                    </a:p>
                  </a:txBody>
                  <a:tcPr/>
                </a:tc>
                <a:tc>
                  <a:txBody>
                    <a:bodyPr/>
                    <a:lstStyle/>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r>
                        <a:rPr lang="ru-RU" sz="1600" b="0" i="0" kern="1200" dirty="0" smtClean="0">
                          <a:solidFill>
                            <a:schemeClr val="tx1"/>
                          </a:solidFill>
                          <a:latin typeface="Times New Roman" pitchFamily="18" charset="0"/>
                          <a:ea typeface="+mn-ea"/>
                          <a:cs typeface="Times New Roman" pitchFamily="18" charset="0"/>
                        </a:rPr>
                        <a:t>Птички прилетели.</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val="10000"/>
                  </a:ext>
                </a:extLst>
              </a:tr>
              <a:tr h="2607487">
                <a:tc>
                  <a:txBody>
                    <a:bodyPr/>
                    <a:lstStyle/>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r>
                        <a:rPr lang="ru-RU" sz="1600" b="0" i="0" kern="1200" dirty="0" err="1" smtClean="0">
                          <a:solidFill>
                            <a:schemeClr val="tx1"/>
                          </a:solidFill>
                          <a:latin typeface="Times New Roman" pitchFamily="18" charset="0"/>
                          <a:ea typeface="+mn-ea"/>
                          <a:cs typeface="Times New Roman" pitchFamily="18" charset="0"/>
                        </a:rPr>
                        <a:t>Чик-чик-чик-чирик</a:t>
                      </a:r>
                      <a:r>
                        <a:rPr lang="ru-RU" sz="1600" b="0" i="0" kern="1200" dirty="0" smtClean="0">
                          <a:solidFill>
                            <a:schemeClr val="tx1"/>
                          </a:solidFill>
                          <a:latin typeface="Times New Roman" pitchFamily="18" charset="0"/>
                          <a:ea typeface="+mn-ea"/>
                          <a:cs typeface="Times New Roman" pitchFamily="18" charset="0"/>
                        </a:rPr>
                        <a:t> </a:t>
                      </a:r>
                      <a:endParaRPr lang="ru-RU" sz="1600" dirty="0">
                        <a:latin typeface="Times New Roman" pitchFamily="18" charset="0"/>
                        <a:cs typeface="Times New Roman" pitchFamily="18" charset="0"/>
                      </a:endParaRPr>
                    </a:p>
                  </a:txBody>
                  <a:tcPr/>
                </a:tc>
                <a:tc>
                  <a:txBody>
                    <a:bodyPr/>
                    <a:lstStyle/>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r>
                        <a:rPr lang="ru-RU" sz="1600" b="0" i="0" kern="1200" dirty="0" smtClean="0">
                          <a:solidFill>
                            <a:schemeClr val="tx1"/>
                          </a:solidFill>
                          <a:latin typeface="Times New Roman" pitchFamily="18" charset="0"/>
                          <a:ea typeface="+mn-ea"/>
                          <a:cs typeface="Times New Roman" pitchFamily="18" charset="0"/>
                        </a:rPr>
                        <a:t>Распевают воробьи.</a:t>
                      </a:r>
                      <a:endParaRPr lang="ru-RU" sz="1600" dirty="0">
                        <a:latin typeface="Times New Roman" pitchFamily="18" charset="0"/>
                        <a:cs typeface="Times New Roman" pitchFamily="18" charset="0"/>
                      </a:endParaRPr>
                    </a:p>
                  </a:txBody>
                  <a:tcPr/>
                </a:tc>
                <a:tc>
                  <a:txBody>
                    <a:bodyPr/>
                    <a:lstStyle/>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r>
                        <a:rPr lang="ru-RU" sz="1600" b="0" i="0" kern="1200" dirty="0" smtClean="0">
                          <a:solidFill>
                            <a:schemeClr val="tx1"/>
                          </a:solidFill>
                          <a:latin typeface="Times New Roman" pitchFamily="18" charset="0"/>
                          <a:ea typeface="+mn-ea"/>
                          <a:cs typeface="Times New Roman" pitchFamily="18" charset="0"/>
                        </a:rPr>
                        <a:t>Весело летают,</a:t>
                      </a:r>
                      <a:endParaRPr lang="ru-RU" sz="1600" dirty="0" smtClean="0">
                        <a:latin typeface="Times New Roman" pitchFamily="18" charset="0"/>
                        <a:cs typeface="Times New Roman" pitchFamily="18" charset="0"/>
                      </a:endParaRPr>
                    </a:p>
                  </a:txBody>
                  <a:tcPr/>
                </a:tc>
                <a:tc>
                  <a:txBody>
                    <a:bodyPr/>
                    <a:lstStyle/>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r>
                        <a:rPr lang="ru-RU" sz="1600" b="0" i="0" kern="1200" dirty="0" smtClean="0">
                          <a:solidFill>
                            <a:schemeClr val="tx1"/>
                          </a:solidFill>
                          <a:latin typeface="Times New Roman" pitchFamily="18" charset="0"/>
                          <a:ea typeface="+mn-ea"/>
                          <a:cs typeface="Times New Roman" pitchFamily="18" charset="0"/>
                        </a:rPr>
                        <a:t>Зёрна собирают.</a:t>
                      </a:r>
                      <a:endParaRPr lang="ru-RU" sz="1600" dirty="0" smtClean="0">
                        <a:latin typeface="Times New Roman" pitchFamily="18" charset="0"/>
                        <a:cs typeface="Times New Roman" pitchFamily="18" charset="0"/>
                      </a:endParaRPr>
                    </a:p>
                    <a:p>
                      <a:pPr algn="ctr"/>
                      <a:endParaRPr lang="ru-RU" sz="1600" dirty="0" smtClean="0">
                        <a:latin typeface="Times New Roman" pitchFamily="18" charset="0"/>
                        <a:cs typeface="Times New Roman" pitchFamily="18" charset="0"/>
                      </a:endParaRPr>
                    </a:p>
                  </a:txBody>
                  <a:tcPr/>
                </a:tc>
                <a:extLst>
                  <a:ext uri="{0D108BD9-81ED-4DB2-BD59-A6C34878D82A}">
                    <a16:rowId xmlns:a16="http://schemas.microsoft.com/office/drawing/2014/main" val="10001"/>
                  </a:ext>
                </a:extLst>
              </a:tr>
            </a:tbl>
          </a:graphicData>
        </a:graphic>
      </p:graphicFrame>
      <p:pic>
        <p:nvPicPr>
          <p:cNvPr id="16386" name="Picture 2" descr="https://thumbs.dreamstime.com/z/vector-rain-drops-20294617.jpg"/>
          <p:cNvPicPr>
            <a:picLocks noChangeAspect="1" noChangeArrowheads="1"/>
          </p:cNvPicPr>
          <p:nvPr/>
        </p:nvPicPr>
        <p:blipFill>
          <a:blip r:embed="rId2" cstate="print"/>
          <a:srcRect r="22709" b="11995"/>
          <a:stretch>
            <a:fillRect/>
          </a:stretch>
        </p:blipFill>
        <p:spPr bwMode="auto">
          <a:xfrm>
            <a:off x="500034" y="1214422"/>
            <a:ext cx="1857388" cy="2071702"/>
          </a:xfrm>
          <a:prstGeom prst="rect">
            <a:avLst/>
          </a:prstGeom>
          <a:ln>
            <a:noFill/>
          </a:ln>
          <a:effectLst>
            <a:softEdge rad="112500"/>
          </a:effectLst>
        </p:spPr>
      </p:pic>
      <p:pic>
        <p:nvPicPr>
          <p:cNvPr id="16388" name="Picture 4" descr="https://img.labirint.ru/images/comments_pic/0918/01labculb1241075906.jpg"/>
          <p:cNvPicPr>
            <a:picLocks noChangeAspect="1" noChangeArrowheads="1"/>
          </p:cNvPicPr>
          <p:nvPr/>
        </p:nvPicPr>
        <p:blipFill>
          <a:blip r:embed="rId3"/>
          <a:srcRect/>
          <a:stretch>
            <a:fillRect/>
          </a:stretch>
        </p:blipFill>
        <p:spPr bwMode="auto">
          <a:xfrm>
            <a:off x="2714612" y="1000108"/>
            <a:ext cx="1645948" cy="2047836"/>
          </a:xfrm>
          <a:prstGeom prst="rect">
            <a:avLst/>
          </a:prstGeom>
          <a:ln>
            <a:noFill/>
          </a:ln>
          <a:effectLst>
            <a:softEdge rad="112500"/>
          </a:effectLst>
        </p:spPr>
      </p:pic>
      <p:pic>
        <p:nvPicPr>
          <p:cNvPr id="16390" name="Picture 6" descr="https://kartinki.detki.today/wp-content/uploads/2017/08/3solnce-risunok-850x807.jpg"/>
          <p:cNvPicPr>
            <a:picLocks noChangeAspect="1" noChangeArrowheads="1"/>
          </p:cNvPicPr>
          <p:nvPr/>
        </p:nvPicPr>
        <p:blipFill>
          <a:blip r:embed="rId4" cstate="print"/>
          <a:srcRect/>
          <a:stretch>
            <a:fillRect/>
          </a:stretch>
        </p:blipFill>
        <p:spPr bwMode="auto">
          <a:xfrm>
            <a:off x="4572000" y="1214422"/>
            <a:ext cx="1926203" cy="1828760"/>
          </a:xfrm>
          <a:prstGeom prst="rect">
            <a:avLst/>
          </a:prstGeom>
          <a:ln>
            <a:noFill/>
          </a:ln>
          <a:effectLst>
            <a:softEdge rad="112500"/>
          </a:effectLst>
        </p:spPr>
      </p:pic>
      <p:pic>
        <p:nvPicPr>
          <p:cNvPr id="16392" name="Picture 8" descr="http://stickers-autocollants.prestabox.com/8469-13144-thickbox/sticker-enfant-oiseaux-30x30cm.jpg"/>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6643702" y="1214422"/>
            <a:ext cx="2000224" cy="2000224"/>
          </a:xfrm>
          <a:prstGeom prst="rect">
            <a:avLst/>
          </a:prstGeom>
          <a:noFill/>
        </p:spPr>
      </p:pic>
      <p:pic>
        <p:nvPicPr>
          <p:cNvPr id="16394" name="Picture 10" descr="http://sovetskiymultik.at.ua/_ph/518/21742627.jpg"/>
          <p:cNvPicPr>
            <a:picLocks noChangeAspect="1" noChangeArrowheads="1"/>
          </p:cNvPicPr>
          <p:nvPr/>
        </p:nvPicPr>
        <p:blipFill>
          <a:blip r:embed="rId6">
            <a:lum bright="20000"/>
          </a:blip>
          <a:srcRect l="5952" t="19842"/>
          <a:stretch>
            <a:fillRect/>
          </a:stretch>
        </p:blipFill>
        <p:spPr bwMode="auto">
          <a:xfrm>
            <a:off x="2500298" y="3857628"/>
            <a:ext cx="1971655" cy="1928826"/>
          </a:xfrm>
          <a:prstGeom prst="rect">
            <a:avLst/>
          </a:prstGeom>
          <a:ln>
            <a:noFill/>
          </a:ln>
          <a:effectLst>
            <a:softEdge rad="112500"/>
          </a:effectLst>
        </p:spPr>
      </p:pic>
      <p:pic>
        <p:nvPicPr>
          <p:cNvPr id="16396" name="Picture 12" descr="http://28sp.detkin-club.ru/images/groups/i_599c06b790591.jpg"/>
          <p:cNvPicPr>
            <a:picLocks noChangeAspect="1" noChangeArrowheads="1"/>
          </p:cNvPicPr>
          <p:nvPr/>
        </p:nvPicPr>
        <p:blipFill>
          <a:blip r:embed="rId7" cstate="print"/>
          <a:srcRect/>
          <a:stretch>
            <a:fillRect/>
          </a:stretch>
        </p:blipFill>
        <p:spPr bwMode="auto">
          <a:xfrm>
            <a:off x="500034" y="4000504"/>
            <a:ext cx="1899167" cy="2143140"/>
          </a:xfrm>
          <a:prstGeom prst="rect">
            <a:avLst/>
          </a:prstGeom>
          <a:ln>
            <a:noFill/>
          </a:ln>
          <a:effectLst>
            <a:softEdge rad="112500"/>
          </a:effectLst>
        </p:spPr>
      </p:pic>
      <p:pic>
        <p:nvPicPr>
          <p:cNvPr id="16398" name="Picture 14" descr="https://s3.pixers.pics/pixers/700/FO/36/70/03/94/700_FO36700394_5787052d62960240d71607a7aa9ffde2.jpg"/>
          <p:cNvPicPr>
            <a:picLocks noChangeAspect="1" noChangeArrowheads="1"/>
          </p:cNvPicPr>
          <p:nvPr/>
        </p:nvPicPr>
        <p:blipFill>
          <a:blip r:embed="rId8" cstate="print"/>
          <a:srcRect/>
          <a:stretch>
            <a:fillRect/>
          </a:stretch>
        </p:blipFill>
        <p:spPr bwMode="auto">
          <a:xfrm>
            <a:off x="6572264" y="3786190"/>
            <a:ext cx="2166906" cy="2166906"/>
          </a:xfrm>
          <a:prstGeom prst="rect">
            <a:avLst/>
          </a:prstGeom>
          <a:ln>
            <a:noFill/>
          </a:ln>
          <a:effectLst>
            <a:softEdge rad="112500"/>
          </a:effectLst>
        </p:spPr>
      </p:pic>
      <p:pic>
        <p:nvPicPr>
          <p:cNvPr id="16400" name="Picture 16" descr="https://thumbs.dreamstime.com/z/flying-bullfinches-tits-isolated-illustartion-white-background-29743052.jpg"/>
          <p:cNvPicPr>
            <a:picLocks noChangeAspect="1" noChangeArrowheads="1"/>
          </p:cNvPicPr>
          <p:nvPr/>
        </p:nvPicPr>
        <p:blipFill>
          <a:blip r:embed="rId9" cstate="print"/>
          <a:srcRect l="8233" r="5323" b="10552"/>
          <a:stretch>
            <a:fillRect/>
          </a:stretch>
        </p:blipFill>
        <p:spPr bwMode="auto">
          <a:xfrm>
            <a:off x="4572000" y="3929066"/>
            <a:ext cx="1928826" cy="2112524"/>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43042" y="500042"/>
            <a:ext cx="5757874" cy="500066"/>
          </a:xfrm>
        </p:spPr>
        <p:txBody>
          <a:bodyPr>
            <a:normAutofit fontScale="90000"/>
          </a:bodyPr>
          <a:lstStyle/>
          <a:p>
            <a:r>
              <a:rPr lang="ru-RU" sz="1800" b="1" dirty="0" smtClean="0">
                <a:latin typeface="Times New Roman" pitchFamily="18" charset="0"/>
                <a:cs typeface="Times New Roman" pitchFamily="18" charset="0"/>
              </a:rPr>
              <a:t>«Спи, мой мишка» </a:t>
            </a:r>
            <a:r>
              <a:rPr lang="ru-RU" sz="1800" dirty="0" smtClean="0">
                <a:latin typeface="Times New Roman" pitchFamily="18" charset="0"/>
                <a:cs typeface="Times New Roman" pitchFamily="18" charset="0"/>
              </a:rPr>
              <a:t>муз. Е. Тиличеевой, сл. Ю. Островского</a:t>
            </a:r>
            <a:br>
              <a:rPr lang="ru-RU" sz="1800" dirty="0" smtClean="0">
                <a:latin typeface="Times New Roman" pitchFamily="18" charset="0"/>
                <a:cs typeface="Times New Roman" pitchFamily="18" charset="0"/>
              </a:rPr>
            </a:br>
            <a:endParaRPr lang="ru-RU" sz="1800" dirty="0">
              <a:latin typeface="Times New Roman" pitchFamily="18" charset="0"/>
              <a:cs typeface="Times New Roman" pitchFamily="18" charset="0"/>
            </a:endParaRPr>
          </a:p>
        </p:txBody>
      </p:sp>
      <p:graphicFrame>
        <p:nvGraphicFramePr>
          <p:cNvPr id="4" name="Таблица 3"/>
          <p:cNvGraphicFramePr>
            <a:graphicFrameLocks noGrp="1"/>
          </p:cNvGraphicFramePr>
          <p:nvPr/>
        </p:nvGraphicFramePr>
        <p:xfrm>
          <a:off x="500034" y="1000108"/>
          <a:ext cx="8072494" cy="5643602"/>
        </p:xfrm>
        <a:graphic>
          <a:graphicData uri="http://schemas.openxmlformats.org/drawingml/2006/table">
            <a:tbl>
              <a:tblPr firstRow="1" bandRow="1">
                <a:tableStyleId>{5940675A-B579-460E-94D1-54222C63F5DA}</a:tableStyleId>
              </a:tblPr>
              <a:tblGrid>
                <a:gridCol w="4036247">
                  <a:extLst>
                    <a:ext uri="{9D8B030D-6E8A-4147-A177-3AD203B41FA5}">
                      <a16:colId xmlns:a16="http://schemas.microsoft.com/office/drawing/2014/main" val="20000"/>
                    </a:ext>
                  </a:extLst>
                </a:gridCol>
                <a:gridCol w="4036247">
                  <a:extLst>
                    <a:ext uri="{9D8B030D-6E8A-4147-A177-3AD203B41FA5}">
                      <a16:colId xmlns:a16="http://schemas.microsoft.com/office/drawing/2014/main" val="20001"/>
                    </a:ext>
                  </a:extLst>
                </a:gridCol>
              </a:tblGrid>
              <a:tr h="2821801">
                <a:tc>
                  <a:txBody>
                    <a:bodyPr/>
                    <a:lstStyle/>
                    <a:p>
                      <a:endParaRPr lang="ru-RU" sz="1600" b="0" i="0" kern="1200" dirty="0" smtClean="0">
                        <a:solidFill>
                          <a:schemeClr val="tx1"/>
                        </a:solidFill>
                        <a:latin typeface="Times New Roman" pitchFamily="18" charset="0"/>
                        <a:ea typeface="+mn-ea"/>
                        <a:cs typeface="Times New Roman" pitchFamily="18" charset="0"/>
                      </a:endParaRPr>
                    </a:p>
                    <a:p>
                      <a:endParaRPr lang="ru-RU" sz="1600" b="0" i="0" kern="1200" dirty="0" smtClean="0">
                        <a:solidFill>
                          <a:schemeClr val="tx1"/>
                        </a:solidFill>
                        <a:latin typeface="Times New Roman" pitchFamily="18" charset="0"/>
                        <a:ea typeface="+mn-ea"/>
                        <a:cs typeface="Times New Roman" pitchFamily="18" charset="0"/>
                      </a:endParaRPr>
                    </a:p>
                    <a:p>
                      <a:endParaRPr lang="ru-RU" sz="1600" b="0" i="0" kern="1200" dirty="0" smtClean="0">
                        <a:solidFill>
                          <a:schemeClr val="tx1"/>
                        </a:solidFill>
                        <a:latin typeface="Times New Roman" pitchFamily="18" charset="0"/>
                        <a:ea typeface="+mn-ea"/>
                        <a:cs typeface="Times New Roman" pitchFamily="18" charset="0"/>
                      </a:endParaRPr>
                    </a:p>
                    <a:p>
                      <a:endParaRPr lang="ru-RU" sz="1600" b="0" i="0" kern="1200" dirty="0" smtClean="0">
                        <a:solidFill>
                          <a:schemeClr val="tx1"/>
                        </a:solidFill>
                        <a:latin typeface="Times New Roman" pitchFamily="18" charset="0"/>
                        <a:ea typeface="+mn-ea"/>
                        <a:cs typeface="Times New Roman" pitchFamily="18" charset="0"/>
                      </a:endParaRPr>
                    </a:p>
                    <a:p>
                      <a:endParaRPr lang="ru-RU" sz="1600" b="0" i="0" kern="1200" dirty="0" smtClean="0">
                        <a:solidFill>
                          <a:schemeClr val="tx1"/>
                        </a:solidFill>
                        <a:latin typeface="Times New Roman" pitchFamily="18" charset="0"/>
                        <a:ea typeface="+mn-ea"/>
                        <a:cs typeface="Times New Roman" pitchFamily="18" charset="0"/>
                      </a:endParaRPr>
                    </a:p>
                    <a:p>
                      <a:endParaRPr lang="ru-RU" sz="1600" b="0" i="0" kern="1200" dirty="0" smtClean="0">
                        <a:solidFill>
                          <a:schemeClr val="tx1"/>
                        </a:solidFill>
                        <a:latin typeface="Times New Roman" pitchFamily="18" charset="0"/>
                        <a:ea typeface="+mn-ea"/>
                        <a:cs typeface="Times New Roman" pitchFamily="18" charset="0"/>
                      </a:endParaRPr>
                    </a:p>
                    <a:p>
                      <a:endParaRPr lang="ru-RU" sz="1600" b="0" i="0" kern="1200" dirty="0" smtClean="0">
                        <a:solidFill>
                          <a:schemeClr val="tx1"/>
                        </a:solidFill>
                        <a:latin typeface="Times New Roman" pitchFamily="18" charset="0"/>
                        <a:ea typeface="+mn-ea"/>
                        <a:cs typeface="Times New Roman" pitchFamily="18" charset="0"/>
                      </a:endParaRPr>
                    </a:p>
                    <a:p>
                      <a:endParaRPr lang="ru-RU" sz="1600" b="0" i="0" kern="1200" dirty="0" smtClean="0">
                        <a:solidFill>
                          <a:schemeClr val="tx1"/>
                        </a:solidFill>
                        <a:latin typeface="Times New Roman" pitchFamily="18" charset="0"/>
                        <a:ea typeface="+mn-ea"/>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r>
                        <a:rPr lang="ru-RU" sz="1600" b="0" i="0" kern="1200" dirty="0" smtClean="0">
                          <a:solidFill>
                            <a:schemeClr val="tx1"/>
                          </a:solidFill>
                          <a:latin typeface="Times New Roman" pitchFamily="18" charset="0"/>
                          <a:ea typeface="+mn-ea"/>
                          <a:cs typeface="Times New Roman" pitchFamily="18" charset="0"/>
                        </a:rPr>
                        <a:t>Спать не хочет бурый Мишка —</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b="0" i="0" kern="1200" dirty="0" smtClean="0">
                          <a:solidFill>
                            <a:schemeClr val="tx1"/>
                          </a:solidFill>
                          <a:latin typeface="Times New Roman" pitchFamily="18" charset="0"/>
                          <a:ea typeface="+mn-ea"/>
                          <a:cs typeface="Times New Roman" pitchFamily="18" charset="0"/>
                        </a:rPr>
                        <a:t>Уж такой он шалунишка.</a:t>
                      </a:r>
                      <a:endParaRPr lang="ru-RU" sz="1600" dirty="0">
                        <a:latin typeface="Times New Roman" pitchFamily="18" charset="0"/>
                        <a:cs typeface="Times New Roman" pitchFamily="18" charset="0"/>
                      </a:endParaRPr>
                    </a:p>
                  </a:txBody>
                  <a:tcPr/>
                </a:tc>
                <a:tc>
                  <a:txBody>
                    <a:bodyPr/>
                    <a:lstStyle/>
                    <a:p>
                      <a:endParaRPr lang="ru-RU" sz="1600" dirty="0" smtClean="0">
                        <a:latin typeface="Times New Roman" pitchFamily="18" charset="0"/>
                        <a:cs typeface="Times New Roman" pitchFamily="18" charset="0"/>
                      </a:endParaRPr>
                    </a:p>
                    <a:p>
                      <a:endParaRPr lang="ru-RU" sz="1600" dirty="0" smtClean="0">
                        <a:latin typeface="Times New Roman" pitchFamily="18" charset="0"/>
                        <a:cs typeface="Times New Roman" pitchFamily="18" charset="0"/>
                      </a:endParaRPr>
                    </a:p>
                    <a:p>
                      <a:endParaRPr lang="ru-RU" sz="1600" dirty="0" smtClean="0">
                        <a:latin typeface="Times New Roman" pitchFamily="18" charset="0"/>
                        <a:cs typeface="Times New Roman" pitchFamily="18" charset="0"/>
                      </a:endParaRPr>
                    </a:p>
                    <a:p>
                      <a:endParaRPr lang="ru-RU" sz="1600" dirty="0" smtClean="0">
                        <a:latin typeface="Times New Roman" pitchFamily="18" charset="0"/>
                        <a:cs typeface="Times New Roman" pitchFamily="18" charset="0"/>
                      </a:endParaRPr>
                    </a:p>
                    <a:p>
                      <a:endParaRPr lang="ru-RU" sz="1600" dirty="0" smtClean="0">
                        <a:latin typeface="Times New Roman" pitchFamily="18" charset="0"/>
                        <a:cs typeface="Times New Roman" pitchFamily="18" charset="0"/>
                      </a:endParaRPr>
                    </a:p>
                    <a:p>
                      <a:endParaRPr lang="ru-RU" sz="1600" dirty="0" smtClean="0">
                        <a:latin typeface="Times New Roman" pitchFamily="18" charset="0"/>
                        <a:cs typeface="Times New Roman" pitchFamily="18" charset="0"/>
                      </a:endParaRPr>
                    </a:p>
                    <a:p>
                      <a:endParaRPr lang="ru-RU" sz="1600" dirty="0" smtClean="0">
                        <a:latin typeface="Times New Roman" pitchFamily="18" charset="0"/>
                        <a:cs typeface="Times New Roman" pitchFamily="18" charset="0"/>
                      </a:endParaRPr>
                    </a:p>
                    <a:p>
                      <a:endParaRPr lang="ru-RU" sz="1600" dirty="0" smtClean="0">
                        <a:latin typeface="Times New Roman" pitchFamily="18" charset="0"/>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r>
                        <a:rPr lang="ru-RU" sz="1600" b="0" i="0" kern="1200" dirty="0" smtClean="0">
                          <a:solidFill>
                            <a:schemeClr val="tx1"/>
                          </a:solidFill>
                          <a:latin typeface="Times New Roman" pitchFamily="18" charset="0"/>
                          <a:ea typeface="+mn-ea"/>
                          <a:cs typeface="Times New Roman" pitchFamily="18" charset="0"/>
                        </a:rPr>
                        <a:t>Я </a:t>
                      </a:r>
                      <a:r>
                        <a:rPr lang="ru-RU" sz="1600" b="0" i="0" kern="1200" dirty="0" err="1" smtClean="0">
                          <a:solidFill>
                            <a:schemeClr val="tx1"/>
                          </a:solidFill>
                          <a:latin typeface="Times New Roman" pitchFamily="18" charset="0"/>
                          <a:ea typeface="+mn-ea"/>
                          <a:cs typeface="Times New Roman" pitchFamily="18" charset="0"/>
                        </a:rPr>
                        <a:t>Топтыжку</a:t>
                      </a:r>
                      <a:r>
                        <a:rPr lang="ru-RU" sz="1600" b="0" i="0" kern="1200" dirty="0" smtClean="0">
                          <a:solidFill>
                            <a:schemeClr val="tx1"/>
                          </a:solidFill>
                          <a:latin typeface="Times New Roman" pitchFamily="18" charset="0"/>
                          <a:ea typeface="+mn-ea"/>
                          <a:cs typeface="Times New Roman" pitchFamily="18" charset="0"/>
                        </a:rPr>
                        <a:t> покачаю:</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b="0" i="0" kern="1200" dirty="0" smtClean="0">
                          <a:solidFill>
                            <a:schemeClr val="tx1"/>
                          </a:solidFill>
                          <a:latin typeface="Times New Roman" pitchFamily="18" charset="0"/>
                          <a:ea typeface="+mn-ea"/>
                          <a:cs typeface="Times New Roman" pitchFamily="18" charset="0"/>
                        </a:rPr>
                        <a:t>—Баю-баю! Баю-баю!</a:t>
                      </a:r>
                      <a:endParaRPr lang="ru-RU" sz="1600" dirty="0">
                        <a:latin typeface="Times New Roman" pitchFamily="18" charset="0"/>
                        <a:cs typeface="Times New Roman" pitchFamily="18" charset="0"/>
                      </a:endParaRPr>
                    </a:p>
                  </a:txBody>
                  <a:tcPr/>
                </a:tc>
                <a:extLst>
                  <a:ext uri="{0D108BD9-81ED-4DB2-BD59-A6C34878D82A}">
                    <a16:rowId xmlns:a16="http://schemas.microsoft.com/office/drawing/2014/main" val="10000"/>
                  </a:ext>
                </a:extLst>
              </a:tr>
              <a:tr h="2821801">
                <a:tc>
                  <a:txBody>
                    <a:bodyPr/>
                    <a:lstStyle/>
                    <a:p>
                      <a:endParaRPr lang="ru-RU" sz="1600" dirty="0" smtClean="0">
                        <a:latin typeface="Times New Roman" pitchFamily="18" charset="0"/>
                        <a:cs typeface="Times New Roman" pitchFamily="18" charset="0"/>
                      </a:endParaRPr>
                    </a:p>
                    <a:p>
                      <a:endParaRPr lang="ru-RU" sz="1600" dirty="0" smtClean="0">
                        <a:latin typeface="Times New Roman" pitchFamily="18" charset="0"/>
                        <a:cs typeface="Times New Roman" pitchFamily="18" charset="0"/>
                      </a:endParaRPr>
                    </a:p>
                    <a:p>
                      <a:endParaRPr lang="ru-RU" sz="1600" dirty="0" smtClean="0">
                        <a:latin typeface="Times New Roman" pitchFamily="18" charset="0"/>
                        <a:cs typeface="Times New Roman" pitchFamily="18" charset="0"/>
                      </a:endParaRPr>
                    </a:p>
                    <a:p>
                      <a:endParaRPr lang="ru-RU" sz="1600" dirty="0" smtClean="0">
                        <a:latin typeface="Times New Roman" pitchFamily="18" charset="0"/>
                        <a:cs typeface="Times New Roman" pitchFamily="18" charset="0"/>
                      </a:endParaRPr>
                    </a:p>
                    <a:p>
                      <a:endParaRPr lang="ru-RU" sz="1600" dirty="0" smtClean="0">
                        <a:latin typeface="Times New Roman" pitchFamily="18" charset="0"/>
                        <a:cs typeface="Times New Roman" pitchFamily="18" charset="0"/>
                      </a:endParaRPr>
                    </a:p>
                    <a:p>
                      <a:endParaRPr lang="ru-RU" sz="1600" dirty="0" smtClean="0">
                        <a:latin typeface="Times New Roman" pitchFamily="18" charset="0"/>
                        <a:cs typeface="Times New Roman" pitchFamily="18" charset="0"/>
                      </a:endParaRPr>
                    </a:p>
                    <a:p>
                      <a:endParaRPr lang="ru-RU" sz="1600" dirty="0" smtClean="0">
                        <a:latin typeface="Times New Roman" pitchFamily="18" charset="0"/>
                        <a:cs typeface="Times New Roman" pitchFamily="18" charset="0"/>
                      </a:endParaRPr>
                    </a:p>
                    <a:p>
                      <a:endParaRPr lang="ru-RU" sz="1600" dirty="0" smtClean="0">
                        <a:latin typeface="Times New Roman" pitchFamily="18" charset="0"/>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r>
                        <a:rPr lang="ru-RU" sz="1600" b="0" i="0" kern="1200" dirty="0" smtClean="0">
                          <a:solidFill>
                            <a:schemeClr val="tx1"/>
                          </a:solidFill>
                          <a:latin typeface="Times New Roman" pitchFamily="18" charset="0"/>
                          <a:ea typeface="+mn-ea"/>
                          <a:cs typeface="Times New Roman" pitchFamily="18" charset="0"/>
                        </a:rPr>
                        <a:t>Ты ложись-ка на кроватку,</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b="0" i="0" kern="1200" dirty="0" smtClean="0">
                          <a:solidFill>
                            <a:schemeClr val="tx1"/>
                          </a:solidFill>
                          <a:latin typeface="Times New Roman" pitchFamily="18" charset="0"/>
                          <a:ea typeface="+mn-ea"/>
                          <a:cs typeface="Times New Roman" pitchFamily="18" charset="0"/>
                        </a:rPr>
                        <a:t>Спи, мой Мишка, сладко-сладко.</a:t>
                      </a:r>
                      <a:endParaRPr lang="ru-RU" sz="1600" dirty="0">
                        <a:latin typeface="Times New Roman" pitchFamily="18" charset="0"/>
                        <a:cs typeface="Times New Roman" pitchFamily="18" charset="0"/>
                      </a:endParaRPr>
                    </a:p>
                  </a:txBody>
                  <a:tcPr/>
                </a:tc>
                <a:tc>
                  <a:txBody>
                    <a:bodyPr/>
                    <a:lstStyle/>
                    <a:p>
                      <a:endParaRPr lang="ru-RU" sz="1600" dirty="0" smtClean="0">
                        <a:latin typeface="Times New Roman" pitchFamily="18" charset="0"/>
                        <a:cs typeface="Times New Roman" pitchFamily="18" charset="0"/>
                      </a:endParaRPr>
                    </a:p>
                    <a:p>
                      <a:endParaRPr lang="ru-RU" sz="1600" dirty="0" smtClean="0">
                        <a:latin typeface="Times New Roman" pitchFamily="18" charset="0"/>
                        <a:cs typeface="Times New Roman" pitchFamily="18" charset="0"/>
                      </a:endParaRPr>
                    </a:p>
                    <a:p>
                      <a:endParaRPr lang="ru-RU" sz="1600" dirty="0" smtClean="0">
                        <a:latin typeface="Times New Roman" pitchFamily="18" charset="0"/>
                        <a:cs typeface="Times New Roman" pitchFamily="18" charset="0"/>
                      </a:endParaRPr>
                    </a:p>
                    <a:p>
                      <a:endParaRPr lang="ru-RU" sz="1600" dirty="0" smtClean="0">
                        <a:latin typeface="Times New Roman" pitchFamily="18" charset="0"/>
                        <a:cs typeface="Times New Roman" pitchFamily="18" charset="0"/>
                      </a:endParaRPr>
                    </a:p>
                    <a:p>
                      <a:endParaRPr lang="ru-RU" sz="1600" dirty="0" smtClean="0">
                        <a:latin typeface="Times New Roman" pitchFamily="18" charset="0"/>
                        <a:cs typeface="Times New Roman" pitchFamily="18" charset="0"/>
                      </a:endParaRPr>
                    </a:p>
                    <a:p>
                      <a:endParaRPr lang="ru-RU" sz="1600" dirty="0" smtClean="0">
                        <a:latin typeface="Times New Roman" pitchFamily="18" charset="0"/>
                        <a:cs typeface="Times New Roman" pitchFamily="18" charset="0"/>
                      </a:endParaRPr>
                    </a:p>
                    <a:p>
                      <a:endParaRPr lang="ru-RU" sz="1600" dirty="0" smtClean="0">
                        <a:latin typeface="Times New Roman" pitchFamily="18" charset="0"/>
                        <a:cs typeface="Times New Roman" pitchFamily="18" charset="0"/>
                      </a:endParaRPr>
                    </a:p>
                    <a:p>
                      <a:endParaRPr lang="ru-RU" sz="1600" dirty="0" smtClean="0">
                        <a:latin typeface="Times New Roman" pitchFamily="18" charset="0"/>
                        <a:cs typeface="Times New Roman" pitchFamily="18" charset="0"/>
                      </a:endParaRPr>
                    </a:p>
                    <a:p>
                      <a:pPr algn="ctr"/>
                      <a:endParaRPr lang="ru-RU" sz="1600" b="0" i="0" kern="1200" dirty="0" smtClean="0">
                        <a:solidFill>
                          <a:schemeClr val="tx1"/>
                        </a:solidFill>
                        <a:latin typeface="Times New Roman" pitchFamily="18" charset="0"/>
                        <a:ea typeface="+mn-ea"/>
                        <a:cs typeface="Times New Roman" pitchFamily="18" charset="0"/>
                      </a:endParaRPr>
                    </a:p>
                    <a:p>
                      <a:pPr algn="ctr"/>
                      <a:r>
                        <a:rPr lang="ru-RU" sz="1600" b="0" i="0" kern="1200" dirty="0" smtClean="0">
                          <a:solidFill>
                            <a:schemeClr val="tx1"/>
                          </a:solidFill>
                          <a:latin typeface="Times New Roman" pitchFamily="18" charset="0"/>
                          <a:ea typeface="+mn-ea"/>
                          <a:cs typeface="Times New Roman" pitchFamily="18" charset="0"/>
                        </a:rPr>
                        <a:t>Я ведь тоже засыпаю:</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b="0" i="0" kern="1200" dirty="0" smtClean="0">
                          <a:solidFill>
                            <a:schemeClr val="tx1"/>
                          </a:solidFill>
                          <a:latin typeface="Times New Roman" pitchFamily="18" charset="0"/>
                          <a:ea typeface="+mn-ea"/>
                          <a:cs typeface="Times New Roman" pitchFamily="18" charset="0"/>
                        </a:rPr>
                        <a:t>—Баю-баю! Баю-баю!</a:t>
                      </a:r>
                      <a:endParaRPr lang="ru-RU" sz="1600" dirty="0" smtClean="0">
                        <a:latin typeface="Times New Roman" pitchFamily="18" charset="0"/>
                        <a:cs typeface="Times New Roman" pitchFamily="18" charset="0"/>
                      </a:endParaRPr>
                    </a:p>
                  </a:txBody>
                  <a:tcPr/>
                </a:tc>
                <a:extLst>
                  <a:ext uri="{0D108BD9-81ED-4DB2-BD59-A6C34878D82A}">
                    <a16:rowId xmlns:a16="http://schemas.microsoft.com/office/drawing/2014/main" val="10001"/>
                  </a:ext>
                </a:extLst>
              </a:tr>
            </a:tbl>
          </a:graphicData>
        </a:graphic>
      </p:graphicFrame>
      <p:pic>
        <p:nvPicPr>
          <p:cNvPr id="17410" name="Picture 2" descr="https://us.123rf.com/450wm/dazdraperma/dazdraperma1307/dazdraperma130700004/20732246-%D0%9C%D0%B8%D0%BB%D1%8B%D0%B9-%D1%80%D0%B5%D0%B1%D0%B5%D0%BD%D0%BE%D0%BA-%D0%BC%D0%B5%D0%B4%D0%B2%D0%B5%D0%B4%D1%8C-%D0%B3%D0%BE%D1%82%D0%BE%D0%B2%D1%8B-%D1%81%D0%BF%D0%B0%D1%82%D1%8C-%D0%BE%D0%B1%D0%BD%D0%B8%D0%BC%D0%B0%D1%8F-%D0%B5%D0%B3%D0%BE-%D0%BF%D0%BB%D1%8E%D1%88%D0%B5%D0%B2%D1%8B%D0%B9-%D0%BC%D0%B8%D1%88%D0%BA%D0%B0.jpg?ver=6"/>
          <p:cNvPicPr>
            <a:picLocks noChangeAspect="1" noChangeArrowheads="1"/>
          </p:cNvPicPr>
          <p:nvPr/>
        </p:nvPicPr>
        <p:blipFill>
          <a:blip r:embed="rId2"/>
          <a:srcRect/>
          <a:stretch>
            <a:fillRect/>
          </a:stretch>
        </p:blipFill>
        <p:spPr bwMode="auto">
          <a:xfrm>
            <a:off x="1142976" y="1000108"/>
            <a:ext cx="2786082" cy="2247887"/>
          </a:xfrm>
          <a:prstGeom prst="rect">
            <a:avLst/>
          </a:prstGeom>
          <a:ln>
            <a:noFill/>
          </a:ln>
          <a:effectLst>
            <a:softEdge rad="112500"/>
          </a:effectLst>
        </p:spPr>
      </p:pic>
      <p:pic>
        <p:nvPicPr>
          <p:cNvPr id="17412" name="Picture 4" descr="http://logopsi.ucoz.com/_fr/3/2353072.jpg"/>
          <p:cNvPicPr>
            <a:picLocks noChangeAspect="1" noChangeArrowheads="1"/>
          </p:cNvPicPr>
          <p:nvPr/>
        </p:nvPicPr>
        <p:blipFill>
          <a:blip r:embed="rId3" cstate="print"/>
          <a:srcRect l="4361" r="4067"/>
          <a:stretch>
            <a:fillRect/>
          </a:stretch>
        </p:blipFill>
        <p:spPr bwMode="auto">
          <a:xfrm>
            <a:off x="5857884" y="1000108"/>
            <a:ext cx="1785950" cy="2281489"/>
          </a:xfrm>
          <a:prstGeom prst="rect">
            <a:avLst/>
          </a:prstGeom>
          <a:ln>
            <a:noFill/>
          </a:ln>
          <a:effectLst>
            <a:softEdge rad="112500"/>
          </a:effectLst>
        </p:spPr>
      </p:pic>
      <p:pic>
        <p:nvPicPr>
          <p:cNvPr id="17414" name="Picture 6" descr="https://us.123rf.com/450wm/clairev/clairev1102/clairev110200053/8799940-sleeping-teddy-bear-in-bedroom.jpg?ver=6"/>
          <p:cNvPicPr>
            <a:picLocks noChangeAspect="1" noChangeArrowheads="1"/>
          </p:cNvPicPr>
          <p:nvPr/>
        </p:nvPicPr>
        <p:blipFill>
          <a:blip r:embed="rId4"/>
          <a:srcRect t="8572"/>
          <a:stretch>
            <a:fillRect/>
          </a:stretch>
        </p:blipFill>
        <p:spPr bwMode="auto">
          <a:xfrm>
            <a:off x="1285852" y="3857628"/>
            <a:ext cx="2586519" cy="2285988"/>
          </a:xfrm>
          <a:prstGeom prst="rect">
            <a:avLst/>
          </a:prstGeom>
          <a:ln>
            <a:noFill/>
          </a:ln>
          <a:effectLst>
            <a:softEdge rad="112500"/>
          </a:effectLst>
        </p:spPr>
      </p:pic>
      <p:pic>
        <p:nvPicPr>
          <p:cNvPr id="17416" name="Picture 8" descr="https://img3.stockfresh.com/files/c/clairev/m/37/5960368_stock-vector-sleeping-child-theme-image-2.jpg"/>
          <p:cNvPicPr>
            <a:picLocks noChangeAspect="1" noChangeArrowheads="1"/>
          </p:cNvPicPr>
          <p:nvPr/>
        </p:nvPicPr>
        <p:blipFill>
          <a:blip r:embed="rId5"/>
          <a:srcRect/>
          <a:stretch>
            <a:fillRect/>
          </a:stretch>
        </p:blipFill>
        <p:spPr bwMode="auto">
          <a:xfrm>
            <a:off x="5286380" y="3857628"/>
            <a:ext cx="2627605" cy="2286016"/>
          </a:xfrm>
          <a:prstGeom prst="rect">
            <a:avLst/>
          </a:prstGeom>
          <a:ln>
            <a:noFill/>
          </a:ln>
          <a:effectLst>
            <a:softEdge rad="112500"/>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0100" y="571480"/>
            <a:ext cx="7286676" cy="500018"/>
          </a:xfrm>
        </p:spPr>
        <p:txBody>
          <a:bodyPr>
            <a:noAutofit/>
          </a:bodyPr>
          <a:lstStyle/>
          <a:p>
            <a:r>
              <a:rPr lang="ru-RU" sz="1800" b="1" dirty="0" smtClean="0">
                <a:latin typeface="Times New Roman" pitchFamily="18" charset="0"/>
                <a:cs typeface="Times New Roman" pitchFamily="18" charset="0"/>
              </a:rPr>
              <a:t>«Дождик»  </a:t>
            </a:r>
            <a:r>
              <a:rPr lang="ru-RU" sz="1800" dirty="0" smtClean="0">
                <a:latin typeface="Times New Roman" pitchFamily="18" charset="0"/>
                <a:cs typeface="Times New Roman" pitchFamily="18" charset="0"/>
              </a:rPr>
              <a:t>Рус. нар. мел., Обр. Г. Лобачева. Слова А. </a:t>
            </a:r>
            <a:r>
              <a:rPr lang="ru-RU" sz="1800" dirty="0" err="1" smtClean="0">
                <a:latin typeface="Times New Roman" pitchFamily="18" charset="0"/>
                <a:cs typeface="Times New Roman" pitchFamily="18" charset="0"/>
              </a:rPr>
              <a:t>Барто</a:t>
            </a:r>
            <a:r>
              <a:rPr lang="ru-RU" sz="1800" dirty="0" smtClean="0">
                <a:latin typeface="Times New Roman" pitchFamily="18" charset="0"/>
                <a:cs typeface="Times New Roman" pitchFamily="18" charset="0"/>
              </a:rPr>
              <a:t/>
            </a:r>
            <a:br>
              <a:rPr lang="ru-RU" sz="1800" dirty="0" smtClean="0">
                <a:latin typeface="Times New Roman" pitchFamily="18" charset="0"/>
                <a:cs typeface="Times New Roman" pitchFamily="18" charset="0"/>
              </a:rPr>
            </a:br>
            <a:endParaRPr lang="ru-RU" sz="1800" dirty="0">
              <a:latin typeface="Times New Roman" pitchFamily="18" charset="0"/>
              <a:cs typeface="Times New Roman" pitchFamily="18" charset="0"/>
            </a:endParaRPr>
          </a:p>
        </p:txBody>
      </p:sp>
      <p:graphicFrame>
        <p:nvGraphicFramePr>
          <p:cNvPr id="4" name="Таблица 3"/>
          <p:cNvGraphicFramePr>
            <a:graphicFrameLocks noGrp="1"/>
          </p:cNvGraphicFramePr>
          <p:nvPr/>
        </p:nvGraphicFramePr>
        <p:xfrm>
          <a:off x="428596" y="1000108"/>
          <a:ext cx="8215370" cy="5669280"/>
        </p:xfrm>
        <a:graphic>
          <a:graphicData uri="http://schemas.openxmlformats.org/drawingml/2006/table">
            <a:tbl>
              <a:tblPr firstRow="1" bandRow="1">
                <a:tableStyleId>{5940675A-B579-460E-94D1-54222C63F5DA}</a:tableStyleId>
              </a:tblPr>
              <a:tblGrid>
                <a:gridCol w="4107685">
                  <a:extLst>
                    <a:ext uri="{9D8B030D-6E8A-4147-A177-3AD203B41FA5}">
                      <a16:colId xmlns:a16="http://schemas.microsoft.com/office/drawing/2014/main" val="20000"/>
                    </a:ext>
                  </a:extLst>
                </a:gridCol>
                <a:gridCol w="4107685">
                  <a:extLst>
                    <a:ext uri="{9D8B030D-6E8A-4147-A177-3AD203B41FA5}">
                      <a16:colId xmlns:a16="http://schemas.microsoft.com/office/drawing/2014/main" val="20001"/>
                    </a:ext>
                  </a:extLst>
                </a:gridCol>
              </a:tblGrid>
              <a:tr h="2714644">
                <a:tc>
                  <a:txBody>
                    <a:bodyPr/>
                    <a:lstStyle/>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sz="1800" b="0" i="0" kern="1200" dirty="0" smtClean="0">
                        <a:solidFill>
                          <a:schemeClr val="tx1"/>
                        </a:solidFill>
                        <a:latin typeface="Times New Roman" pitchFamily="18" charset="0"/>
                        <a:ea typeface="+mn-ea"/>
                        <a:cs typeface="Times New Roman" pitchFamily="18" charset="0"/>
                      </a:endParaRPr>
                    </a:p>
                    <a:p>
                      <a:pPr algn="ctr"/>
                      <a:r>
                        <a:rPr lang="ru-RU" sz="1800" b="0" i="0" kern="1200" dirty="0" smtClean="0">
                          <a:solidFill>
                            <a:schemeClr val="tx1"/>
                          </a:solidFill>
                          <a:latin typeface="Times New Roman" pitchFamily="18" charset="0"/>
                          <a:ea typeface="+mn-ea"/>
                          <a:cs typeface="Times New Roman" pitchFamily="18" charset="0"/>
                        </a:rPr>
                        <a:t>Кап! Кап! кап! Кап!</a:t>
                      </a:r>
                      <a:r>
                        <a:rPr lang="ru-RU" sz="1800" b="0" i="0" kern="1200" baseline="0" dirty="0" smtClean="0">
                          <a:solidFill>
                            <a:schemeClr val="tx1"/>
                          </a:solidFill>
                          <a:latin typeface="Times New Roman" pitchFamily="18" charset="0"/>
                          <a:ea typeface="+mn-ea"/>
                          <a:cs typeface="Times New Roman" pitchFamily="18" charset="0"/>
                        </a:rPr>
                        <a:t> </a:t>
                      </a:r>
                      <a:r>
                        <a:rPr lang="ru-RU" sz="1800" b="0" i="0" kern="1200" dirty="0" smtClean="0">
                          <a:solidFill>
                            <a:schemeClr val="tx1"/>
                          </a:solidFill>
                          <a:latin typeface="Times New Roman" pitchFamily="18" charset="0"/>
                          <a:ea typeface="+mn-ea"/>
                          <a:cs typeface="Times New Roman" pitchFamily="18" charset="0"/>
                        </a:rPr>
                        <a:t>Кап! Кап! Кап!</a:t>
                      </a:r>
                      <a:endParaRPr lang="ru-RU" dirty="0">
                        <a:latin typeface="Times New Roman" pitchFamily="18" charset="0"/>
                        <a:cs typeface="Times New Roman" pitchFamily="18" charset="0"/>
                      </a:endParaRPr>
                    </a:p>
                  </a:txBody>
                  <a:tcPr/>
                </a:tc>
                <a:tc>
                  <a:txBody>
                    <a:bodyPr/>
                    <a:lstStyle/>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r>
                        <a:rPr lang="ru-RU" sz="1800" b="0" i="0" kern="1200" dirty="0" smtClean="0">
                          <a:solidFill>
                            <a:schemeClr val="tx1"/>
                          </a:solidFill>
                          <a:latin typeface="Times New Roman" pitchFamily="18" charset="0"/>
                          <a:ea typeface="+mn-ea"/>
                          <a:cs typeface="Times New Roman" pitchFamily="18" charset="0"/>
                        </a:rPr>
                        <a:t>Дождик, дождик — как да кап!</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sz="1800" b="0" i="0" kern="1200" dirty="0" smtClean="0">
                          <a:solidFill>
                            <a:schemeClr val="tx1"/>
                          </a:solidFill>
                          <a:latin typeface="Times New Roman" pitchFamily="18" charset="0"/>
                          <a:ea typeface="+mn-ea"/>
                          <a:cs typeface="Times New Roman" pitchFamily="18" charset="0"/>
                        </a:rPr>
                        <a:t>Мокрые дорожки.</a:t>
                      </a:r>
                      <a:endParaRPr lang="ru-RU" dirty="0">
                        <a:latin typeface="Times New Roman" pitchFamily="18" charset="0"/>
                        <a:cs typeface="Times New Roman" pitchFamily="18" charset="0"/>
                      </a:endParaRPr>
                    </a:p>
                  </a:txBody>
                  <a:tcPr/>
                </a:tc>
                <a:extLst>
                  <a:ext uri="{0D108BD9-81ED-4DB2-BD59-A6C34878D82A}">
                    <a16:rowId xmlns:a16="http://schemas.microsoft.com/office/drawing/2014/main" val="10000"/>
                  </a:ext>
                </a:extLst>
              </a:tr>
              <a:tr h="2714644">
                <a:tc>
                  <a:txBody>
                    <a:bodyPr/>
                    <a:lstStyle/>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r>
                        <a:rPr lang="ru-RU" sz="1800" b="0" i="0" kern="1200" dirty="0" smtClean="0">
                          <a:solidFill>
                            <a:schemeClr val="tx1"/>
                          </a:solidFill>
                          <a:latin typeface="Times New Roman" pitchFamily="18" charset="0"/>
                          <a:ea typeface="+mn-ea"/>
                          <a:cs typeface="Times New Roman" pitchFamily="18" charset="0"/>
                        </a:rPr>
                        <a:t>Нам нельзя идти гулять —</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sz="1800" b="0" i="0" kern="1200" dirty="0" smtClean="0">
                          <a:solidFill>
                            <a:schemeClr val="tx1"/>
                          </a:solidFill>
                          <a:latin typeface="Times New Roman" pitchFamily="18" charset="0"/>
                          <a:ea typeface="+mn-ea"/>
                          <a:cs typeface="Times New Roman" pitchFamily="18" charset="0"/>
                        </a:rPr>
                        <a:t>Мы промочим ножки.</a:t>
                      </a:r>
                      <a:endParaRPr lang="ru-RU" dirty="0" smtClean="0">
                        <a:latin typeface="Times New Roman" pitchFamily="18" charset="0"/>
                        <a:cs typeface="Times New Roman" pitchFamily="18" charset="0"/>
                      </a:endParaRPr>
                    </a:p>
                  </a:txBody>
                  <a:tcPr/>
                </a:tc>
                <a:tc>
                  <a:txBody>
                    <a:bodyPr/>
                    <a:lstStyle/>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dirty="0" smtClean="0">
                        <a:latin typeface="Times New Roman" pitchFamily="18" charset="0"/>
                        <a:cs typeface="Times New Roman" pitchFamily="18" charset="0"/>
                      </a:endParaRPr>
                    </a:p>
                    <a:p>
                      <a:pPr algn="ctr"/>
                      <a:endParaRPr lang="ru-RU" sz="1800" b="0" i="0" kern="1200" dirty="0" smtClean="0">
                        <a:solidFill>
                          <a:schemeClr val="tx1"/>
                        </a:solidFill>
                        <a:latin typeface="Times New Roman" pitchFamily="18" charset="0"/>
                        <a:ea typeface="+mn-ea"/>
                        <a:cs typeface="Times New Roman" pitchFamily="18" charset="0"/>
                      </a:endParaRPr>
                    </a:p>
                    <a:p>
                      <a:pPr algn="ctr"/>
                      <a:r>
                        <a:rPr lang="ru-RU" sz="1800" b="0" i="0" kern="1200" dirty="0" smtClean="0">
                          <a:solidFill>
                            <a:schemeClr val="tx1"/>
                          </a:solidFill>
                          <a:latin typeface="Times New Roman" pitchFamily="18" charset="0"/>
                          <a:ea typeface="+mn-ea"/>
                          <a:cs typeface="Times New Roman" pitchFamily="18" charset="0"/>
                        </a:rPr>
                        <a:t>Кап! Кап! кап! Кап!</a:t>
                      </a:r>
                      <a:r>
                        <a:rPr lang="ru-RU" sz="1800" b="0" i="0" kern="1200" baseline="0" dirty="0" smtClean="0">
                          <a:solidFill>
                            <a:schemeClr val="tx1"/>
                          </a:solidFill>
                          <a:latin typeface="Times New Roman" pitchFamily="18" charset="0"/>
                          <a:ea typeface="+mn-ea"/>
                          <a:cs typeface="Times New Roman" pitchFamily="18" charset="0"/>
                        </a:rPr>
                        <a:t> </a:t>
                      </a:r>
                      <a:r>
                        <a:rPr lang="ru-RU" sz="1800" b="0" i="0" kern="1200" dirty="0" smtClean="0">
                          <a:solidFill>
                            <a:schemeClr val="tx1"/>
                          </a:solidFill>
                          <a:latin typeface="Times New Roman" pitchFamily="18" charset="0"/>
                          <a:ea typeface="+mn-ea"/>
                          <a:cs typeface="Times New Roman" pitchFamily="18" charset="0"/>
                        </a:rPr>
                        <a:t>Кап! </a:t>
                      </a:r>
                    </a:p>
                    <a:p>
                      <a:pPr algn="ctr"/>
                      <a:r>
                        <a:rPr lang="ru-RU" sz="1800" b="0" i="0" kern="1200" dirty="0" smtClean="0">
                          <a:solidFill>
                            <a:schemeClr val="tx1"/>
                          </a:solidFill>
                          <a:latin typeface="Times New Roman" pitchFamily="18" charset="0"/>
                          <a:ea typeface="+mn-ea"/>
                          <a:cs typeface="Times New Roman" pitchFamily="18" charset="0"/>
                        </a:rPr>
                        <a:t>Кап! Кап! Кап!</a:t>
                      </a:r>
                      <a:r>
                        <a:rPr lang="ru-RU" sz="1800" b="0" i="0" kern="1200" baseline="0" dirty="0" smtClean="0">
                          <a:solidFill>
                            <a:schemeClr val="tx1"/>
                          </a:solidFill>
                          <a:latin typeface="Times New Roman" pitchFamily="18" charset="0"/>
                          <a:ea typeface="+mn-ea"/>
                          <a:cs typeface="Times New Roman" pitchFamily="18" charset="0"/>
                        </a:rPr>
                        <a:t> </a:t>
                      </a:r>
                      <a:r>
                        <a:rPr lang="ru-RU" sz="1800" b="0" i="0" kern="1200" dirty="0" smtClean="0">
                          <a:solidFill>
                            <a:schemeClr val="tx1"/>
                          </a:solidFill>
                          <a:latin typeface="Times New Roman" pitchFamily="18" charset="0"/>
                          <a:ea typeface="+mn-ea"/>
                          <a:cs typeface="Times New Roman" pitchFamily="18" charset="0"/>
                        </a:rPr>
                        <a:t>Кап!</a:t>
                      </a:r>
                      <a:endParaRPr lang="ru-RU" dirty="0">
                        <a:latin typeface="Times New Roman" pitchFamily="18" charset="0"/>
                        <a:cs typeface="Times New Roman" pitchFamily="18" charset="0"/>
                      </a:endParaRPr>
                    </a:p>
                  </a:txBody>
                  <a:tcPr/>
                </a:tc>
                <a:extLst>
                  <a:ext uri="{0D108BD9-81ED-4DB2-BD59-A6C34878D82A}">
                    <a16:rowId xmlns:a16="http://schemas.microsoft.com/office/drawing/2014/main" val="10001"/>
                  </a:ext>
                </a:extLst>
              </a:tr>
            </a:tbl>
          </a:graphicData>
        </a:graphic>
      </p:graphicFrame>
      <p:pic>
        <p:nvPicPr>
          <p:cNvPr id="18434" name="Picture 2" descr="http://mamapapa-vrn.com/kartinkivideo5/kapelkiprygpryg.jpg"/>
          <p:cNvPicPr>
            <a:picLocks noChangeAspect="1" noChangeArrowheads="1"/>
          </p:cNvPicPr>
          <p:nvPr/>
        </p:nvPicPr>
        <p:blipFill>
          <a:blip r:embed="rId2"/>
          <a:srcRect/>
          <a:stretch>
            <a:fillRect/>
          </a:stretch>
        </p:blipFill>
        <p:spPr bwMode="auto">
          <a:xfrm>
            <a:off x="785786" y="1071546"/>
            <a:ext cx="3810025" cy="2143140"/>
          </a:xfrm>
          <a:prstGeom prst="rect">
            <a:avLst/>
          </a:prstGeom>
          <a:ln>
            <a:noFill/>
          </a:ln>
          <a:effectLst>
            <a:softEdge rad="112500"/>
          </a:effectLst>
        </p:spPr>
      </p:pic>
      <p:pic>
        <p:nvPicPr>
          <p:cNvPr id="18436" name="Picture 4" descr="http://vseanekdotu.ru/wp-content/uploads/2013/06/dojdik.jpg"/>
          <p:cNvPicPr>
            <a:picLocks noChangeAspect="1" noChangeArrowheads="1"/>
          </p:cNvPicPr>
          <p:nvPr/>
        </p:nvPicPr>
        <p:blipFill>
          <a:blip r:embed="rId3"/>
          <a:srcRect/>
          <a:stretch>
            <a:fillRect/>
          </a:stretch>
        </p:blipFill>
        <p:spPr bwMode="auto">
          <a:xfrm>
            <a:off x="5214942" y="1000108"/>
            <a:ext cx="3000396" cy="2298373"/>
          </a:xfrm>
          <a:prstGeom prst="rect">
            <a:avLst/>
          </a:prstGeom>
          <a:ln>
            <a:noFill/>
          </a:ln>
          <a:effectLst>
            <a:softEdge rad="112500"/>
          </a:effectLst>
        </p:spPr>
      </p:pic>
      <p:sp>
        <p:nvSpPr>
          <p:cNvPr id="18438" name="AutoShape 6" descr="http://parnasse.ru/upload/comments/d03337a347e46ad82291681734e28cb5.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8440" name="AutoShape 8" descr="http://parnasse.ru/upload/comments/d03337a347e46ad82291681734e28cb5.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8442" name="AutoShape 10" descr="http://parnasse.ru/upload/comments/d03337a347e46ad82291681734e28cb5.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8444" name="Picture 12" descr="https://baby-modnik.ru/images/stati/detskaya-obuv.jpg"/>
          <p:cNvPicPr>
            <a:picLocks noChangeAspect="1" noChangeArrowheads="1"/>
          </p:cNvPicPr>
          <p:nvPr/>
        </p:nvPicPr>
        <p:blipFill>
          <a:blip r:embed="rId4"/>
          <a:srcRect/>
          <a:stretch>
            <a:fillRect/>
          </a:stretch>
        </p:blipFill>
        <p:spPr bwMode="auto">
          <a:xfrm>
            <a:off x="1071538" y="3857628"/>
            <a:ext cx="3143272" cy="2114922"/>
          </a:xfrm>
          <a:prstGeom prst="rect">
            <a:avLst/>
          </a:prstGeom>
          <a:ln>
            <a:noFill/>
          </a:ln>
          <a:effectLst>
            <a:softEdge rad="112500"/>
          </a:effectLst>
        </p:spPr>
      </p:pic>
      <p:pic>
        <p:nvPicPr>
          <p:cNvPr id="11" name="Picture 2" descr="http://mamapapa-vrn.com/kartinkivideo5/kapelkiprygpryg.jpg"/>
          <p:cNvPicPr>
            <a:picLocks noChangeAspect="1" noChangeArrowheads="1"/>
          </p:cNvPicPr>
          <p:nvPr/>
        </p:nvPicPr>
        <p:blipFill>
          <a:blip r:embed="rId2"/>
          <a:srcRect/>
          <a:stretch>
            <a:fillRect/>
          </a:stretch>
        </p:blipFill>
        <p:spPr bwMode="auto">
          <a:xfrm>
            <a:off x="785786" y="1071546"/>
            <a:ext cx="3810025" cy="2143140"/>
          </a:xfrm>
          <a:prstGeom prst="rect">
            <a:avLst/>
          </a:prstGeom>
          <a:ln>
            <a:noFill/>
          </a:ln>
          <a:effectLst>
            <a:softEdge rad="112500"/>
          </a:effectLst>
        </p:spPr>
      </p:pic>
      <p:pic>
        <p:nvPicPr>
          <p:cNvPr id="12" name="Picture 2" descr="http://mamapapa-vrn.com/kartinkivideo5/kapelkiprygpryg.jpg"/>
          <p:cNvPicPr>
            <a:picLocks noChangeAspect="1" noChangeArrowheads="1"/>
          </p:cNvPicPr>
          <p:nvPr/>
        </p:nvPicPr>
        <p:blipFill>
          <a:blip r:embed="rId2"/>
          <a:srcRect/>
          <a:stretch>
            <a:fillRect/>
          </a:stretch>
        </p:blipFill>
        <p:spPr bwMode="auto">
          <a:xfrm>
            <a:off x="4929190" y="3857628"/>
            <a:ext cx="3810025" cy="2143140"/>
          </a:xfrm>
          <a:prstGeom prst="rect">
            <a:avLst/>
          </a:prstGeom>
          <a:ln>
            <a:noFill/>
          </a:ln>
          <a:effectLst>
            <a:softEdge rad="112500"/>
          </a:effectLst>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4352</TotalTime>
  <Words>1186</Words>
  <Application>Microsoft Office PowerPoint</Application>
  <PresentationFormat>Экран (4:3)</PresentationFormat>
  <Paragraphs>1077</Paragraphs>
  <Slides>21</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21</vt:i4>
      </vt:variant>
    </vt:vector>
  </HeadingPairs>
  <TitlesOfParts>
    <vt:vector size="27" baseType="lpstr">
      <vt:lpstr>Arial</vt:lpstr>
      <vt:lpstr>Calibri</vt:lpstr>
      <vt:lpstr>Century Gothic</vt:lpstr>
      <vt:lpstr>Courier New</vt:lpstr>
      <vt:lpstr>Times New Roman</vt:lpstr>
      <vt:lpstr>Тема Office</vt:lpstr>
      <vt:lpstr>Презентация PowerPoint</vt:lpstr>
      <vt:lpstr>Презентация PowerPoint</vt:lpstr>
      <vt:lpstr>Презентация PowerPoint</vt:lpstr>
      <vt:lpstr>Презентация PowerPoint</vt:lpstr>
      <vt:lpstr>«Осень» муз. Ю. Михайленко, сл. В. Петренко</vt:lpstr>
      <vt:lpstr>Песня «Зайчик» музыка М. Старокадомского, слова М. Клокова</vt:lpstr>
      <vt:lpstr>«Кап-кап»  муз. и сл. Ф. Филькенштейн </vt:lpstr>
      <vt:lpstr>«Спи, мой мишка» муз. Е. Тиличеевой, сл. Ю. Островского </vt:lpstr>
      <vt:lpstr>«Дождик»  Рус. нар. мел., Обр. Г. Лобачева. Слова А. Барто </vt:lpstr>
      <vt:lpstr>«Пришла зима» муз. М. Раухвергера, сл. Т. Мираджи</vt:lpstr>
      <vt:lpstr>«Дед Мороз» муз. А. Филиппенко, сл. Т. Волгиной</vt:lpstr>
      <vt:lpstr>«Ёлочка» муз. Е. Тиличеевой, сл. М. Ивенсен</vt:lpstr>
      <vt:lpstr>«Зимняя пляска»  муз. М. Старокадомского. сл. О. Высотской</vt:lpstr>
      <vt:lpstr>«Паровоз»  муз. А. Филиппенко, сл. Т. Волгиной</vt:lpstr>
      <vt:lpstr> «Песенка для мамочки» сл.и муз. Н. Уточкиной </vt:lpstr>
      <vt:lpstr>«Моя бабушка» муз. М. Картушиной </vt:lpstr>
      <vt:lpstr>«Маме песенку пою» муз. Т. Попатенко, сл. Е. Авдиенко</vt:lpstr>
      <vt:lpstr>«Воробьишки весной» Г. Вихаревой</vt:lpstr>
      <vt:lpstr>Песня-танец «Лучики сияют» Г. Вихарева</vt:lpstr>
      <vt:lpstr>«Машина»  муз. Т. Попатенко </vt:lpstr>
      <vt:lpstr>Песня «Игра с лошадкой» муз. Е. Кишко, сл. Н. Кукловской</vt:lpstr>
    </vt:vector>
  </TitlesOfParts>
  <Company>Reanimator Extreme Edition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Пользователь Windows</dc:creator>
  <cp:lastModifiedBy>Пользователь</cp:lastModifiedBy>
  <cp:revision>65</cp:revision>
  <cp:lastPrinted>2019-10-31T08:06:02Z</cp:lastPrinted>
  <dcterms:created xsi:type="dcterms:W3CDTF">2018-04-05T10:23:40Z</dcterms:created>
  <dcterms:modified xsi:type="dcterms:W3CDTF">2019-10-31T10:33:09Z</dcterms:modified>
</cp:coreProperties>
</file>