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99FF33"/>
    <a:srgbClr val="FF6699"/>
    <a:srgbClr val="FF9900"/>
    <a:srgbClr val="00FF00"/>
    <a:srgbClr val="FF99FF"/>
    <a:srgbClr val="33CCFF"/>
    <a:srgbClr val="52DF0B"/>
    <a:srgbClr val="FFFF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300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179512" y="83066"/>
            <a:ext cx="5040560" cy="1442182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rgbClr val="008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Маршрутный </a:t>
            </a:r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лист  юного путешественника.</a:t>
            </a:r>
          </a:p>
          <a:p>
            <a:pPr algn="ctr"/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Группа «Ромашки»</a:t>
            </a:r>
          </a:p>
          <a:p>
            <a:pPr algn="ctr"/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Тема недели: </a:t>
            </a:r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«</a:t>
            </a:r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Какого цвета осень?</a:t>
            </a:r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» </a:t>
            </a:r>
            <a:endParaRPr lang="ru-RU" sz="1600" dirty="0" smtClean="0">
              <a:solidFill>
                <a:srgbClr val="008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21</a:t>
            </a:r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.09</a:t>
            </a:r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. – </a:t>
            </a:r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25</a:t>
            </a:r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.09.2020 </a:t>
            </a:r>
            <a:r>
              <a:rPr lang="ru-RU" sz="1600" dirty="0" smtClean="0">
                <a:solidFill>
                  <a:srgbClr val="008000"/>
                </a:solidFill>
                <a:latin typeface="Arial Narrow" panose="020B0606020202030204" pitchFamily="34" charset="0"/>
              </a:rPr>
              <a:t>г.</a:t>
            </a:r>
          </a:p>
          <a:p>
            <a:pPr algn="ctr"/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254058" y="135852"/>
            <a:ext cx="792088" cy="720080"/>
          </a:xfrm>
          <a:prstGeom prst="ellipse">
            <a:avLst/>
          </a:prstGeom>
          <a:gradFill flip="none" rotWithShape="1">
            <a:gsLst>
              <a:gs pos="0">
                <a:srgbClr val="FF99FF">
                  <a:shade val="30000"/>
                  <a:satMod val="115000"/>
                </a:srgbClr>
              </a:gs>
              <a:gs pos="50000">
                <a:srgbClr val="FF99FF">
                  <a:shade val="67500"/>
                  <a:satMod val="115000"/>
                </a:srgbClr>
              </a:gs>
              <a:gs pos="100000">
                <a:srgbClr val="FF99FF">
                  <a:shade val="100000"/>
                  <a:satMod val="115000"/>
                </a:srgbClr>
              </a:gs>
            </a:gsLst>
            <a:lin ang="8100000" scaled="1"/>
            <a:tileRect/>
          </a:gradFill>
        </p:spPr>
        <p:style>
          <a:lnRef idx="1">
            <a:schemeClr val="accen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Narrow" panose="020B0606020202030204" pitchFamily="34" charset="0"/>
              </a:rPr>
              <a:t>1 день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937141" y="4073510"/>
            <a:ext cx="842392" cy="720080"/>
          </a:xfrm>
          <a:prstGeom prst="ellipse">
            <a:avLst/>
          </a:pr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Narrow" panose="020B0606020202030204" pitchFamily="34" charset="0"/>
              </a:rPr>
              <a:t>4 день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40235" y="1563757"/>
            <a:ext cx="842392" cy="72008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Narrow" panose="020B0606020202030204" pitchFamily="34" charset="0"/>
              </a:rPr>
              <a:t>3 день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046146" y="3613121"/>
            <a:ext cx="842392" cy="720080"/>
          </a:xfrm>
          <a:prstGeom prst="ellipse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Narrow" panose="020B0606020202030204" pitchFamily="34" charset="0"/>
              </a:rPr>
              <a:t>5 день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918483" y="1573667"/>
            <a:ext cx="885765" cy="792088"/>
          </a:xfrm>
          <a:prstGeom prst="ellipse">
            <a:avLst/>
          </a:prstGeom>
          <a:gradFill flip="none" rotWithShape="1">
            <a:gsLst>
              <a:gs pos="0">
                <a:srgbClr val="33CCFF">
                  <a:shade val="30000"/>
                  <a:satMod val="115000"/>
                </a:srgbClr>
              </a:gs>
              <a:gs pos="50000">
                <a:srgbClr val="33CCFF">
                  <a:shade val="67500"/>
                  <a:satMod val="115000"/>
                </a:srgbClr>
              </a:gs>
              <a:gs pos="100000">
                <a:srgbClr val="33CCFF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 Narrow" panose="020B0606020202030204" pitchFamily="34" charset="0"/>
              </a:rPr>
              <a:t>2 день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04248" y="186766"/>
            <a:ext cx="22322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CC0099"/>
                </a:solidFill>
              </a:rPr>
              <a:t>Прочитайте стихотворение </a:t>
            </a:r>
          </a:p>
          <a:p>
            <a:r>
              <a:rPr lang="ru-RU" sz="1200" b="1" dirty="0" smtClean="0">
                <a:solidFill>
                  <a:srgbClr val="CC0099"/>
                </a:solidFill>
              </a:rPr>
              <a:t>О</a:t>
            </a:r>
            <a:r>
              <a:rPr lang="ru-RU" sz="1200" b="1" dirty="0">
                <a:solidFill>
                  <a:srgbClr val="CC0099"/>
                </a:solidFill>
              </a:rPr>
              <a:t>. </a:t>
            </a:r>
            <a:r>
              <a:rPr lang="ru-RU" sz="1200" b="1" dirty="0" smtClean="0">
                <a:solidFill>
                  <a:srgbClr val="CC0099"/>
                </a:solidFill>
              </a:rPr>
              <a:t>Корнеева детям </a:t>
            </a:r>
          </a:p>
          <a:p>
            <a:r>
              <a:rPr lang="ru-RU" sz="1200" b="1" i="1" dirty="0" smtClean="0">
                <a:solidFill>
                  <a:srgbClr val="FF0000"/>
                </a:solidFill>
              </a:rPr>
              <a:t>На </a:t>
            </a:r>
            <a:r>
              <a:rPr lang="ru-RU" sz="1200" b="1" i="1" dirty="0">
                <a:solidFill>
                  <a:srgbClr val="FF0000"/>
                </a:solidFill>
              </a:rPr>
              <a:t>палитре осень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смешивала краски: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Жёлтый цвет – для липы,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для рябины – красный.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Охра всех оттенков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для ольхи и ивы –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Все деревья будут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выглядеть красиво.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Ветерком подула,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листья подсушила,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Чтоб дождём  холодным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красоту не смыло.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Украшать не стала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лишь сосну, да ёлку,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Слишком у подружек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колкие иголки.!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25014" y="4333201"/>
            <a:ext cx="36114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u="sng" dirty="0" smtClean="0">
                <a:solidFill>
                  <a:srgbClr val="FF99FF"/>
                </a:solidFill>
                <a:latin typeface="Arial Narrow" panose="020B0606020202030204" pitchFamily="34" charset="0"/>
              </a:rPr>
              <a:t> </a:t>
            </a:r>
            <a:r>
              <a:rPr lang="ru-RU" sz="1400" b="1" i="1" u="sng" dirty="0">
                <a:solidFill>
                  <a:srgbClr val="FF9900"/>
                </a:solidFill>
                <a:latin typeface="Arial Narrow" panose="020B0606020202030204" pitchFamily="34" charset="0"/>
              </a:rPr>
              <a:t>В</a:t>
            </a:r>
            <a:r>
              <a:rPr lang="ru-RU" sz="1400" b="1" i="1" u="sng" dirty="0" smtClean="0">
                <a:solidFill>
                  <a:srgbClr val="FF9900"/>
                </a:solidFill>
                <a:latin typeface="Arial Narrow" panose="020B0606020202030204" pitchFamily="34" charset="0"/>
              </a:rPr>
              <a:t>ыполните любую аппликацию и листьев.</a:t>
            </a:r>
            <a:endParaRPr lang="ru-RU" sz="1400" b="1" i="1" u="sng" dirty="0">
              <a:solidFill>
                <a:srgbClr val="FF9900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6273168" y="368435"/>
            <a:ext cx="515826" cy="254914"/>
          </a:xfrm>
          <a:prstGeom prst="rightArrow">
            <a:avLst/>
          </a:prstGeom>
          <a:gradFill flip="none" rotWithShape="1">
            <a:gsLst>
              <a:gs pos="0">
                <a:srgbClr val="FF99FF">
                  <a:shade val="30000"/>
                  <a:satMod val="115000"/>
                </a:srgbClr>
              </a:gs>
              <a:gs pos="50000">
                <a:srgbClr val="FF99FF">
                  <a:shade val="67500"/>
                  <a:satMod val="115000"/>
                </a:srgbClr>
              </a:gs>
              <a:gs pos="100000">
                <a:srgbClr val="FF99FF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rgbClr val="C0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252899" y="1382100"/>
            <a:ext cx="2765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Физминутка</a:t>
            </a:r>
            <a:r>
              <a:rPr lang="ru-RU" sz="1400" b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«Осень пришла» </a:t>
            </a:r>
            <a:endParaRPr lang="ru-RU" sz="1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08848" y="3765865"/>
            <a:ext cx="28343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>
                <a:solidFill>
                  <a:srgbClr val="52DF0B"/>
                </a:solidFill>
              </a:rPr>
              <a:t>Составьте рассказ по картинке</a:t>
            </a:r>
            <a:endParaRPr lang="ru-RU" sz="1400" b="1" i="1" dirty="0">
              <a:solidFill>
                <a:srgbClr val="52DF0B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0041" y="6093296"/>
            <a:ext cx="4035982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00FF00"/>
                </a:solidFill>
              </a:rPr>
              <a:t>Как всегда ждём </a:t>
            </a:r>
            <a:r>
              <a:rPr lang="ru-RU" sz="1600" b="1" i="1" dirty="0" smtClean="0">
                <a:solidFill>
                  <a:srgbClr val="00FF00"/>
                </a:solidFill>
              </a:rPr>
              <a:t>ваших интересных</a:t>
            </a:r>
            <a:endParaRPr lang="ru-RU" sz="1600" b="1" i="1" dirty="0" smtClean="0">
              <a:solidFill>
                <a:srgbClr val="00FF00"/>
              </a:solidFill>
            </a:endParaRPr>
          </a:p>
          <a:p>
            <a:pPr algn="ctr"/>
            <a:r>
              <a:rPr lang="ru-RU" sz="1600" b="1" i="1" dirty="0" smtClean="0">
                <a:solidFill>
                  <a:srgbClr val="00FF00"/>
                </a:solidFill>
              </a:rPr>
              <a:t> фотографий</a:t>
            </a:r>
            <a:endParaRPr lang="ru-RU" sz="1600" b="1" i="1" dirty="0">
              <a:solidFill>
                <a:srgbClr val="00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87596" y="1535988"/>
            <a:ext cx="41354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Стояла корзинка на полке без дела        </a:t>
            </a:r>
            <a:endParaRPr lang="ru-RU" sz="1200" dirty="0" smtClean="0"/>
          </a:p>
          <a:p>
            <a:r>
              <a:rPr lang="ru-RU" sz="1200" dirty="0" smtClean="0"/>
              <a:t> </a:t>
            </a:r>
            <a:r>
              <a:rPr lang="ru-RU" sz="1200" dirty="0"/>
              <a:t>(присесть, округлить руки – изобразить корзину</a:t>
            </a:r>
            <a:r>
              <a:rPr lang="ru-RU" sz="1200" dirty="0" smtClean="0"/>
              <a:t>)</a:t>
            </a:r>
            <a:endParaRPr lang="ru-RU" sz="1200" dirty="0"/>
          </a:p>
          <a:p>
            <a:r>
              <a:rPr lang="ru-RU" sz="1200" dirty="0"/>
              <a:t>Скучала, наверно, все лето она             </a:t>
            </a:r>
            <a:endParaRPr lang="ru-RU" sz="1200" dirty="0" smtClean="0"/>
          </a:p>
          <a:p>
            <a:r>
              <a:rPr lang="ru-RU" sz="1200" dirty="0" smtClean="0"/>
              <a:t>  </a:t>
            </a:r>
            <a:r>
              <a:rPr lang="ru-RU" sz="1200" dirty="0"/>
              <a:t>(наклоны головы, вправо-влево</a:t>
            </a:r>
            <a:r>
              <a:rPr lang="ru-RU" sz="1200" dirty="0" smtClean="0"/>
              <a:t>)</a:t>
            </a:r>
            <a:endParaRPr lang="ru-RU" sz="1200" dirty="0"/>
          </a:p>
          <a:p>
            <a:r>
              <a:rPr lang="ru-RU" sz="1200" dirty="0"/>
              <a:t>Вот осень пришла и листва пожелтела,   </a:t>
            </a:r>
            <a:endParaRPr lang="ru-RU" sz="1200" dirty="0" smtClean="0"/>
          </a:p>
          <a:p>
            <a:r>
              <a:rPr lang="ru-RU" sz="1200" dirty="0" smtClean="0"/>
              <a:t>(</a:t>
            </a:r>
            <a:r>
              <a:rPr lang="ru-RU" sz="1200" dirty="0"/>
              <a:t>встать, изобразить ветви деревьев</a:t>
            </a:r>
            <a:r>
              <a:rPr lang="ru-RU" sz="1200" dirty="0" smtClean="0"/>
              <a:t>)</a:t>
            </a:r>
            <a:endParaRPr lang="ru-RU" sz="1200" dirty="0"/>
          </a:p>
          <a:p>
            <a:r>
              <a:rPr lang="ru-RU" sz="1200" dirty="0"/>
              <a:t>Настала пора собирать урожай.             </a:t>
            </a:r>
            <a:endParaRPr lang="ru-RU" sz="1200" dirty="0" smtClean="0"/>
          </a:p>
          <a:p>
            <a:r>
              <a:rPr lang="ru-RU" sz="1200" dirty="0" smtClean="0"/>
              <a:t> </a:t>
            </a:r>
            <a:r>
              <a:rPr lang="ru-RU" sz="1200" dirty="0"/>
              <a:t>(потянуться, изобразить срывание фруктов с деревьев)</a:t>
            </a:r>
          </a:p>
          <a:p>
            <a:r>
              <a:rPr lang="ru-RU" sz="1200" dirty="0" smtClean="0"/>
              <a:t>Корзинка </a:t>
            </a:r>
            <a:r>
              <a:rPr lang="ru-RU" sz="1200" dirty="0"/>
              <a:t>довольна                              </a:t>
            </a:r>
            <a:endParaRPr lang="ru-RU" sz="1200" dirty="0" smtClean="0"/>
          </a:p>
          <a:p>
            <a:r>
              <a:rPr lang="ru-RU" sz="1200" dirty="0" smtClean="0"/>
              <a:t>  </a:t>
            </a:r>
            <a:r>
              <a:rPr lang="ru-RU" sz="1200" dirty="0"/>
              <a:t>(руки округлить перед собой, кивать головой</a:t>
            </a:r>
            <a:r>
              <a:rPr lang="ru-RU" sz="1200" dirty="0" smtClean="0"/>
              <a:t>)</a:t>
            </a:r>
            <a:endParaRPr lang="ru-RU" sz="1200" dirty="0"/>
          </a:p>
          <a:p>
            <a:r>
              <a:rPr lang="ru-RU" sz="1200" dirty="0"/>
              <a:t>Она удивилась </a:t>
            </a:r>
            <a:r>
              <a:rPr lang="ru-RU" sz="1200" dirty="0" smtClean="0"/>
              <a:t>, что </a:t>
            </a:r>
            <a:r>
              <a:rPr lang="ru-RU" sz="1200" dirty="0"/>
              <a:t>так много фруктов в саду уродилось                                     </a:t>
            </a:r>
            <a:endParaRPr lang="ru-RU" sz="1200" dirty="0" smtClean="0"/>
          </a:p>
          <a:p>
            <a:r>
              <a:rPr lang="ru-RU" sz="1200" dirty="0" smtClean="0"/>
              <a:t>(</a:t>
            </a:r>
            <a:r>
              <a:rPr lang="ru-RU" sz="1200" dirty="0"/>
              <a:t>развести </a:t>
            </a:r>
            <a:r>
              <a:rPr lang="ru-RU" sz="1200" dirty="0" smtClean="0"/>
              <a:t>руки).</a:t>
            </a:r>
            <a:endParaRPr lang="ru-RU" sz="1200" dirty="0"/>
          </a:p>
        </p:txBody>
      </p:sp>
      <p:pic>
        <p:nvPicPr>
          <p:cNvPr id="2051" name="Picture 3" descr="C:\Users\Zebore-ПК\Desktop\осень2\PWfltTiSzSLvHO42v5yapETW8yM1MCkQ47GxaBIf8OI0chMHO7wAoESAa0RQoWp4Zhj-8jOI1qaBn6Xj7ifDQ3niNqduwtlx-43-MGhdTbMWwiS2I7P70-bj4ymQXiLp-rrImyDiWT8YmeAWxCIr72CKaSM90lK02Uoxd_2lWVk1NPKkclzIZiycZqx-nNUzCFYw67U-c1aqsSbqFp8vInQ3C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54" t="23420" r="4314" b="9603"/>
          <a:stretch/>
        </p:blipFill>
        <p:spPr bwMode="auto">
          <a:xfrm>
            <a:off x="5018706" y="1516327"/>
            <a:ext cx="661670" cy="59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Zebore-ПК\Desktop\осень2\s120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6" t="16174" r="18290" b="10783"/>
          <a:stretch/>
        </p:blipFill>
        <p:spPr bwMode="auto">
          <a:xfrm>
            <a:off x="4420394" y="1982226"/>
            <a:ext cx="598312" cy="767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253" y="2092542"/>
            <a:ext cx="577780" cy="845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 descr="C:\Users\Zebore-ПК\Desktop\осень2\f_11845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1" t="15243" r="22636" b="17829"/>
          <a:stretch/>
        </p:blipFill>
        <p:spPr bwMode="auto">
          <a:xfrm>
            <a:off x="5560223" y="3028221"/>
            <a:ext cx="525619" cy="574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Выгнутая вниз стрелка 5"/>
          <p:cNvSpPr/>
          <p:nvPr/>
        </p:nvSpPr>
        <p:spPr>
          <a:xfrm rot="10800000">
            <a:off x="5507531" y="1065780"/>
            <a:ext cx="813757" cy="423513"/>
          </a:xfrm>
          <a:prstGeom prst="curvedUpArrow">
            <a:avLst/>
          </a:prstGeom>
          <a:solidFill>
            <a:srgbClr val="33CCFF"/>
          </a:solidFill>
          <a:ln>
            <a:solidFill>
              <a:srgbClr val="33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055" name="Picture 7" descr="C:\Users\Zebore-ПК\Desktop\осень2\i-spy-autumn-01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3" t="15308" r="8717" b="27284"/>
          <a:stretch/>
        </p:blipFill>
        <p:spPr bwMode="auto">
          <a:xfrm rot="5400000">
            <a:off x="-601810" y="3371845"/>
            <a:ext cx="2945229" cy="1633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Стрелка углом вверх 10"/>
          <p:cNvSpPr/>
          <p:nvPr/>
        </p:nvSpPr>
        <p:spPr>
          <a:xfrm rot="10800000">
            <a:off x="179512" y="1797421"/>
            <a:ext cx="412254" cy="614305"/>
          </a:xfrm>
          <a:prstGeom prst="bent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65199" y="2456483"/>
            <a:ext cx="14051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Сосчитайте листья</a:t>
            </a:r>
            <a:endParaRPr lang="ru-RU" sz="1200" b="1" dirty="0">
              <a:solidFill>
                <a:srgbClr val="FF0000"/>
              </a:solidFill>
            </a:endParaRPr>
          </a:p>
        </p:txBody>
      </p:sp>
      <p:pic>
        <p:nvPicPr>
          <p:cNvPr id="2056" name="Picture 8" descr="C:\Users\Zebore-ПК\Desktop\осень2\hello_html_m46bdcc1f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2845588" y="4042782"/>
            <a:ext cx="2714635" cy="2028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Zebore-ПК\Desktop\осень2\Декоративная композиция (1)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83" b="3964"/>
          <a:stretch/>
        </p:blipFill>
        <p:spPr bwMode="auto">
          <a:xfrm>
            <a:off x="6502714" y="4705662"/>
            <a:ext cx="2318731" cy="1732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Стрелка углом вверх 14"/>
          <p:cNvSpPr/>
          <p:nvPr/>
        </p:nvSpPr>
        <p:spPr>
          <a:xfrm rot="5400000">
            <a:off x="2198843" y="4957744"/>
            <a:ext cx="610752" cy="550627"/>
          </a:xfrm>
          <a:prstGeom prst="bentUpArrow">
            <a:avLst/>
          </a:prstGeom>
          <a:solidFill>
            <a:srgbClr val="00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углом 16"/>
          <p:cNvSpPr/>
          <p:nvPr/>
        </p:nvSpPr>
        <p:spPr>
          <a:xfrm rot="5400000">
            <a:off x="7188100" y="3605488"/>
            <a:ext cx="484321" cy="868680"/>
          </a:xfrm>
          <a:prstGeom prst="bentArrow">
            <a:avLst/>
          </a:prstGeom>
          <a:solidFill>
            <a:srgbClr val="FF99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058" name="Picture 10" descr="C:\Users\Zebore-ПК\Desktop\осень2\1920x1080_1136640_[www.ArtFile.ru]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6" t="5144" r="1851" b="16667"/>
          <a:stretch/>
        </p:blipFill>
        <p:spPr bwMode="auto">
          <a:xfrm>
            <a:off x="4982162" y="6113866"/>
            <a:ext cx="1484009" cy="699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Стрелка влево 17"/>
          <p:cNvSpPr/>
          <p:nvPr/>
        </p:nvSpPr>
        <p:spPr>
          <a:xfrm>
            <a:off x="4159273" y="6242320"/>
            <a:ext cx="693934" cy="286726"/>
          </a:xfrm>
          <a:prstGeom prst="leftArrow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49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466066"/>
            <a:ext cx="6646863" cy="59769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0483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889844"/>
            <a:ext cx="6840760" cy="5632311"/>
          </a:xfrm>
          <a:prstGeom prst="rect">
            <a:avLst/>
          </a:prstGeom>
          <a:gradFill flip="none" rotWithShape="1">
            <a:gsLst>
              <a:gs pos="0">
                <a:srgbClr val="99FF33">
                  <a:shade val="30000"/>
                  <a:satMod val="115000"/>
                </a:srgbClr>
              </a:gs>
              <a:gs pos="50000">
                <a:srgbClr val="99FF33">
                  <a:shade val="67500"/>
                  <a:satMod val="115000"/>
                </a:srgbClr>
              </a:gs>
              <a:gs pos="100000">
                <a:srgbClr val="99FF33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>
            <a:spAutoFit/>
          </a:bodyPr>
          <a:lstStyle/>
          <a:p>
            <a:r>
              <a:rPr lang="ru-RU" sz="2400" dirty="0"/>
              <a:t>Прочитайте стихотворение </a:t>
            </a:r>
            <a:r>
              <a:rPr lang="ru-RU" sz="2400" dirty="0" smtClean="0"/>
              <a:t>О</a:t>
            </a:r>
            <a:r>
              <a:rPr lang="ru-RU" sz="2400" dirty="0"/>
              <a:t>. Корнеева детям 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На палитре осень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смешивала краски: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Жёлтый цвет – для липы,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для рябины – красный.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Охра всех оттенков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для ольхи и ивы –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Все деревья будут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выглядеть красиво.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Ветерком подула,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листья подсушила,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Чтоб дождём  холодным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красоту не смыло.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Украшать не стала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лишь сосну, да ёлку,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Слишком у подружек</a:t>
            </a:r>
          </a:p>
          <a:p>
            <a:pPr algn="ctr"/>
            <a:r>
              <a:rPr lang="ru-RU" sz="2100" b="1" i="1" dirty="0">
                <a:solidFill>
                  <a:srgbClr val="FF0000"/>
                </a:solidFill>
              </a:rPr>
              <a:t>колкие иголки.! </a:t>
            </a:r>
            <a:endParaRPr lang="ru-RU" sz="21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6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257</TotalTime>
  <Words>273</Words>
  <Application>Microsoft Office PowerPoint</Application>
  <PresentationFormat>Экран (4:3)</PresentationFormat>
  <Paragraphs>63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Zebore-ПК</dc:creator>
  <cp:lastModifiedBy>Zebore-ПК</cp:lastModifiedBy>
  <cp:revision>25</cp:revision>
  <dcterms:created xsi:type="dcterms:W3CDTF">2020-09-07T13:09:22Z</dcterms:created>
  <dcterms:modified xsi:type="dcterms:W3CDTF">2020-09-16T16:55:18Z</dcterms:modified>
</cp:coreProperties>
</file>