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9" r:id="rId5"/>
    <p:sldId id="262" r:id="rId6"/>
    <p:sldId id="260" r:id="rId7"/>
    <p:sldId id="263" r:id="rId8"/>
    <p:sldId id="264" r:id="rId9"/>
    <p:sldId id="261" r:id="rId10"/>
    <p:sldId id="266" r:id="rId11"/>
    <p:sldId id="267" r:id="rId12"/>
    <p:sldId id="258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>
      <p:cViewPr varScale="1">
        <p:scale>
          <a:sx n="69" d="100"/>
          <a:sy n="69" d="100"/>
        </p:scale>
        <p:origin x="13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EDFDBA-9652-452C-AA30-1A32BCCCFD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4BC94F-E2ED-4A8E-A47D-0BA40F108D09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EDFDBA-9652-452C-AA30-1A32BCCCFD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4BC94F-E2ED-4A8E-A47D-0BA40F108D09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EDFDBA-9652-452C-AA30-1A32BCCCFD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4BC94F-E2ED-4A8E-A47D-0BA40F108D09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EDFDBA-9652-452C-AA30-1A32BCCCFD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4BC94F-E2ED-4A8E-A47D-0BA40F108D09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EDFDBA-9652-452C-AA30-1A32BCCCFD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4BC94F-E2ED-4A8E-A47D-0BA40F108D09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EDFDBA-9652-452C-AA30-1A32BCCCFD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4BC94F-E2ED-4A8E-A47D-0BA40F108D09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EDFDBA-9652-452C-AA30-1A32BCCCFD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4BC94F-E2ED-4A8E-A47D-0BA40F108D09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EDFDBA-9652-452C-AA30-1A32BCCCFD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4BC94F-E2ED-4A8E-A47D-0BA40F108D09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EDFDBA-9652-452C-AA30-1A32BCCCFD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4BC94F-E2ED-4A8E-A47D-0BA40F108D09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EDFDBA-9652-452C-AA30-1A32BCCCFD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 userDrawn="1"/>
        </p:nvGrpSpPr>
        <p:grpSpPr>
          <a:xfrm>
            <a:off x="0" y="0"/>
            <a:ext cx="1060616" cy="6858000"/>
            <a:chOff x="0" y="0"/>
            <a:chExt cx="1060616" cy="6858000"/>
          </a:xfrm>
          <a:effectLst/>
        </p:grpSpPr>
        <p:sp>
          <p:nvSpPr>
            <p:cNvPr id="10" name="Прямоугольник 9"/>
            <p:cNvSpPr/>
            <p:nvPr userDrawn="1"/>
          </p:nvSpPr>
          <p:spPr>
            <a:xfrm>
              <a:off x="0" y="0"/>
              <a:ext cx="1000100" cy="685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9" name="Рисунок 8" descr="0_78010_a8a74fc9_M.png"/>
            <p:cNvPicPr>
              <a:picLocks noChangeAspect="1"/>
            </p:cNvPicPr>
            <p:nvPr userDrawn="1"/>
          </p:nvPicPr>
          <p:blipFill>
            <a:blip r:embed="rId13" cstate="print"/>
            <a:stretch>
              <a:fillRect/>
            </a:stretch>
          </p:blipFill>
          <p:spPr>
            <a:xfrm>
              <a:off x="0" y="0"/>
              <a:ext cx="1060616" cy="1828649"/>
            </a:xfrm>
            <a:prstGeom prst="rect">
              <a:avLst/>
            </a:prstGeom>
          </p:spPr>
        </p:pic>
        <p:pic>
          <p:nvPicPr>
            <p:cNvPr id="11" name="Рисунок 10" descr="0_78010_a8a74fc9_M.png"/>
            <p:cNvPicPr>
              <a:picLocks noChangeAspect="1"/>
            </p:cNvPicPr>
            <p:nvPr userDrawn="1"/>
          </p:nvPicPr>
          <p:blipFill>
            <a:blip r:embed="rId13" cstate="print"/>
            <a:stretch>
              <a:fillRect/>
            </a:stretch>
          </p:blipFill>
          <p:spPr>
            <a:xfrm flipV="1">
              <a:off x="0" y="1785926"/>
              <a:ext cx="1060616" cy="1828649"/>
            </a:xfrm>
            <a:prstGeom prst="rect">
              <a:avLst/>
            </a:prstGeom>
          </p:spPr>
        </p:pic>
        <p:pic>
          <p:nvPicPr>
            <p:cNvPr id="12" name="Рисунок 11" descr="0_78010_a8a74fc9_M.png"/>
            <p:cNvPicPr>
              <a:picLocks noChangeAspect="1"/>
            </p:cNvPicPr>
            <p:nvPr userDrawn="1"/>
          </p:nvPicPr>
          <p:blipFill>
            <a:blip r:embed="rId13" cstate="print"/>
            <a:stretch>
              <a:fillRect/>
            </a:stretch>
          </p:blipFill>
          <p:spPr>
            <a:xfrm>
              <a:off x="0" y="3571876"/>
              <a:ext cx="1060616" cy="1828649"/>
            </a:xfrm>
            <a:prstGeom prst="rect">
              <a:avLst/>
            </a:prstGeom>
          </p:spPr>
        </p:pic>
        <p:pic>
          <p:nvPicPr>
            <p:cNvPr id="13" name="Рисунок 12" descr="0_78010_a8a74fc9_M.png"/>
            <p:cNvPicPr>
              <a:picLocks noChangeAspect="1"/>
            </p:cNvPicPr>
            <p:nvPr userDrawn="1"/>
          </p:nvPicPr>
          <p:blipFill>
            <a:blip r:embed="rId13" cstate="print"/>
            <a:srcRect t="17963"/>
            <a:stretch>
              <a:fillRect/>
            </a:stretch>
          </p:blipFill>
          <p:spPr>
            <a:xfrm flipV="1">
              <a:off x="0" y="5357826"/>
              <a:ext cx="1060616" cy="1500174"/>
            </a:xfrm>
            <a:prstGeom prst="rect">
              <a:avLst/>
            </a:prstGeom>
          </p:spPr>
        </p:pic>
      </p:grpSp>
      <p:cxnSp>
        <p:nvCxnSpPr>
          <p:cNvPr id="18" name="Прямая соединительная линия 17"/>
          <p:cNvCxnSpPr/>
          <p:nvPr userDrawn="1"/>
        </p:nvCxnSpPr>
        <p:spPr>
          <a:xfrm rot="5400000">
            <a:off x="-2428900" y="3429000"/>
            <a:ext cx="6858000" cy="0"/>
          </a:xfrm>
          <a:prstGeom prst="line">
            <a:avLst/>
          </a:prstGeom>
          <a:ln w="127000" cap="sq" cmpd="thickThin">
            <a:solidFill>
              <a:srgbClr val="00B0F0"/>
            </a:solidFill>
            <a:miter lim="800000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90500" cap="sq" cmpd="thickThin">
            <a:solidFill>
              <a:srgbClr val="00B0F0"/>
            </a:solidFill>
            <a:miter lim="800000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0" y="6572272"/>
            <a:ext cx="128585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http://linda6035.ucoz.ru/</a:t>
            </a:r>
            <a:endParaRPr lang="ru-RU" sz="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Рисунок 21" descr="0_6a837_8225efc1_L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928662" y="0"/>
            <a:ext cx="8215338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img-fotki.yandex.ru/get/6520/16969765.99/0_6a837_8225efc1_L.png" TargetMode="External"/><Relationship Id="rId2" Type="http://schemas.openxmlformats.org/officeDocument/2006/relationships/hyperlink" Target="http://linda6035.ucoz.ru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img-fotki.yandex.ru/get/9217/16969765.148/0_78010_a8a74fc9_M.p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1142976" y="571480"/>
            <a:ext cx="7715304" cy="5755422"/>
            <a:chOff x="1180757" y="222473"/>
            <a:chExt cx="7035195" cy="620022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80757" y="222473"/>
              <a:ext cx="7035195" cy="620022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6000" b="1" dirty="0" err="1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70C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Квест</a:t>
              </a: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70C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 – современная игровая технология  обучения дошкольников в условиях ФГОС.</a:t>
              </a:r>
            </a:p>
            <a:p>
              <a:pPr algn="ctr">
                <a:defRPr/>
              </a:pPr>
              <a:endParaRPr lang="ru-RU" sz="36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  <a:p>
              <a:pPr algn="ctr">
                <a:defRPr/>
              </a:pPr>
              <a:r>
                <a:rPr lang="ru-RU" sz="28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Monotype Corsiva" pitchFamily="66" charset="0"/>
                </a:rPr>
                <a:t>Выполнила старший воспитатель </a:t>
              </a:r>
            </a:p>
            <a:p>
              <a:pPr algn="ctr">
                <a:defRPr/>
              </a:pPr>
              <a:r>
                <a:rPr lang="ru-RU" sz="28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Monotype Corsiva" pitchFamily="66" charset="0"/>
                </a:rPr>
                <a:t> МБДОУ </a:t>
              </a:r>
              <a:r>
                <a:rPr lang="ru-RU" sz="28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Monotype Corsiva" pitchFamily="66" charset="0"/>
                </a:rPr>
                <a:t>№ 37» с. Покровское</a:t>
              </a:r>
              <a:endPara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endParaRPr>
            </a:p>
            <a:p>
              <a:pPr algn="ctr">
                <a:defRPr/>
              </a:pPr>
              <a:r>
                <a:rPr lang="ru-RU" sz="36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Monotype Corsiva" pitchFamily="66" charset="0"/>
                </a:rPr>
                <a:t>Н.А. Сомова</a:t>
              </a:r>
              <a:endParaRPr lang="ru-RU" sz="36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361672" y="5085184"/>
              <a:ext cx="4910119" cy="3978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dirty="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214290"/>
            <a:ext cx="750099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Достоинства </a:t>
            </a:r>
            <a:r>
              <a:rPr lang="ru-RU" sz="2800" dirty="0" err="1" smtClean="0">
                <a:solidFill>
                  <a:srgbClr val="7030A0"/>
                </a:solidFill>
              </a:rPr>
              <a:t>квестов</a:t>
            </a:r>
            <a:r>
              <a:rPr lang="ru-RU" sz="2800" dirty="0" smtClean="0">
                <a:solidFill>
                  <a:srgbClr val="7030A0"/>
                </a:solidFill>
              </a:rPr>
              <a:t> для детей дошкольного возраста</a:t>
            </a:r>
          </a:p>
          <a:p>
            <a:r>
              <a:rPr lang="ru-RU" dirty="0" smtClean="0"/>
              <a:t>1.  </a:t>
            </a:r>
            <a:r>
              <a:rPr lang="ru-RU" sz="2400" dirty="0" err="1" smtClean="0"/>
              <a:t>Квест-игра</a:t>
            </a:r>
            <a:r>
              <a:rPr lang="ru-RU" sz="2400" dirty="0" smtClean="0"/>
              <a:t>  является  привлекательной  для  ребёнка,  позволяет активизировать  его  внимание  и  развивать  познавательный  интерес  в  ходе выполнения заданий.</a:t>
            </a:r>
          </a:p>
          <a:p>
            <a:r>
              <a:rPr lang="ru-RU" sz="2400" dirty="0" smtClean="0"/>
              <a:t>2.  Формирует у детей ощущение личной заинтересованности при выполнении задания.</a:t>
            </a:r>
          </a:p>
          <a:p>
            <a:r>
              <a:rPr lang="ru-RU" sz="2400" dirty="0" smtClean="0"/>
              <a:t>3.  Обогащает детей сходными впечатлениями для совместного обсуждения.</a:t>
            </a:r>
          </a:p>
          <a:p>
            <a:r>
              <a:rPr lang="ru-RU" sz="2400" dirty="0" smtClean="0"/>
              <a:t>4.  Формирует  у  детей  унифицированную  базу  знаний  и  представлений,  к которой можно обращаться во время работы в группе.</a:t>
            </a:r>
          </a:p>
          <a:p>
            <a:r>
              <a:rPr lang="ru-RU" sz="2400" dirty="0" smtClean="0"/>
              <a:t>5.  Позволяет воспитателю выделять для ознакомления те объекты, которые он считает наиболее значимыми с точки зрения решения образовательных задач </a:t>
            </a:r>
          </a:p>
          <a:p>
            <a:r>
              <a:rPr lang="ru-RU" sz="2400" dirty="0" smtClean="0"/>
              <a:t>в группе и учитывать при этом интересы детей в полном объёме.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17693"/>
            <a:ext cx="764386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6. </a:t>
            </a:r>
            <a:r>
              <a:rPr lang="ru-RU" sz="2000" dirty="0" smtClean="0"/>
              <a:t>В  ходе  выполнения групповых заданий дети учатся слушать собеседника, не перебивая. Дети  учатся  оценивать  свою  работу,  работу  товарища,  помогать друг  другу. </a:t>
            </a:r>
            <a:r>
              <a:rPr lang="ru-RU" sz="2000" dirty="0" err="1" smtClean="0"/>
              <a:t>Квесты</a:t>
            </a:r>
            <a:r>
              <a:rPr lang="ru-RU" sz="2000" dirty="0" smtClean="0"/>
              <a:t>  помогают  реализовать  принцип  сотрудничества.</a:t>
            </a:r>
          </a:p>
          <a:p>
            <a:pPr marL="342900" indent="-342900">
              <a:buAutoNum type="arabicPeriod" startAt="7"/>
            </a:pPr>
            <a:r>
              <a:rPr lang="ru-RU" sz="2000" dirty="0" smtClean="0"/>
              <a:t>Сама  форма  </a:t>
            </a:r>
            <a:r>
              <a:rPr lang="ru-RU" sz="2000" dirty="0" err="1" smtClean="0"/>
              <a:t>квест-игры</a:t>
            </a:r>
            <a:r>
              <a:rPr lang="ru-RU" sz="2000" dirty="0" smtClean="0"/>
              <a:t>  предусматривает  особый,  многосторонний  тип коммуникации  между  педагогом  и  детьми,  а  также  между  самими  детьми. </a:t>
            </a:r>
          </a:p>
          <a:p>
            <a:pPr marL="342900" indent="-342900">
              <a:buAutoNum type="arabicPeriod" startAt="7"/>
            </a:pPr>
            <a:r>
              <a:rPr lang="ru-RU" sz="2000" dirty="0" smtClean="0"/>
              <a:t>В  ходе  реализации  </a:t>
            </a:r>
            <a:r>
              <a:rPr lang="ru-RU" sz="2000" dirty="0" err="1" smtClean="0"/>
              <a:t>квест-игры</a:t>
            </a:r>
            <a:r>
              <a:rPr lang="ru-RU" sz="2000" dirty="0" smtClean="0"/>
              <a:t>  можно  естественным  образом  осуществлять интеграцию образовательных областей, комбинировать разные виды детской деятельности  и  формы  работы  с  детьми,  решать  образовательные  задачи  в  самостоятельной и совместной деятельности детей и взрослого.</a:t>
            </a:r>
          </a:p>
          <a:p>
            <a:pPr marL="342900" indent="-342900">
              <a:buAutoNum type="arabicPeriod" startAt="7"/>
            </a:pPr>
            <a:r>
              <a:rPr lang="ru-RU" sz="2000" dirty="0" smtClean="0"/>
              <a:t> </a:t>
            </a:r>
            <a:r>
              <a:rPr lang="ru-RU" sz="2000" dirty="0" err="1" smtClean="0"/>
              <a:t>Квест-игра</a:t>
            </a:r>
            <a:r>
              <a:rPr lang="ru-RU" sz="2000" dirty="0" smtClean="0"/>
              <a:t>  создаёт  условия  для  поддержки  и  развития  детских  интересов  и способностей,  но  и  нацелена  на  развитие  индивидуальности  ребёнка,  его самостоятельности,  инициативности,  поисковой  активности. </a:t>
            </a:r>
          </a:p>
          <a:p>
            <a:pPr marL="342900" indent="-342900">
              <a:buFontTx/>
              <a:buAutoNum type="arabicPeriod" startAt="7"/>
            </a:pPr>
            <a:r>
              <a:rPr lang="ru-RU" sz="2000" dirty="0" err="1" smtClean="0"/>
              <a:t>Квест</a:t>
            </a:r>
            <a:r>
              <a:rPr lang="ru-RU" sz="2000" dirty="0" smtClean="0"/>
              <a:t>  уникальный продукт возможность  введения  в  игру  разнообразных  заданий  позволяет решать бесчисленное множество интеллектуальных и творческих задач.  Создаются  комфортные  условия  обучения,  при  которых  каждый  ребёнок чувствует свою успешность. 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1363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1071538" y="1916832"/>
            <a:ext cx="7786742" cy="4353957"/>
            <a:chOff x="539750" y="1344094"/>
            <a:chExt cx="7993063" cy="5189402"/>
          </a:xfrm>
        </p:grpSpPr>
        <p:grpSp>
          <p:nvGrpSpPr>
            <p:cNvPr id="3" name="Группа 1"/>
            <p:cNvGrpSpPr>
              <a:grpSpLocks/>
            </p:cNvGrpSpPr>
            <p:nvPr/>
          </p:nvGrpSpPr>
          <p:grpSpPr bwMode="auto">
            <a:xfrm>
              <a:off x="539750" y="1344094"/>
              <a:ext cx="7993063" cy="4486216"/>
              <a:chOff x="539552" y="-815361"/>
              <a:chExt cx="7992888" cy="5608007"/>
            </a:xfrm>
          </p:grpSpPr>
          <p:sp>
            <p:nvSpPr>
              <p:cNvPr id="5" name="Прямоугольник 4"/>
              <p:cNvSpPr/>
              <p:nvPr/>
            </p:nvSpPr>
            <p:spPr>
              <a:xfrm>
                <a:off x="539552" y="-815361"/>
                <a:ext cx="7992888" cy="5502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endParaRPr lang="ru-RU" dirty="0">
                  <a:solidFill>
                    <a:prstClr val="black"/>
                  </a:solidFill>
                  <a:latin typeface="Monotype Corsiva" pitchFamily="66" charset="0"/>
                </a:endParaRPr>
              </a:p>
            </p:txBody>
          </p:sp>
          <p:sp>
            <p:nvSpPr>
              <p:cNvPr id="6" name="Прямоугольник 3"/>
              <p:cNvSpPr>
                <a:spLocks noChangeArrowheads="1"/>
              </p:cNvSpPr>
              <p:nvPr/>
            </p:nvSpPr>
            <p:spPr bwMode="auto">
              <a:xfrm>
                <a:off x="2699547" y="4196516"/>
                <a:ext cx="3628503" cy="5961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endParaRPr lang="ru-RU" sz="2000" b="1" dirty="0">
                  <a:solidFill>
                    <a:prstClr val="black"/>
                  </a:solidFill>
                  <a:latin typeface="Monotype Corsiva" pitchFamily="66" charset="0"/>
                </a:endParaRPr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2411760" y="6093296"/>
              <a:ext cx="189626" cy="4402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1285852" y="571480"/>
            <a:ext cx="7572428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Список использованной литературы:</a:t>
            </a:r>
          </a:p>
          <a:p>
            <a:r>
              <a:rPr lang="ru-RU" sz="2000" dirty="0" smtClean="0"/>
              <a:t>1.  Комарова  Т.С.,  </a:t>
            </a:r>
            <a:r>
              <a:rPr lang="ru-RU" sz="2000" dirty="0" err="1" smtClean="0"/>
              <a:t>Зацепина</a:t>
            </a:r>
            <a:r>
              <a:rPr lang="ru-RU" sz="2000" dirty="0" smtClean="0"/>
              <a:t>  М.Б.  «Интеграция  в  системе  воспитательно-образовательной  работы  детского  сада»,  Мозаика-Синтез  Москва,  2014</a:t>
            </a:r>
          </a:p>
          <a:p>
            <a:r>
              <a:rPr lang="ru-RU" sz="2000" dirty="0" smtClean="0"/>
              <a:t>2.  Колесникова  И.В.  «Проведение  </a:t>
            </a:r>
            <a:r>
              <a:rPr lang="ru-RU" sz="2000" dirty="0" err="1" smtClean="0"/>
              <a:t>игры-квеста</a:t>
            </a:r>
            <a:r>
              <a:rPr lang="ru-RU" sz="2000" dirty="0" smtClean="0"/>
              <a:t>  «В  поисках  сокровищ» </a:t>
            </a:r>
          </a:p>
          <a:p>
            <a:r>
              <a:rPr lang="ru-RU" sz="2000" dirty="0" smtClean="0"/>
              <a:t>«Справочник старшего воспитателя дошкольного учреждения» №2 2015, 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dirty="0" smtClean="0"/>
          </a:p>
          <a:p>
            <a:r>
              <a:rPr lang="ru-RU" sz="2800" dirty="0" smtClean="0">
                <a:solidFill>
                  <a:srgbClr val="002060"/>
                </a:solidFill>
              </a:rPr>
              <a:t>Список интернет источников:</a:t>
            </a:r>
          </a:p>
          <a:p>
            <a:r>
              <a:rPr lang="ru-RU" sz="2000" dirty="0" smtClean="0"/>
              <a:t>1.  http://dohcolonoc.ru/stati/10477-kvest-igra.html</a:t>
            </a:r>
          </a:p>
          <a:p>
            <a:r>
              <a:rPr lang="ru-RU" sz="2000" dirty="0" smtClean="0"/>
              <a:t>2.  http://cyberleninka.ru/article/n/igra-kvest-kak-formaobrazovatelnoy-deyatelnosti-so-starshimi-doshkolnikami</a:t>
            </a:r>
          </a:p>
          <a:p>
            <a:r>
              <a:rPr lang="ru-RU" sz="2000" dirty="0" smtClean="0"/>
              <a:t>3.  http://super-positive.ru/kvest-dlya-detey-na-ulitce/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1071538" y="1916832"/>
            <a:ext cx="7786742" cy="4353957"/>
            <a:chOff x="539750" y="1344094"/>
            <a:chExt cx="7993063" cy="5189402"/>
          </a:xfrm>
        </p:grpSpPr>
        <p:grpSp>
          <p:nvGrpSpPr>
            <p:cNvPr id="3" name="Группа 1"/>
            <p:cNvGrpSpPr>
              <a:grpSpLocks/>
            </p:cNvGrpSpPr>
            <p:nvPr/>
          </p:nvGrpSpPr>
          <p:grpSpPr bwMode="auto">
            <a:xfrm>
              <a:off x="539750" y="1344094"/>
              <a:ext cx="7993063" cy="4527418"/>
              <a:chOff x="539552" y="-815361"/>
              <a:chExt cx="7992888" cy="5659512"/>
            </a:xfrm>
          </p:grpSpPr>
          <p:sp>
            <p:nvSpPr>
              <p:cNvPr id="5" name="Прямоугольник 4"/>
              <p:cNvSpPr/>
              <p:nvPr/>
            </p:nvSpPr>
            <p:spPr>
              <a:xfrm>
                <a:off x="539552" y="-815361"/>
                <a:ext cx="7992888" cy="1559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endParaRPr lang="ru-RU" dirty="0">
                  <a:solidFill>
                    <a:prstClr val="black"/>
                  </a:solidFill>
                  <a:latin typeface="Monotype Corsiva" pitchFamily="66" charset="0"/>
                </a:endParaRPr>
              </a:p>
              <a:p>
                <a:pPr algn="ctr">
                  <a:defRPr/>
                </a:pPr>
                <a:r>
                  <a:rPr lang="ru-RU" dirty="0">
                    <a:solidFill>
                      <a:prstClr val="black"/>
                    </a:solidFill>
                    <a:latin typeface="Monotype Corsiva" pitchFamily="66" charset="0"/>
                  </a:rPr>
                  <a:t>источник шаблона: </a:t>
                </a:r>
              </a:p>
              <a:p>
                <a:pPr algn="ctr">
                  <a:defRPr/>
                </a:pPr>
                <a:endParaRPr lang="ru-RU" sz="800" dirty="0">
                  <a:solidFill>
                    <a:prstClr val="black"/>
                  </a:solidFill>
                  <a:latin typeface="Monotype Corsiva" pitchFamily="66" charset="0"/>
                </a:endParaRPr>
              </a:p>
              <a:p>
                <a:pPr algn="ctr">
                  <a:defRPr/>
                </a:pPr>
                <a:r>
                  <a:rPr lang="ru-RU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otype Corsiva" pitchFamily="66" charset="0"/>
                  </a:rPr>
                  <a:t>Фокина Лидия </a:t>
                </a:r>
                <a:r>
                  <a:rPr lang="ru-RU" dirty="0" smtClean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otype Corsiva" pitchFamily="66" charset="0"/>
                  </a:rPr>
                  <a:t>Петровна</a:t>
                </a:r>
                <a:endParaRPr lang="ru-RU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endParaRPr>
              </a:p>
            </p:txBody>
          </p:sp>
          <p:sp>
            <p:nvSpPr>
              <p:cNvPr id="6" name="Прямоугольник 3"/>
              <p:cNvSpPr>
                <a:spLocks noChangeArrowheads="1"/>
              </p:cNvSpPr>
              <p:nvPr/>
            </p:nvSpPr>
            <p:spPr bwMode="auto">
              <a:xfrm>
                <a:off x="2699547" y="4196516"/>
                <a:ext cx="3628503" cy="6476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000" b="1" dirty="0">
                    <a:solidFill>
                      <a:prstClr val="black"/>
                    </a:solidFill>
                    <a:latin typeface="Monotype Corsiva" pitchFamily="66" charset="0"/>
                  </a:rPr>
                  <a:t>Сайт </a:t>
                </a:r>
                <a:r>
                  <a:rPr lang="en-US" sz="2000" b="1" dirty="0">
                    <a:solidFill>
                      <a:prstClr val="black"/>
                    </a:solidFill>
                    <a:latin typeface="Monotype Corsiva" pitchFamily="66" charset="0"/>
                    <a:hlinkClick r:id="rId2"/>
                  </a:rPr>
                  <a:t>http://linda6035.ucoz.ru/</a:t>
                </a:r>
                <a:r>
                  <a:rPr lang="ru-RU" sz="2000" b="1" dirty="0">
                    <a:solidFill>
                      <a:prstClr val="black"/>
                    </a:solidFill>
                    <a:latin typeface="Monotype Corsiva" pitchFamily="66" charset="0"/>
                  </a:rPr>
                  <a:t>    </a:t>
                </a:r>
                <a:r>
                  <a:rPr lang="ru-RU" sz="2000" b="1" i="1" dirty="0">
                    <a:solidFill>
                      <a:prstClr val="black"/>
                    </a:solidFill>
                    <a:latin typeface="Monotype Corsiva" pitchFamily="66" charset="0"/>
                  </a:rPr>
                  <a:t>  </a:t>
                </a:r>
                <a:endParaRPr lang="ru-RU" sz="2000" b="1" dirty="0">
                  <a:solidFill>
                    <a:prstClr val="black"/>
                  </a:solidFill>
                  <a:latin typeface="Monotype Corsiva" pitchFamily="66" charset="0"/>
                </a:endParaRPr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2411760" y="6093296"/>
              <a:ext cx="4481068" cy="4402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>
                  <a:solidFill>
                    <a:srgbClr val="0070C0"/>
                  </a:solidFill>
                </a:rPr>
                <a:t>СПАСИБО АВТОРАМ ФОНОВ И КАРТИНОК</a:t>
              </a: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1071539" y="214290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Интернет-ресурсы: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Рамка нежная </a:t>
            </a:r>
            <a:r>
              <a:rPr lang="en-US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  <a:hlinkClick r:id="rId3"/>
              </a:rPr>
              <a:t>http://img-fotki.yandex.ru/get/6520/16969765.99/0_6a837_8225efc1_L.png</a:t>
            </a:r>
            <a:endParaRPr lang="ru-RU" sz="1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Линия  </a:t>
            </a:r>
            <a:r>
              <a:rPr lang="en-US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  <a:hlinkClick r:id="rId4"/>
              </a:rPr>
              <a:t>http://img-fotki.yandex.ru/get/9217/16969765.148/0_78010_a8a74fc9_M.png</a:t>
            </a: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500043"/>
            <a:ext cx="807246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</a:t>
            </a:r>
            <a:r>
              <a:rPr lang="ru-RU" sz="2400" dirty="0" err="1" smtClean="0"/>
              <a:t>Квест</a:t>
            </a:r>
            <a:r>
              <a:rPr lang="ru-RU" sz="2400" dirty="0" smtClean="0"/>
              <a:t> (англ. </a:t>
            </a:r>
            <a:r>
              <a:rPr lang="ru-RU" sz="2400" dirty="0" err="1" smtClean="0"/>
              <a:t>quest</a:t>
            </a:r>
            <a:r>
              <a:rPr lang="ru-RU" sz="2400" dirty="0" smtClean="0"/>
              <a:t>),  -  приключенческая игра (англ. </a:t>
            </a:r>
            <a:r>
              <a:rPr lang="ru-RU" sz="2400" dirty="0" err="1" smtClean="0"/>
              <a:t>adventure</a:t>
            </a:r>
            <a:r>
              <a:rPr lang="ru-RU" sz="2400" dirty="0" smtClean="0"/>
              <a:t> </a:t>
            </a:r>
            <a:r>
              <a:rPr lang="ru-RU" sz="2400" dirty="0" err="1" smtClean="0"/>
              <a:t>game</a:t>
            </a:r>
            <a:r>
              <a:rPr lang="ru-RU" sz="2400" dirty="0" smtClean="0"/>
              <a:t>) — один из основных жанров компьютерных игр, представляющий собой интерактивную историю с главным героем, управляемым игроком. </a:t>
            </a:r>
          </a:p>
          <a:p>
            <a:r>
              <a:rPr lang="ru-RU" sz="2400" dirty="0" smtClean="0"/>
              <a:t>   </a:t>
            </a:r>
            <a:r>
              <a:rPr lang="ru-RU" sz="2400" dirty="0" err="1" smtClean="0"/>
              <a:t>Квест</a:t>
            </a:r>
            <a:r>
              <a:rPr lang="ru-RU" sz="2400" dirty="0" smtClean="0"/>
              <a:t> - это игры, в которых игроку необходимо искать различные предметы, находить им применение, разговаривать с различными персонажами в игре, решать головоломки и т.д.</a:t>
            </a:r>
          </a:p>
          <a:p>
            <a:r>
              <a:rPr lang="ru-RU" sz="2400" dirty="0" smtClean="0"/>
              <a:t>     </a:t>
            </a:r>
            <a:r>
              <a:rPr lang="ru-RU" sz="2400" dirty="0" err="1" smtClean="0"/>
              <a:t>Квест</a:t>
            </a:r>
            <a:r>
              <a:rPr lang="ru-RU" sz="2400" dirty="0" smtClean="0"/>
              <a:t> – это командная игра. Идея игры проста – команды, перемещаясь по точкам, выполняют различные задания, но изюминка такой организации игровой деятельности состоит в том, что, выполнив одно задание, дети получают подсказку к выполнению следующего. </a:t>
            </a:r>
          </a:p>
          <a:p>
            <a:endParaRPr lang="ru-RU" sz="2400" dirty="0" smtClean="0"/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1071546"/>
            <a:ext cx="75724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800" dirty="0" err="1" smtClean="0"/>
              <a:t>Квест</a:t>
            </a:r>
            <a:r>
              <a:rPr lang="ru-RU" sz="2800" dirty="0" smtClean="0"/>
              <a:t> является эффективным средством повышения двигательной активности и мотивационной готовности к познанию и исследованию.  </a:t>
            </a:r>
          </a:p>
          <a:p>
            <a:r>
              <a:rPr lang="ru-RU" sz="2800" dirty="0" smtClean="0"/>
              <a:t>     </a:t>
            </a:r>
            <a:r>
              <a:rPr lang="ru-RU" sz="2800" dirty="0" err="1" smtClean="0"/>
              <a:t>Квест</a:t>
            </a:r>
            <a:r>
              <a:rPr lang="ru-RU" sz="2800" dirty="0" smtClean="0"/>
              <a:t> построен на коммуникационном взаимодействии между игроками.  Общаясь с другими игроками  достигаются индивидуальные цели, что стимулирует общение и служит хорошим способом сплотить играющих.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285852" y="0"/>
            <a:ext cx="7572428" cy="7448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Принципы организации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квестов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езопасность - все игры и задания должны быть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безопасными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Соответствие возрасту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и индивидуальным особенностям участников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квеста</a:t>
            </a:r>
            <a:r>
              <a:rPr lang="ru-RU" sz="2400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Уважение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 достоинства ребёнка;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Чёткая постановка цели, распределение ролей;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Постоянная смена деятельности;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Связность, последовательность  и логичность заданий;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Эмоциональная окраска игры (декорации, музыкальное сопровождение, карты, схемы, костюмы);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Продуманность организации игры;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Педагог направляет игру, наталкивает детей на правильные выводы;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Самостоятельность суждений детей;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400" dirty="0" smtClean="0"/>
              <a:t>Результаты каждой подгруппы собираются в общий результат (схема, </a:t>
            </a:r>
            <a:r>
              <a:rPr lang="ru-RU" sz="2400" dirty="0" err="1" smtClean="0"/>
              <a:t>пазл</a:t>
            </a:r>
            <a:r>
              <a:rPr lang="ru-RU" sz="2400" dirty="0" smtClean="0"/>
              <a:t>, карта, рисунок, предложение).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ru-RU" sz="24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714356"/>
            <a:ext cx="72866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7030A0"/>
                </a:solidFill>
              </a:rPr>
              <a:t>Квесты</a:t>
            </a:r>
            <a:r>
              <a:rPr lang="ru-RU" sz="3200" dirty="0" smtClean="0">
                <a:solidFill>
                  <a:srgbClr val="7030A0"/>
                </a:solidFill>
              </a:rPr>
              <a:t> по числу участников:</a:t>
            </a:r>
          </a:p>
          <a:p>
            <a:pPr marL="514350" indent="-514350" algn="ctr">
              <a:buAutoNum type="arabicPeriod"/>
            </a:pPr>
            <a:r>
              <a:rPr lang="ru-RU" sz="3200" dirty="0" smtClean="0"/>
              <a:t>Одиночные,</a:t>
            </a:r>
          </a:p>
          <a:p>
            <a:pPr algn="ctr"/>
            <a:r>
              <a:rPr lang="ru-RU" sz="3200" dirty="0" smtClean="0"/>
              <a:t>2. Групповые.</a:t>
            </a:r>
          </a:p>
          <a:p>
            <a:pPr algn="ctr"/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7030A0"/>
                </a:solidFill>
              </a:rPr>
              <a:t>По продолжительности:</a:t>
            </a:r>
          </a:p>
          <a:p>
            <a:pPr algn="ctr"/>
            <a:r>
              <a:rPr lang="ru-RU" sz="3200" dirty="0" smtClean="0"/>
              <a:t>1. Кратковременные.</a:t>
            </a:r>
          </a:p>
          <a:p>
            <a:pPr algn="ctr"/>
            <a:r>
              <a:rPr lang="ru-RU" sz="3200" dirty="0" smtClean="0"/>
              <a:t>2. Долговременные. </a:t>
            </a:r>
          </a:p>
          <a:p>
            <a:pPr algn="ctr"/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7030A0"/>
                </a:solidFill>
              </a:rPr>
              <a:t>По содержанию:</a:t>
            </a:r>
          </a:p>
          <a:p>
            <a:pPr algn="ctr"/>
            <a:r>
              <a:rPr lang="ru-RU" sz="3200" dirty="0" smtClean="0"/>
              <a:t>1. Сюжетные.</a:t>
            </a:r>
          </a:p>
          <a:p>
            <a:pPr algn="ctr"/>
            <a:r>
              <a:rPr lang="ru-RU" sz="3200" dirty="0" smtClean="0"/>
              <a:t>2. Несюжетные.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500042"/>
            <a:ext cx="5929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По структуре сюжетов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85852" y="1285860"/>
            <a:ext cx="78581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solidFill>
                  <a:schemeClr val="accent1"/>
                </a:solidFill>
              </a:rPr>
              <a:t>Линейный</a:t>
            </a:r>
            <a:r>
              <a:rPr lang="ru-RU" sz="2800" dirty="0" smtClean="0"/>
              <a:t> - основное содержание </a:t>
            </a:r>
            <a:r>
              <a:rPr lang="ru-RU" sz="2800" dirty="0" err="1" smtClean="0"/>
              <a:t>квеста</a:t>
            </a:r>
            <a:r>
              <a:rPr lang="ru-RU" sz="2800" dirty="0" smtClean="0"/>
              <a:t> построено по цепочке. Разгадаешь одно задание – получишь следующее, и так пока не дойдешь до финиша.</a:t>
            </a:r>
          </a:p>
          <a:p>
            <a:r>
              <a:rPr lang="ru-RU" sz="2800" i="1" dirty="0" smtClean="0">
                <a:solidFill>
                  <a:schemeClr val="accent1"/>
                </a:solidFill>
              </a:rPr>
              <a:t>Штурмовой</a:t>
            </a:r>
            <a:r>
              <a:rPr lang="ru-RU" sz="2800" dirty="0" smtClean="0"/>
              <a:t> – каждый игрок решает свою цепочку загадок, чтобы в конце собрать их воедино</a:t>
            </a:r>
          </a:p>
          <a:p>
            <a:r>
              <a:rPr lang="ru-RU" sz="2800" i="1" dirty="0" smtClean="0">
                <a:solidFill>
                  <a:schemeClr val="accent1"/>
                </a:solidFill>
              </a:rPr>
              <a:t>Кольцевой</a:t>
            </a:r>
            <a:r>
              <a:rPr lang="ru-RU" sz="2800" dirty="0" smtClean="0"/>
              <a:t> – отправляется по кольцевой траектории: выполняя определенные задания он вновь и вновь возвращается в пункт «А»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357166"/>
            <a:ext cx="764386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7030A0"/>
                </a:solidFill>
              </a:rPr>
              <a:t>По форме проведения </a:t>
            </a:r>
          </a:p>
          <a:p>
            <a:pPr algn="ctr"/>
            <a:r>
              <a:rPr lang="ru-RU" sz="2800" dirty="0" smtClean="0"/>
              <a:t>Соревнования. </a:t>
            </a:r>
          </a:p>
          <a:p>
            <a:pPr algn="ctr"/>
            <a:r>
              <a:rPr lang="ru-RU" sz="2800" dirty="0" smtClean="0"/>
              <a:t>Проекты, исследования,</a:t>
            </a:r>
          </a:p>
          <a:p>
            <a:pPr algn="ctr"/>
            <a:r>
              <a:rPr lang="ru-RU" sz="2800" dirty="0" smtClean="0"/>
              <a:t> эксперименты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1928802"/>
            <a:ext cx="77153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ctr"/>
            <a:r>
              <a:rPr lang="ru-RU" sz="2800" dirty="0" smtClean="0">
                <a:solidFill>
                  <a:srgbClr val="7030A0"/>
                </a:solidFill>
              </a:rPr>
              <a:t>Задания для </a:t>
            </a:r>
            <a:r>
              <a:rPr lang="ru-RU" sz="2800" dirty="0" err="1" smtClean="0">
                <a:solidFill>
                  <a:srgbClr val="7030A0"/>
                </a:solidFill>
              </a:rPr>
              <a:t>квестов</a:t>
            </a:r>
            <a:r>
              <a:rPr lang="ru-RU" sz="2800" dirty="0" smtClean="0">
                <a:solidFill>
                  <a:srgbClr val="7030A0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   Поиск «сокровищ».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   Расследование происшествий (хорошо для экспериментальной деятельности).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   Помощь героям.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    Путешествие.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    Приключения по мотивам художественных произведений (по аналогии с настольными </a:t>
            </a:r>
            <a:r>
              <a:rPr lang="ru-RU" sz="2800" dirty="0" err="1" smtClean="0"/>
              <a:t>играми-ходилками</a:t>
            </a:r>
            <a:r>
              <a:rPr lang="ru-RU" sz="2800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357166"/>
            <a:ext cx="778674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7030A0"/>
                </a:solidFill>
              </a:rPr>
              <a:t>Алгоритм организации</a:t>
            </a:r>
          </a:p>
          <a:p>
            <a:r>
              <a:rPr lang="ru-RU" sz="2400" dirty="0" smtClean="0"/>
              <a:t>1.  </a:t>
            </a:r>
            <a:r>
              <a:rPr lang="ru-RU" sz="2800" dirty="0" smtClean="0"/>
              <a:t>Определить цели и задачи</a:t>
            </a:r>
          </a:p>
          <a:p>
            <a:r>
              <a:rPr lang="ru-RU" sz="2800" dirty="0" smtClean="0"/>
              <a:t>2.  Выбрать место проведения игры.</a:t>
            </a:r>
          </a:p>
          <a:p>
            <a:r>
              <a:rPr lang="ru-RU" sz="2800" dirty="0" smtClean="0"/>
              <a:t>3.  Составить паспорт прохождения этапов или карту маршрута.</a:t>
            </a:r>
          </a:p>
          <a:p>
            <a:r>
              <a:rPr lang="ru-RU" sz="2800" dirty="0" smtClean="0"/>
              <a:t>4.  Сформировать  состав  участников  (педагоги,  дети,  родители),  </a:t>
            </a:r>
            <a:r>
              <a:rPr lang="ru-RU" sz="2800" dirty="0" err="1" smtClean="0"/>
              <a:t>расчитать</a:t>
            </a:r>
            <a:r>
              <a:rPr lang="ru-RU" sz="2800" dirty="0" smtClean="0"/>
              <a:t>  количество организаторов и помощников.</a:t>
            </a:r>
          </a:p>
          <a:p>
            <a:r>
              <a:rPr lang="ru-RU" sz="2800" dirty="0" smtClean="0"/>
              <a:t>5.  Разработать  легенду  игры,  её  формат  и  правила,  написать  сценарий    (конспект).</a:t>
            </a:r>
          </a:p>
          <a:p>
            <a:r>
              <a:rPr lang="ru-RU" sz="2800" dirty="0" smtClean="0"/>
              <a:t>6.  Подготовить задания, реквизит для игры.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928794" y="357166"/>
            <a:ext cx="5786478" cy="78581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atin typeface="Monotype Corsiva" pitchFamily="66" charset="0"/>
              </a:rPr>
              <a:t>Проведение игры 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1285852" y="1500174"/>
            <a:ext cx="1857388" cy="1000132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Создание игровой ситуации</a:t>
            </a:r>
            <a:endParaRPr lang="ru-RU" dirty="0"/>
          </a:p>
        </p:txBody>
      </p:sp>
      <p:sp>
        <p:nvSpPr>
          <p:cNvPr id="7" name="Блок-схема: сохраненные данные 6"/>
          <p:cNvSpPr/>
          <p:nvPr/>
        </p:nvSpPr>
        <p:spPr>
          <a:xfrm flipH="1">
            <a:off x="3500430" y="1500174"/>
            <a:ext cx="4286280" cy="1000132"/>
          </a:xfrm>
          <a:prstGeom prst="flowChartOnlineStorag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Замотивировать</a:t>
            </a:r>
            <a:r>
              <a:rPr lang="ru-RU" dirty="0" smtClean="0"/>
              <a:t> участников</a:t>
            </a:r>
            <a:endParaRPr lang="ru-RU" dirty="0"/>
          </a:p>
        </p:txBody>
      </p:sp>
      <p:sp>
        <p:nvSpPr>
          <p:cNvPr id="8" name="Пятиугольник 7"/>
          <p:cNvSpPr/>
          <p:nvPr/>
        </p:nvSpPr>
        <p:spPr>
          <a:xfrm>
            <a:off x="1285852" y="2928934"/>
            <a:ext cx="1643074" cy="714380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Задание </a:t>
            </a:r>
            <a:endParaRPr lang="ru-RU" dirty="0"/>
          </a:p>
        </p:txBody>
      </p:sp>
      <p:sp>
        <p:nvSpPr>
          <p:cNvPr id="9" name="Блок-схема: сохраненные данные 8"/>
          <p:cNvSpPr/>
          <p:nvPr/>
        </p:nvSpPr>
        <p:spPr>
          <a:xfrm flipH="1">
            <a:off x="3643306" y="3000372"/>
            <a:ext cx="3857652" cy="612648"/>
          </a:xfrm>
          <a:prstGeom prst="flowChartOnlineStorag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Постановка цели</a:t>
            </a:r>
            <a:endParaRPr lang="ru-RU" dirty="0"/>
          </a:p>
        </p:txBody>
      </p:sp>
      <p:sp>
        <p:nvSpPr>
          <p:cNvPr id="10" name="Пятиугольник 9"/>
          <p:cNvSpPr/>
          <p:nvPr/>
        </p:nvSpPr>
        <p:spPr>
          <a:xfrm>
            <a:off x="1357290" y="4214818"/>
            <a:ext cx="1571636" cy="857256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Процесс </a:t>
            </a:r>
            <a:endParaRPr lang="ru-RU" dirty="0"/>
          </a:p>
        </p:txBody>
      </p:sp>
      <p:sp>
        <p:nvSpPr>
          <p:cNvPr id="11" name="Блок-схема: сохраненные данные 10"/>
          <p:cNvSpPr/>
          <p:nvPr/>
        </p:nvSpPr>
        <p:spPr>
          <a:xfrm flipH="1">
            <a:off x="3571868" y="4071942"/>
            <a:ext cx="4429156" cy="1285884"/>
          </a:xfrm>
          <a:prstGeom prst="flowChartOnlineStorag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Логически и последовательно построенная цепочка заданий.</a:t>
            </a:r>
            <a:endParaRPr lang="ru-RU" dirty="0"/>
          </a:p>
        </p:txBody>
      </p:sp>
      <p:sp>
        <p:nvSpPr>
          <p:cNvPr id="12" name="Пятиугольник 11"/>
          <p:cNvSpPr/>
          <p:nvPr/>
        </p:nvSpPr>
        <p:spPr>
          <a:xfrm>
            <a:off x="1357290" y="5572140"/>
            <a:ext cx="1621350" cy="928694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Завершение </a:t>
            </a:r>
            <a:endParaRPr lang="ru-RU" dirty="0"/>
          </a:p>
        </p:txBody>
      </p:sp>
      <p:sp>
        <p:nvSpPr>
          <p:cNvPr id="13" name="Блок-схема: сохраненные данные 12"/>
          <p:cNvSpPr/>
          <p:nvPr/>
        </p:nvSpPr>
        <p:spPr>
          <a:xfrm flipH="1">
            <a:off x="3643306" y="5572140"/>
            <a:ext cx="4500594" cy="826962"/>
          </a:xfrm>
          <a:prstGeom prst="flowChartOnlineStorag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Подведение   итогов. Презентация игры.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0000B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862</Words>
  <Application>Microsoft Office PowerPoint</Application>
  <PresentationFormat>Экран (4:3)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Monotype Corsiva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Сомова Наталья</cp:lastModifiedBy>
  <cp:revision>31</cp:revision>
  <dcterms:created xsi:type="dcterms:W3CDTF">2014-06-13T17:32:57Z</dcterms:created>
  <dcterms:modified xsi:type="dcterms:W3CDTF">2022-04-10T06:31:11Z</dcterms:modified>
</cp:coreProperties>
</file>