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0" r:id="rId3"/>
    <p:sldId id="275" r:id="rId4"/>
    <p:sldId id="279" r:id="rId5"/>
    <p:sldId id="269" r:id="rId6"/>
    <p:sldId id="292" r:id="rId7"/>
    <p:sldId id="287" r:id="rId8"/>
    <p:sldId id="297" r:id="rId9"/>
    <p:sldId id="270" r:id="rId10"/>
    <p:sldId id="291" r:id="rId11"/>
    <p:sldId id="290" r:id="rId12"/>
    <p:sldId id="271" r:id="rId13"/>
    <p:sldId id="272" r:id="rId14"/>
    <p:sldId id="286" r:id="rId15"/>
    <p:sldId id="274" r:id="rId16"/>
    <p:sldId id="288" r:id="rId17"/>
    <p:sldId id="281" r:id="rId18"/>
    <p:sldId id="296" r:id="rId19"/>
    <p:sldId id="285" r:id="rId20"/>
    <p:sldId id="282" r:id="rId21"/>
    <p:sldId id="283" r:id="rId22"/>
    <p:sldId id="293" r:id="rId23"/>
    <p:sldId id="294" r:id="rId24"/>
    <p:sldId id="295" r:id="rId2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7A3D"/>
    <a:srgbClr val="5504F8"/>
    <a:srgbClr val="FC4628"/>
    <a:srgbClr val="FF0000"/>
    <a:srgbClr val="C62C02"/>
    <a:srgbClr val="00FF00"/>
    <a:srgbClr val="12566E"/>
    <a:srgbClr val="2D53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8" autoAdjust="0"/>
    <p:restoredTop sz="94820" autoAdjust="0"/>
  </p:normalViewPr>
  <p:slideViewPr>
    <p:cSldViewPr>
      <p:cViewPr>
        <p:scale>
          <a:sx n="83" d="100"/>
          <a:sy n="83" d="100"/>
        </p:scale>
        <p:origin x="-653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2802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EE0600-D2E7-4DF1-85C0-F90FD94C638B}" type="datetime1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18155102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F14EF2-51D1-40FC-924F-6986F6DEB1BD}" type="datetime1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xmlns="" val="36003872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 cstate="print"/>
          <a:srcRect l="2124" r="323" b="423"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146F7-E2A6-4AFA-B41A-0A5D56C5378F}" type="datetime1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4A596-0E4B-471E-8372-4E55152D51DE}" type="datetime1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F4390-B91F-492C-82E2-E18C3C981A0F}" type="datetime1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 cstate="print"/>
          <a:srcRect l="433" t="423"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0E6F-9C49-4911-9E6C-0EA4C2DBD1C2}" type="datetime1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8E8E0-86C3-44CB-9CFC-DEB2ADA59B03}" type="datetime1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3720-28F1-47BE-8D73-BE73628B639A}" type="datetime1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9391-4674-462D-B341-5BFF62CDCE2B}" type="datetime1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9972C-C673-49F6-AE72-0A4C87060C0D}" type="datetime1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5"/>
          <p:cNvSpPr>
            <a:spLocks/>
          </p:cNvSpPr>
          <p:nvPr/>
        </p:nvSpPr>
        <p:spPr bwMode="gray">
          <a:xfrm>
            <a:off x="804863" y="1695450"/>
            <a:ext cx="559593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8546-3D3E-4BA2-84C2-1C2057E971FB}" type="datetime1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 userDrawn="1"/>
        </p:nvPicPr>
        <p:blipFill>
          <a:blip r:embed="rId13" cstate="print"/>
          <a:srcRect l="525" t="511" r="525" b="2998"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829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24000" y="1828800"/>
            <a:ext cx="91440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B4D6264-10F8-44F9-B6DC-C0CFC4C98E66}" type="datetime1">
              <a:rPr lang="ru-RU"/>
              <a:pPr>
                <a:defRPr/>
              </a:pPr>
              <a:t>25.04.2022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62" r:id="rId9"/>
    <p:sldLayoutId id="2147483653" r:id="rId10"/>
    <p:sldLayoutId id="2147483652" r:id="rId11"/>
  </p:sldLayoutIdLst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9372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dirty="0" smtClean="0">
                <a:solidFill>
                  <a:schemeClr val="accent2"/>
                </a:solidFill>
                <a:latin typeface="Arial" charset="0"/>
              </a:rPr>
              <a:t>       </a:t>
            </a:r>
            <a:br>
              <a:rPr lang="ru-RU" sz="48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4800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48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4800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48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4800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48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4800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4800" dirty="0" smtClean="0">
                <a:solidFill>
                  <a:schemeClr val="accent2"/>
                </a:solidFill>
                <a:latin typeface="Arial" charset="0"/>
              </a:rPr>
            </a:br>
            <a:endParaRPr lang="ru-RU" sz="4800" b="1" dirty="0" smtClean="0">
              <a:solidFill>
                <a:srgbClr val="701910"/>
              </a:solidFill>
              <a:latin typeface="Arial" charset="0"/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914400"/>
            <a:ext cx="7391400" cy="3810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  <a:latin typeface="a_AlbionicTitulInfl" pitchFamily="34" charset="-52"/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  <a:latin typeface="a_AlbionicTitulInfl" pitchFamily="34" charset="-52"/>
              </a:rPr>
              <a:t>       </a:t>
            </a:r>
          </a:p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  <a:latin typeface="a_AlbionicTitulInfl" pitchFamily="34" charset="-52"/>
              </a:rPr>
              <a:t> « Роль семейных традиций в социально-коммуникативном развитии детей старшего дошкольного возраста»</a:t>
            </a:r>
            <a:br>
              <a:rPr lang="ru-RU" sz="3200" b="1" dirty="0" smtClean="0">
                <a:solidFill>
                  <a:srgbClr val="FF0000"/>
                </a:solidFill>
                <a:latin typeface="a_AlbionicTitulInfl" pitchFamily="34" charset="-52"/>
              </a:rPr>
            </a:br>
            <a:endParaRPr lang="ru-RU" sz="3200" dirty="0" smtClean="0">
              <a:solidFill>
                <a:srgbClr val="FF0000"/>
              </a:solidFill>
              <a:latin typeface="a_AlbionicTitulInfl" pitchFamily="34" charset="-52"/>
            </a:endParaRPr>
          </a:p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a_AlbionicTitulInfl" pitchFamily="34" charset="-52"/>
              </a:rPr>
              <a:t>                        </a:t>
            </a:r>
            <a:endParaRPr lang="ru-RU" sz="3200" dirty="0" smtClean="0">
              <a:solidFill>
                <a:srgbClr val="FF0000"/>
              </a:solidFill>
              <a:latin typeface="a_AlbionicTitulInfl" pitchFamily="34" charset="-52"/>
            </a:endParaRPr>
          </a:p>
        </p:txBody>
      </p:sp>
      <p:pic>
        <p:nvPicPr>
          <p:cNvPr id="2" name="Детские песни - В каждом маленьком ребенке (минус) (vk-music.biz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7170" numSld="999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8747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5504F8"/>
                </a:solidFill>
              </a:rPr>
              <a:t>                     </a:t>
            </a:r>
            <a:r>
              <a:rPr lang="ru-RU" b="1" dirty="0" smtClean="0">
                <a:solidFill>
                  <a:srgbClr val="5504F8"/>
                </a:solidFill>
                <a:latin typeface="a_AlbionicTitulInfl" pitchFamily="34" charset="-52"/>
              </a:rPr>
              <a:t>Семейные обеды, ужины</a:t>
            </a:r>
            <a:r>
              <a:rPr lang="ru-RU" dirty="0" smtClean="0">
                <a:solidFill>
                  <a:srgbClr val="5504F8"/>
                </a:solidFill>
                <a:latin typeface="a_AlbionicTitulInfl" pitchFamily="34" charset="-52"/>
              </a:rPr>
              <a:t> – </a:t>
            </a:r>
            <a:br>
              <a:rPr lang="ru-RU" dirty="0" smtClean="0">
                <a:solidFill>
                  <a:srgbClr val="5504F8"/>
                </a:solidFill>
                <a:latin typeface="a_AlbionicTitulInfl" pitchFamily="34" charset="-52"/>
              </a:rPr>
            </a:br>
            <a:r>
              <a:rPr lang="ru-RU" dirty="0" smtClean="0">
                <a:solidFill>
                  <a:srgbClr val="5504F8"/>
                </a:solidFill>
                <a:latin typeface="a_AlbionicTitulInfl" pitchFamily="34" charset="-52"/>
              </a:rPr>
              <a:t>         </a:t>
            </a:r>
            <a:r>
              <a:rPr lang="ru-RU" b="1" dirty="0" smtClean="0">
                <a:solidFill>
                  <a:srgbClr val="5504F8"/>
                </a:solidFill>
                <a:latin typeface="a_AlbionicTitulInfl" pitchFamily="34" charset="-52"/>
              </a:rPr>
              <a:t>прекрасная традиция собираться всем </a:t>
            </a:r>
            <a:br>
              <a:rPr lang="ru-RU" b="1" dirty="0" smtClean="0">
                <a:solidFill>
                  <a:srgbClr val="5504F8"/>
                </a:solidFill>
                <a:latin typeface="a_AlbionicTitulInfl" pitchFamily="34" charset="-52"/>
              </a:rPr>
            </a:br>
            <a:r>
              <a:rPr lang="ru-RU" b="1" dirty="0" smtClean="0">
                <a:solidFill>
                  <a:srgbClr val="5504F8"/>
                </a:solidFill>
                <a:latin typeface="a_AlbionicTitulInfl" pitchFamily="34" charset="-52"/>
              </a:rPr>
              <a:t>           вместе за одним столом для общения</a:t>
            </a:r>
            <a:r>
              <a:rPr lang="ru-RU" dirty="0" smtClean="0">
                <a:latin typeface="a_AlbionicTitulInfl" pitchFamily="34" charset="-52"/>
              </a:rPr>
              <a:t> </a:t>
            </a:r>
          </a:p>
        </p:txBody>
      </p:sp>
      <p:pic>
        <p:nvPicPr>
          <p:cNvPr id="24578" name="Picture 4" descr="Совместная трапеза родных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905000"/>
            <a:ext cx="7467600" cy="44958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658600" cy="18288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5504F8"/>
                </a:solidFill>
              </a:rPr>
              <a:t/>
            </a:r>
            <a:br>
              <a:rPr lang="ru-RU" sz="3600" b="1" dirty="0" smtClean="0">
                <a:solidFill>
                  <a:srgbClr val="5504F8"/>
                </a:solidFill>
              </a:rPr>
            </a:br>
            <a:r>
              <a:rPr lang="ru-RU" sz="3600" b="1" dirty="0" smtClean="0">
                <a:solidFill>
                  <a:srgbClr val="5504F8"/>
                </a:solidFill>
              </a:rPr>
              <a:t>          </a:t>
            </a:r>
            <a:r>
              <a:rPr lang="ru-RU" sz="2800" b="1" dirty="0" smtClean="0">
                <a:solidFill>
                  <a:srgbClr val="5504F8"/>
                </a:solidFill>
                <a:latin typeface="a_AlbionicTitulInfl" pitchFamily="34" charset="-52"/>
              </a:rPr>
              <a:t>Празднование значительных событий дают   </a:t>
            </a:r>
            <a:br>
              <a:rPr lang="ru-RU" sz="2800" b="1" dirty="0" smtClean="0">
                <a:solidFill>
                  <a:srgbClr val="5504F8"/>
                </a:solidFill>
                <a:latin typeface="a_AlbionicTitulInfl" pitchFamily="34" charset="-52"/>
              </a:rPr>
            </a:br>
            <a:r>
              <a:rPr lang="ru-RU" sz="2800" b="1" dirty="0" smtClean="0">
                <a:solidFill>
                  <a:srgbClr val="5504F8"/>
                </a:solidFill>
                <a:latin typeface="a_AlbionicTitulInfl" pitchFamily="34" charset="-52"/>
              </a:rPr>
              <a:t>     возможность поделиться счастьем и радостью со    </a:t>
            </a:r>
            <a:br>
              <a:rPr lang="ru-RU" sz="2800" b="1" dirty="0" smtClean="0">
                <a:solidFill>
                  <a:srgbClr val="5504F8"/>
                </a:solidFill>
                <a:latin typeface="a_AlbionicTitulInfl" pitchFamily="34" charset="-52"/>
              </a:rPr>
            </a:br>
            <a:r>
              <a:rPr lang="ru-RU" sz="2800" b="1" dirty="0" smtClean="0">
                <a:solidFill>
                  <a:srgbClr val="5504F8"/>
                </a:solidFill>
                <a:latin typeface="a_AlbionicTitulInfl" pitchFamily="34" charset="-52"/>
              </a:rPr>
              <a:t>    своими близкими, стимулируют к новым успехам.</a:t>
            </a:r>
            <a:r>
              <a:rPr lang="ru-RU" sz="2800" dirty="0" smtClean="0">
                <a:latin typeface="a_AlbionicTitulInfl" pitchFamily="34" charset="-52"/>
              </a:rPr>
              <a:t/>
            </a:r>
            <a:br>
              <a:rPr lang="ru-RU" sz="2800" dirty="0" smtClean="0">
                <a:latin typeface="a_AlbionicTitulInfl" pitchFamily="34" charset="-52"/>
              </a:rPr>
            </a:br>
            <a:endParaRPr lang="ru-RU" sz="2800" dirty="0" smtClean="0">
              <a:latin typeface="a_AlbionicTitulInfl" pitchFamily="34" charset="-52"/>
            </a:endParaRPr>
          </a:p>
        </p:txBody>
      </p:sp>
      <p:pic>
        <p:nvPicPr>
          <p:cNvPr id="25602" name="Picture 4" descr="Семейный праздник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2209800"/>
            <a:ext cx="7162800" cy="4648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77787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a_AlbionicTitulInfl" pitchFamily="34" charset="-52"/>
              </a:rPr>
              <a:t>Что может помочь нам сохранить историю семейного рода?</a:t>
            </a:r>
          </a:p>
        </p:txBody>
      </p:sp>
      <p:sp>
        <p:nvSpPr>
          <p:cNvPr id="26626" name="Объект 3"/>
          <p:cNvSpPr>
            <a:spLocks noGrp="1"/>
          </p:cNvSpPr>
          <p:nvPr>
            <p:ph sz="half" idx="2"/>
          </p:nvPr>
        </p:nvSpPr>
        <p:spPr>
          <a:xfrm>
            <a:off x="304800" y="1219201"/>
            <a:ext cx="6096000" cy="2667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5504F8"/>
                </a:solidFill>
                <a:latin typeface="a_AlbionicTitulInfl" pitchFamily="34" charset="-52"/>
              </a:rPr>
              <a:t>Семейный альбом - это огромное осмысленное пространство жизни, с одной стороны простое и понятное ребенку, с другой — загадочное и удивительное</a:t>
            </a:r>
            <a:r>
              <a:rPr lang="ru-RU" sz="2800" dirty="0" smtClean="0">
                <a:solidFill>
                  <a:srgbClr val="5504F8"/>
                </a:solidFill>
                <a:latin typeface="a_AlbionicTitulInfl" pitchFamily="34" charset="-52"/>
              </a:rPr>
              <a:t>. </a:t>
            </a:r>
          </a:p>
        </p:txBody>
      </p:sp>
      <p:pic>
        <p:nvPicPr>
          <p:cNvPr id="5" name="Рисунок 4" descr="shutterstock_224634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914400"/>
            <a:ext cx="5372100" cy="3581400"/>
          </a:xfrm>
          <a:prstGeom prst="rect">
            <a:avLst/>
          </a:prstGeom>
        </p:spPr>
      </p:pic>
      <p:pic>
        <p:nvPicPr>
          <p:cNvPr id="14338" name="Picture 2" descr="https://ds05.infourok.ru/uploads/ex/0546/00121a2d-edd5e93b/hello_html_m3e3ffa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81400"/>
            <a:ext cx="4382309" cy="30898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10744200" cy="5492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5504F8"/>
                </a:solidFill>
                <a:latin typeface="a_AlbionicTitulInfl" pitchFamily="34" charset="-52"/>
              </a:rPr>
              <a:t>Традиции выезжать за город, на дачу вместе с детьми</a:t>
            </a:r>
          </a:p>
        </p:txBody>
      </p:sp>
      <p:pic>
        <p:nvPicPr>
          <p:cNvPr id="27650" name="Picture 3" descr="Какие существуют традиции для благополучной семьи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066800"/>
            <a:ext cx="4876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28600" y="1143000"/>
            <a:ext cx="57404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_AlbionicTitulInfl" pitchFamily="34" charset="-52"/>
              </a:rPr>
              <a:t>Хотя бы раз в год проведите время на природе</a:t>
            </a:r>
            <a:r>
              <a:rPr lang="ru-RU" sz="2800" dirty="0">
                <a:solidFill>
                  <a:srgbClr val="FF0000"/>
                </a:solidFill>
                <a:latin typeface="a_AlbionicTitulInfl" pitchFamily="34" charset="-52"/>
              </a:rPr>
              <a:t>.</a:t>
            </a:r>
          </a:p>
          <a:p>
            <a:r>
              <a:rPr lang="ru-RU" sz="2800" b="1" dirty="0">
                <a:solidFill>
                  <a:srgbClr val="FF0000"/>
                </a:solidFill>
                <a:latin typeface="a_AlbionicTitulInfl" pitchFamily="34" charset="-52"/>
              </a:rPr>
              <a:t>Особенно касается тех, кто любит порыбачить и </a:t>
            </a:r>
          </a:p>
          <a:p>
            <a:r>
              <a:rPr lang="ru-RU" sz="2800" b="1" dirty="0">
                <a:solidFill>
                  <a:srgbClr val="FF0000"/>
                </a:solidFill>
                <a:latin typeface="a_AlbionicTitulInfl" pitchFamily="34" charset="-52"/>
              </a:rPr>
              <a:t>ходить в походы. </a:t>
            </a:r>
          </a:p>
          <a:p>
            <a:r>
              <a:rPr lang="ru-RU" sz="2800" b="1" dirty="0">
                <a:solidFill>
                  <a:srgbClr val="FF0000"/>
                </a:solidFill>
                <a:latin typeface="a_AlbionicTitulInfl" pitchFamily="34" charset="-52"/>
              </a:rPr>
              <a:t>Вы научитесь наслаждаться </a:t>
            </a:r>
          </a:p>
          <a:p>
            <a:r>
              <a:rPr lang="ru-RU" sz="2800" b="1" dirty="0">
                <a:solidFill>
                  <a:srgbClr val="FF0000"/>
                </a:solidFill>
                <a:latin typeface="a_AlbionicTitulInfl" pitchFamily="34" charset="-52"/>
              </a:rPr>
              <a:t>природой и семейным времяпровождением.</a:t>
            </a:r>
            <a:r>
              <a:rPr lang="ru-RU" dirty="0">
                <a:solidFill>
                  <a:srgbClr val="C62C02"/>
                </a:solidFill>
                <a:latin typeface="a_AlbionicTitulInfl" pitchFamily="34" charset="-52"/>
              </a:rPr>
              <a:t> </a:t>
            </a:r>
          </a:p>
        </p:txBody>
      </p:sp>
      <p:pic>
        <p:nvPicPr>
          <p:cNvPr id="27652" name="Picture 5" descr="Семейная тради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733800"/>
            <a:ext cx="487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29800" cy="701675"/>
          </a:xfrm>
        </p:spPr>
        <p:txBody>
          <a:bodyPr/>
          <a:lstStyle/>
          <a:p>
            <a:r>
              <a:rPr lang="ru-RU" sz="4400" b="1" dirty="0" smtClean="0">
                <a:solidFill>
                  <a:srgbClr val="5504F8"/>
                </a:solidFill>
              </a:rPr>
              <a:t>       </a:t>
            </a:r>
            <a:r>
              <a:rPr lang="ru-RU" sz="3600" b="1" dirty="0" smtClean="0">
                <a:solidFill>
                  <a:srgbClr val="5504F8"/>
                </a:solidFill>
                <a:latin typeface="a_AlbionicTitulInfl" pitchFamily="34" charset="-52"/>
              </a:rPr>
              <a:t>Поездки на отдых всей семьей</a:t>
            </a:r>
            <a:r>
              <a:rPr lang="ru-RU" sz="3600" dirty="0" smtClean="0">
                <a:latin typeface="a_AlbionicTitulInfl" pitchFamily="34" charset="-52"/>
              </a:rPr>
              <a:t> </a:t>
            </a:r>
          </a:p>
        </p:txBody>
      </p:sp>
      <p:pic>
        <p:nvPicPr>
          <p:cNvPr id="28674" name="Picture 4" descr="Совместные поездки на отдых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1676400"/>
            <a:ext cx="7391400" cy="4648200"/>
          </a:xfrm>
        </p:spPr>
      </p:pic>
      <p:pic>
        <p:nvPicPr>
          <p:cNvPr id="2867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941976">
            <a:off x="9624219" y="1119981"/>
            <a:ext cx="1978025" cy="171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11506200" cy="4730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accent2"/>
                </a:solidFill>
                <a:latin typeface="Arial" charset="0"/>
              </a:rPr>
              <a:t>            </a:t>
            </a:r>
            <a:r>
              <a:rPr lang="ru-RU" sz="3600" b="1" dirty="0" smtClean="0">
                <a:solidFill>
                  <a:srgbClr val="5504F8"/>
                </a:solidFill>
                <a:latin typeface="a_AlbionicTitulInfl" pitchFamily="34" charset="-52"/>
              </a:rPr>
              <a:t>Игры – развлечения с ребёнком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724400" y="1143000"/>
            <a:ext cx="5943600" cy="44958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a_AlbionicTitulInfl" pitchFamily="34" charset="-52"/>
              </a:rPr>
              <a:t>Детство ~ это игра. </a:t>
            </a:r>
          </a:p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a_AlbionicTitulInfl" pitchFamily="34" charset="-52"/>
              </a:rPr>
              <a:t>Игра — это детство.</a:t>
            </a:r>
          </a:p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a_AlbionicTitulInfl" pitchFamily="34" charset="-52"/>
              </a:rPr>
              <a:t>Игра ~ это жизнь ребенка, а не подготовка к жизни.</a:t>
            </a:r>
          </a:p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a_AlbionicTitulInfl" pitchFamily="34" charset="-52"/>
              </a:rPr>
              <a:t> Игра - должна стать традиционной в каждой семье.</a:t>
            </a:r>
            <a:r>
              <a:rPr lang="ru-RU" sz="3600" dirty="0" smtClean="0">
                <a:solidFill>
                  <a:srgbClr val="FF0000"/>
                </a:solidFill>
                <a:latin typeface="a_AlbionicTitulInfl" pitchFamily="34" charset="-52"/>
              </a:rPr>
              <a:t> </a:t>
            </a:r>
          </a:p>
        </p:txBody>
      </p:sp>
      <p:pic>
        <p:nvPicPr>
          <p:cNvPr id="29699" name="Picture 5" descr="98766ea7ac55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295400"/>
            <a:ext cx="4495800" cy="35814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9400" cy="108267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5504F8"/>
                </a:solidFill>
              </a:rPr>
              <a:t>    </a:t>
            </a:r>
            <a:r>
              <a:rPr lang="ru-RU" sz="2800" b="1" dirty="0" smtClean="0">
                <a:solidFill>
                  <a:srgbClr val="5504F8"/>
                </a:solidFill>
                <a:latin typeface="a_AlbionicTitulInfl" pitchFamily="34" charset="-52"/>
              </a:rPr>
              <a:t>Важно, чтоб оба родителя принимали участие </a:t>
            </a:r>
            <a:br>
              <a:rPr lang="ru-RU" sz="2800" b="1" dirty="0" smtClean="0">
                <a:solidFill>
                  <a:srgbClr val="5504F8"/>
                </a:solidFill>
                <a:latin typeface="a_AlbionicTitulInfl" pitchFamily="34" charset="-52"/>
              </a:rPr>
            </a:br>
            <a:r>
              <a:rPr lang="ru-RU" sz="2800" b="1" dirty="0" smtClean="0">
                <a:solidFill>
                  <a:srgbClr val="5504F8"/>
                </a:solidFill>
                <a:latin typeface="a_AlbionicTitulInfl" pitchFamily="34" charset="-52"/>
              </a:rPr>
              <a:t>            в воспитании ребенка, играли с ним</a:t>
            </a:r>
            <a:r>
              <a:rPr lang="ru-RU" sz="2800" dirty="0" smtClean="0">
                <a:latin typeface="a_AlbionicTitulInfl" pitchFamily="34" charset="-52"/>
              </a:rPr>
              <a:t> </a:t>
            </a:r>
          </a:p>
        </p:txBody>
      </p:sp>
      <p:pic>
        <p:nvPicPr>
          <p:cNvPr id="30722" name="Picture 4" descr="Игра с ребенком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600200"/>
            <a:ext cx="7543800" cy="47244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5504F8"/>
                </a:solidFill>
              </a:rPr>
              <a:t>              </a:t>
            </a:r>
            <a:r>
              <a:rPr lang="ru-RU" sz="3600" b="1" dirty="0" smtClean="0">
                <a:solidFill>
                  <a:srgbClr val="5504F8"/>
                </a:solidFill>
                <a:latin typeface="a_AlbionicTitulInfl" pitchFamily="34" charset="-52"/>
              </a:rPr>
              <a:t>Чтение в семейном кругу. </a:t>
            </a:r>
            <a:br>
              <a:rPr lang="ru-RU" sz="3600" b="1" dirty="0" smtClean="0">
                <a:solidFill>
                  <a:srgbClr val="5504F8"/>
                </a:solidFill>
                <a:latin typeface="a_AlbionicTitulInfl" pitchFamily="34" charset="-52"/>
              </a:rPr>
            </a:br>
            <a:endParaRPr lang="ru-RU" sz="3600" dirty="0" smtClean="0">
              <a:solidFill>
                <a:srgbClr val="5504F8"/>
              </a:solidFill>
              <a:latin typeface="a_AlbionicTitulInfl" pitchFamily="34" charset="-52"/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5715000" y="1828800"/>
            <a:ext cx="4953000" cy="34750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a_AlbionicTitulInfl" pitchFamily="34" charset="-52"/>
              </a:rPr>
              <a:t>семейные традиции сделают детство похожим на праздник и принесут малышу радость и счастье </a:t>
            </a:r>
          </a:p>
        </p:txBody>
      </p:sp>
      <p:pic>
        <p:nvPicPr>
          <p:cNvPr id="31747" name="Picture 4" descr="Значение семейных тради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9037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174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838200" y="381000"/>
            <a:ext cx="9829800" cy="108267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5504F8"/>
                </a:solidFill>
                <a:latin typeface="a_AlbionicTitulInfl" pitchFamily="34" charset="-52"/>
              </a:rPr>
              <a:t>Домашнее чтение – одно из средств духовно-    </a:t>
            </a:r>
            <a:br>
              <a:rPr lang="ru-RU" sz="2800" b="1" dirty="0" smtClean="0">
                <a:solidFill>
                  <a:srgbClr val="5504F8"/>
                </a:solidFill>
                <a:latin typeface="a_AlbionicTitulInfl" pitchFamily="34" charset="-52"/>
              </a:rPr>
            </a:br>
            <a:r>
              <a:rPr lang="ru-RU" sz="2800" b="1" dirty="0" smtClean="0">
                <a:solidFill>
                  <a:srgbClr val="5504F8"/>
                </a:solidFill>
                <a:latin typeface="a_AlbionicTitulInfl" pitchFamily="34" charset="-52"/>
              </a:rPr>
              <a:t>               нравственного воспитания.</a:t>
            </a:r>
          </a:p>
        </p:txBody>
      </p:sp>
      <p:pic>
        <p:nvPicPr>
          <p:cNvPr id="32770" name="Picture 4" descr="Традиция семейного чтения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828800"/>
            <a:ext cx="7239000" cy="4267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658600" cy="1082675"/>
          </a:xfrm>
        </p:spPr>
        <p:txBody>
          <a:bodyPr/>
          <a:lstStyle/>
          <a:p>
            <a:r>
              <a:rPr lang="ru-RU" b="1" dirty="0" smtClean="0">
                <a:solidFill>
                  <a:srgbClr val="5504F8"/>
                </a:solidFill>
                <a:latin typeface="Arial" charset="0"/>
              </a:rPr>
              <a:t>  </a:t>
            </a:r>
            <a:r>
              <a:rPr lang="ru-RU" sz="2800" b="1" dirty="0" smtClean="0">
                <a:solidFill>
                  <a:srgbClr val="5504F8"/>
                </a:solidFill>
                <a:latin typeface="a_AlbionicTitulInfl" pitchFamily="34" charset="-52"/>
              </a:rPr>
              <a:t>Полезными будут традиции семейного чтения перед сном,         </a:t>
            </a:r>
            <a:br>
              <a:rPr lang="ru-RU" sz="2800" b="1" dirty="0" smtClean="0">
                <a:solidFill>
                  <a:srgbClr val="5504F8"/>
                </a:solidFill>
                <a:latin typeface="a_AlbionicTitulInfl" pitchFamily="34" charset="-52"/>
              </a:rPr>
            </a:br>
            <a:r>
              <a:rPr lang="ru-RU" sz="2800" b="1" dirty="0" smtClean="0">
                <a:solidFill>
                  <a:srgbClr val="5504F8"/>
                </a:solidFill>
                <a:latin typeface="a_AlbionicTitulInfl" pitchFamily="34" charset="-52"/>
              </a:rPr>
              <a:t>       пения колыбельных, поцелуев при каждой встрече</a:t>
            </a:r>
            <a:r>
              <a:rPr lang="ru-RU" b="1" dirty="0" smtClean="0">
                <a:solidFill>
                  <a:srgbClr val="5504F8"/>
                </a:solidFill>
              </a:rPr>
              <a:t>.</a:t>
            </a:r>
          </a:p>
        </p:txBody>
      </p:sp>
      <p:pic>
        <p:nvPicPr>
          <p:cNvPr id="33794" name="Picture 4" descr="Чтение сказок детям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600200"/>
            <a:ext cx="7772400" cy="47244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4294967295"/>
          </p:nvPr>
        </p:nvSpPr>
        <p:spPr>
          <a:xfrm>
            <a:off x="1524000" y="304800"/>
            <a:ext cx="9144000" cy="49990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             </a:t>
            </a:r>
            <a:r>
              <a:rPr lang="ru-RU" sz="2800" b="1" dirty="0" smtClean="0">
                <a:solidFill>
                  <a:srgbClr val="FF0000"/>
                </a:solidFill>
                <a:latin typeface="a_AlbionicTitulInfl" pitchFamily="34" charset="-52"/>
              </a:rPr>
              <a:t>Задачи: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_AlbionicTitulInfl" pitchFamily="34" charset="-52"/>
              </a:rPr>
              <a:t> Рассмотрение разных подходов к понятию "семейные традиции".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_AlbionicTitulInfl" pitchFamily="34" charset="-52"/>
              </a:rPr>
              <a:t>• Обмен опытом воспитателей по проблеме организации работы в воспитании в семьях семейных традиций.</a:t>
            </a:r>
            <a:r>
              <a:rPr lang="ru-RU" sz="2800" b="1" dirty="0" smtClean="0">
                <a:latin typeface="a_AlbionicTitulInfl" pitchFamily="34" charset="-5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29800" cy="701675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</a:t>
            </a:r>
            <a:r>
              <a:rPr lang="ru-RU" sz="3600" b="1" dirty="0" smtClean="0">
                <a:solidFill>
                  <a:srgbClr val="5504F8"/>
                </a:solidFill>
                <a:latin typeface="a_AlbionicTitulInfl" pitchFamily="34" charset="-52"/>
              </a:rPr>
              <a:t>Посещение с детьми  музеев, театра?</a:t>
            </a:r>
            <a:r>
              <a:rPr lang="ru-RU" sz="3600" dirty="0" smtClean="0">
                <a:latin typeface="a_AlbionicTitulInfl" pitchFamily="34" charset="-52"/>
              </a:rPr>
              <a:t> 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7162800" cy="36576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a_AlbionicTitulInfl" pitchFamily="34" charset="-52"/>
              </a:rPr>
              <a:t>Человеку всегда было свойственно стремление к красоте. Мы, взрослые, должны способствовать приобщению детей к большому и сложному миру красоты и природы. Посещение музеев, театра должно стать праздником для всей семьи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r>
              <a:rPr lang="ru-RU" sz="1400" dirty="0" smtClean="0"/>
              <a:t> </a:t>
            </a:r>
          </a:p>
        </p:txBody>
      </p:sp>
      <p:pic>
        <p:nvPicPr>
          <p:cNvPr id="6146" name="Picture 2" descr="https://ds04.infourok.ru/uploads/ex/0b3f/0019388e-542063dd/hello_html_3cae3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2192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762000" y="1981200"/>
            <a:ext cx="9829800" cy="6096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5504F8"/>
                </a:solidFill>
                <a:latin typeface="Arial" charset="0"/>
              </a:rPr>
              <a:t>      </a:t>
            </a:r>
            <a:r>
              <a:rPr lang="ru-RU" b="1" dirty="0" smtClean="0">
                <a:solidFill>
                  <a:srgbClr val="5504F8"/>
                </a:solidFill>
                <a:latin typeface="a_AlbionicTitulInfl" pitchFamily="34" charset="-52"/>
              </a:rPr>
              <a:t>Что можно коллекционировать в семье?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1905000" y="2590800"/>
            <a:ext cx="8153400" cy="4267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dirty="0" smtClean="0"/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a_AlbionicTitulInfl" pitchFamily="34" charset="-52"/>
              </a:rPr>
              <a:t>Самые различные природные коллекции увлекут и заинтересуют ребенка. Это шишки и камешки, ракушки и коряги, собирать гербарий. Хорошо собирать марки, фантики, открытки и т. д. </a:t>
            </a:r>
            <a:endParaRPr lang="ru-RU" sz="2800" dirty="0" smtClean="0">
              <a:latin typeface="a_AlbionicTitulInfl" pitchFamily="34" charset="-52"/>
            </a:endParaRPr>
          </a:p>
        </p:txBody>
      </p:sp>
      <p:pic>
        <p:nvPicPr>
          <p:cNvPr id="35843" name="Рисунок 13" descr="534763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683885">
            <a:off x="9315450" y="1962150"/>
            <a:ext cx="3086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11" descr="0b19d48d3f410bc3d540cc8fb1dc6f6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33457">
            <a:off x="76200" y="22098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6" descr="7da82abfcd6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1219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/>
          </p:cNvSpPr>
          <p:nvPr>
            <p:ph type="body" idx="1"/>
          </p:nvPr>
        </p:nvSpPr>
        <p:spPr>
          <a:xfrm>
            <a:off x="381000" y="457200"/>
            <a:ext cx="11277600" cy="3733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b="1" dirty="0" smtClean="0">
                <a:solidFill>
                  <a:srgbClr val="FC4628"/>
                </a:solidFill>
                <a:latin typeface="a_AlbionicTitulInfl" pitchFamily="34" charset="-52"/>
              </a:rPr>
              <a:t>“Единственная настоящая роскошь – это роскошь человеческого общения”.</a:t>
            </a:r>
          </a:p>
          <a:p>
            <a:pPr>
              <a:buFont typeface="Arial" charset="0"/>
              <a:buNone/>
            </a:pPr>
            <a:r>
              <a:rPr lang="ru-RU" sz="3600" b="1" dirty="0" smtClean="0">
                <a:latin typeface="a_AlbionicTitulInfl" pitchFamily="34" charset="-52"/>
              </a:rPr>
              <a:t>                          </a:t>
            </a:r>
            <a:r>
              <a:rPr lang="ru-RU" sz="3600" b="1" dirty="0" smtClean="0">
                <a:solidFill>
                  <a:srgbClr val="5504F8"/>
                </a:solidFill>
                <a:latin typeface="a_AlbionicTitulInfl" pitchFamily="34" charset="-52"/>
              </a:rPr>
              <a:t>Антуан де Сент-Экзюпери.</a:t>
            </a:r>
            <a:endParaRPr lang="ru-RU" sz="3600" b="1" dirty="0" smtClean="0">
              <a:latin typeface="a_AlbionicTitulInfl" pitchFamily="34" charset="-52"/>
            </a:endParaRPr>
          </a:p>
          <a:p>
            <a:pPr>
              <a:buFont typeface="Arial" charset="0"/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_AlbionicTitulInfl" pitchFamily="34" charset="-52"/>
              </a:rPr>
              <a:t>“Счастлив тот, кто счастлив у себя дома”.</a:t>
            </a:r>
          </a:p>
          <a:p>
            <a:pPr>
              <a:buFont typeface="Arial" charset="0"/>
              <a:buNone/>
            </a:pPr>
            <a:r>
              <a:rPr lang="ru-RU" sz="3600" b="1" dirty="0" smtClean="0">
                <a:latin typeface="a_AlbionicTitulInfl" pitchFamily="34" charset="-52"/>
              </a:rPr>
              <a:t>                                                    </a:t>
            </a:r>
            <a:r>
              <a:rPr lang="ru-RU" sz="3600" b="1" dirty="0" smtClean="0">
                <a:solidFill>
                  <a:srgbClr val="5504F8"/>
                </a:solidFill>
                <a:latin typeface="a_AlbionicTitulInfl" pitchFamily="34" charset="-52"/>
              </a:rPr>
              <a:t>Л.Н. Толстой.</a:t>
            </a:r>
          </a:p>
        </p:txBody>
      </p:sp>
      <p:pic>
        <p:nvPicPr>
          <p:cNvPr id="36866" name="Рисунок 7" descr="0_78705_67ef96b5_XL.png"/>
          <p:cNvPicPr>
            <a:picLocks noChangeAspect="1"/>
          </p:cNvPicPr>
          <p:nvPr/>
        </p:nvPicPr>
        <p:blipFill>
          <a:blip r:embed="rId2" cstate="print"/>
          <a:srcRect r="26566"/>
          <a:stretch>
            <a:fillRect/>
          </a:stretch>
        </p:blipFill>
        <p:spPr bwMode="auto">
          <a:xfrm>
            <a:off x="3429000" y="34290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10210800" cy="4495800"/>
          </a:xfrm>
        </p:spPr>
        <p:txBody>
          <a:bodyPr/>
          <a:lstStyle/>
          <a:p>
            <a:pPr marL="381000" indent="-381000">
              <a:buFont typeface="Arial" charset="0"/>
              <a:buNone/>
            </a:pPr>
            <a:r>
              <a:rPr lang="ru-RU" sz="4000" b="1" dirty="0" smtClean="0">
                <a:solidFill>
                  <a:srgbClr val="5504F8"/>
                </a:solidFill>
                <a:latin typeface="a_AlbionicTitulInfl" pitchFamily="34" charset="-52"/>
              </a:rPr>
              <a:t>"Семейные традиции – это принятые в семье нормы, манеры поведения, обычаи и взгляды, которые передаются из поколения в поколение".</a:t>
            </a:r>
          </a:p>
        </p:txBody>
      </p:sp>
      <p:pic>
        <p:nvPicPr>
          <p:cNvPr id="37890" name="Picture 2" descr="M:\Новая папка (2)\анимашки(9)\a18a528f51e8a9911af796d937c9d96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5600" y="381000"/>
            <a:ext cx="10795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type="body" idx="1"/>
          </p:nvPr>
        </p:nvSpPr>
        <p:spPr>
          <a:xfrm>
            <a:off x="2590800" y="533400"/>
            <a:ext cx="7086600" cy="45720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400" b="1" i="1" dirty="0" smtClean="0">
                <a:solidFill>
                  <a:srgbClr val="5504F8"/>
                </a:solidFill>
              </a:rPr>
              <a:t>   </a:t>
            </a:r>
            <a:r>
              <a:rPr lang="ru-RU" sz="4000" b="1" i="1" dirty="0" smtClean="0">
                <a:solidFill>
                  <a:srgbClr val="5504F8"/>
                </a:solidFill>
                <a:latin typeface="a_AlbionicTitulInfl" pitchFamily="34" charset="-52"/>
              </a:rPr>
              <a:t>КАЖДОЙ СЕМЬЕ –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000" b="1" i="1" dirty="0" smtClean="0">
                <a:solidFill>
                  <a:srgbClr val="5504F8"/>
                </a:solidFill>
                <a:latin typeface="a_AlbionicTitulInfl" pitchFamily="34" charset="-52"/>
              </a:rPr>
              <a:t>   СВОИ ТРАДИЦИИ!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4000" b="1" i="1" dirty="0" smtClean="0">
              <a:solidFill>
                <a:srgbClr val="5504F8"/>
              </a:solidFill>
              <a:latin typeface="a_AlbionicTitulInfl" pitchFamily="34" charset="-52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a_AlbionicTitulInfl" pitchFamily="34" charset="-52"/>
              </a:rPr>
              <a:t>    ДА БУДЕТ УЮТНО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a_AlbionicTitulInfl" pitchFamily="34" charset="-52"/>
              </a:rPr>
              <a:t>          И СВЕТЛО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a_AlbionicTitulInfl" pitchFamily="34" charset="-52"/>
              </a:rPr>
              <a:t>     В ВАШЕМ ДОМЕ!</a:t>
            </a:r>
          </a:p>
        </p:txBody>
      </p:sp>
      <p:pic>
        <p:nvPicPr>
          <p:cNvPr id="38914" name="Picture 2" descr="http://ped-kopilka.ru/images/photos/medium/article1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9975" y="609600"/>
            <a:ext cx="2232025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left07.jpg"/>
          <p:cNvPicPr>
            <a:picLocks noChangeAspect="1"/>
          </p:cNvPicPr>
          <p:nvPr/>
        </p:nvPicPr>
        <p:blipFill>
          <a:blip r:embed="rId3" cstate="print"/>
          <a:srcRect b="36603"/>
          <a:stretch>
            <a:fillRect/>
          </a:stretch>
        </p:blipFill>
        <p:spPr>
          <a:xfrm>
            <a:off x="-1779" y="-159"/>
            <a:ext cx="2786082" cy="351475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9829800" cy="24384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5504F8"/>
                </a:solidFill>
                <a:latin typeface="a_AlbionicTitulInfl" pitchFamily="34" charset="-52"/>
              </a:rPr>
              <a:t>Семейные традиции - это духовная атмосфера дома, которую составляют: распорядок дня, уклад жизни, обычаи, а также привычки обитателей.</a:t>
            </a:r>
          </a:p>
        </p:txBody>
      </p:sp>
      <p:pic>
        <p:nvPicPr>
          <p:cNvPr id="17410" name="Picture 4" descr="Какие существуют традиции для благополучной семьи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19400"/>
            <a:ext cx="5486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8610600" cy="2667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solidFill>
                  <a:srgbClr val="5504F8"/>
                </a:solidFill>
              </a:rPr>
              <a:t>   </a:t>
            </a:r>
            <a:r>
              <a:rPr lang="ru-RU" sz="3600" b="1" dirty="0" smtClean="0">
                <a:solidFill>
                  <a:srgbClr val="5504F8"/>
                </a:solidFill>
                <a:latin typeface="a_AlbionicTitulInfl" pitchFamily="34" charset="-52"/>
              </a:rPr>
              <a:t>Зачем нужны семейные праздники      </a:t>
            </a:r>
            <a:br>
              <a:rPr lang="ru-RU" sz="3600" b="1" dirty="0" smtClean="0">
                <a:solidFill>
                  <a:srgbClr val="5504F8"/>
                </a:solidFill>
                <a:latin typeface="a_AlbionicTitulInfl" pitchFamily="34" charset="-52"/>
              </a:rPr>
            </a:br>
            <a:r>
              <a:rPr lang="ru-RU" sz="3600" b="1" dirty="0" smtClean="0">
                <a:solidFill>
                  <a:srgbClr val="5504F8"/>
                </a:solidFill>
                <a:latin typeface="a_AlbionicTitulInfl" pitchFamily="34" charset="-52"/>
              </a:rPr>
              <a:t>             и семейные традиции?</a:t>
            </a:r>
            <a:r>
              <a:rPr lang="ru-RU" sz="3600" b="1" dirty="0" smtClean="0">
                <a:solidFill>
                  <a:schemeClr val="accent2"/>
                </a:solidFill>
                <a:latin typeface="a_AlbionicTitulInfl" pitchFamily="34" charset="-52"/>
              </a:rPr>
              <a:t/>
            </a:r>
            <a:br>
              <a:rPr lang="ru-RU" sz="3600" b="1" dirty="0" smtClean="0">
                <a:solidFill>
                  <a:schemeClr val="accent2"/>
                </a:solidFill>
                <a:latin typeface="a_AlbionicTitulInfl" pitchFamily="34" charset="-52"/>
              </a:rPr>
            </a:br>
            <a:r>
              <a:rPr lang="ru-RU" sz="3600" dirty="0" smtClean="0">
                <a:latin typeface="a_AlbionicTitulInfl" pitchFamily="34" charset="-52"/>
              </a:rPr>
              <a:t>      </a:t>
            </a:r>
            <a:r>
              <a:rPr lang="ru-RU" sz="3600" b="1" dirty="0" smtClean="0">
                <a:solidFill>
                  <a:srgbClr val="FF0000"/>
                </a:solidFill>
                <a:latin typeface="a_AlbionicTitulInfl" pitchFamily="34" charset="-52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a_AlbionicTitulInfl" pitchFamily="34" charset="-52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_AlbionicTitulInfl" pitchFamily="34" charset="-52"/>
              </a:rPr>
              <a:t>       Оказывается, они помогают  </a:t>
            </a:r>
            <a:br>
              <a:rPr lang="ru-RU" sz="3600" b="1" dirty="0" smtClean="0">
                <a:solidFill>
                  <a:srgbClr val="FF0000"/>
                </a:solidFill>
                <a:latin typeface="a_AlbionicTitulInfl" pitchFamily="34" charset="-52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_AlbionicTitulInfl" pitchFamily="34" charset="-52"/>
              </a:rPr>
              <a:t>   малышу правильно развиваться.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914400" y="457200"/>
            <a:ext cx="6858000" cy="4953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400" dirty="0" smtClean="0">
                <a:solidFill>
                  <a:schemeClr val="accent1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_AlbionicTitulInfl" pitchFamily="34" charset="-52"/>
              </a:rPr>
              <a:t>«Праздник — это событие в детской жизни, и ребенок считает свои  дни от праздника до праздника, как и мы свои годы от одного «важного события до другого».</a:t>
            </a:r>
            <a:r>
              <a:rPr lang="ru-RU" sz="3600" dirty="0" smtClean="0">
                <a:latin typeface="a_AlbionicTitulInfl" pitchFamily="34" charset="-52"/>
              </a:rPr>
              <a:t> </a:t>
            </a:r>
          </a:p>
        </p:txBody>
      </p:sp>
      <p:pic>
        <p:nvPicPr>
          <p:cNvPr id="19460" name="Picture 4" descr="671a50afe2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609600"/>
            <a:ext cx="4000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506200" cy="1463675"/>
          </a:xfrm>
        </p:spPr>
        <p:txBody>
          <a:bodyPr/>
          <a:lstStyle/>
          <a:p>
            <a:pPr algn="just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</a:t>
            </a:r>
            <a:r>
              <a:rPr lang="ru-RU" sz="2800" b="1" dirty="0" smtClean="0">
                <a:solidFill>
                  <a:srgbClr val="2D5337"/>
                </a:solidFill>
                <a:latin typeface="a_AlbionicTitulInfl" pitchFamily="34" charset="-52"/>
              </a:rPr>
              <a:t>Традиция писать письмо Деду Морозу,</a:t>
            </a:r>
            <a:br>
              <a:rPr lang="ru-RU" sz="2800" b="1" dirty="0" smtClean="0">
                <a:solidFill>
                  <a:srgbClr val="2D5337"/>
                </a:solidFill>
                <a:latin typeface="a_AlbionicTitulInfl" pitchFamily="34" charset="-52"/>
              </a:rPr>
            </a:br>
            <a:r>
              <a:rPr lang="ru-RU" sz="2800" b="1" dirty="0" smtClean="0">
                <a:solidFill>
                  <a:srgbClr val="2D5337"/>
                </a:solidFill>
                <a:latin typeface="a_AlbionicTitulInfl" pitchFamily="34" charset="-52"/>
              </a:rPr>
              <a:t>       перед встречей Нового года приоткрывать форточку, </a:t>
            </a:r>
            <a:br>
              <a:rPr lang="ru-RU" sz="2800" b="1" dirty="0" smtClean="0">
                <a:solidFill>
                  <a:srgbClr val="2D5337"/>
                </a:solidFill>
                <a:latin typeface="a_AlbionicTitulInfl" pitchFamily="34" charset="-52"/>
              </a:rPr>
            </a:br>
            <a:r>
              <a:rPr lang="ru-RU" sz="2800" b="1" dirty="0" smtClean="0">
                <a:solidFill>
                  <a:srgbClr val="2D5337"/>
                </a:solidFill>
                <a:latin typeface="a_AlbionicTitulInfl" pitchFamily="34" charset="-52"/>
              </a:rPr>
              <a:t>         чтобы Дед Мороз смог положить подарки под ёлку.</a:t>
            </a:r>
            <a:r>
              <a:rPr lang="ru-RU" sz="2800" dirty="0" smtClean="0">
                <a:latin typeface="a_AlbionicTitulInfl" pitchFamily="34" charset="-52"/>
              </a:rPr>
              <a:t> </a:t>
            </a:r>
          </a:p>
        </p:txBody>
      </p:sp>
      <p:pic>
        <p:nvPicPr>
          <p:cNvPr id="20482" name="Picture 4" descr="%D0%9D%D0%BE%D0%B2%D1%8B%D0%B9%20%D1%80%D0%B8%D1%81%D1%83%D0%BD%D0%BE%D0%B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1981200"/>
            <a:ext cx="5562600" cy="4648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67A3D"/>
                </a:solidFill>
              </a:rPr>
              <a:t>          </a:t>
            </a:r>
            <a:r>
              <a:rPr lang="ru-RU" sz="2800" b="1" dirty="0" smtClean="0">
                <a:solidFill>
                  <a:srgbClr val="067A3D"/>
                </a:solidFill>
                <a:latin typeface="a_AlbionicTitulInfl" pitchFamily="34" charset="-52"/>
              </a:rPr>
              <a:t>Новый год, по мнению многих людей, — </a:t>
            </a:r>
            <a:br>
              <a:rPr lang="ru-RU" sz="2800" b="1" dirty="0" smtClean="0">
                <a:solidFill>
                  <a:srgbClr val="067A3D"/>
                </a:solidFill>
                <a:latin typeface="a_AlbionicTitulInfl" pitchFamily="34" charset="-52"/>
              </a:rPr>
            </a:br>
            <a:r>
              <a:rPr lang="ru-RU" sz="2800" b="1" dirty="0" smtClean="0">
                <a:solidFill>
                  <a:srgbClr val="067A3D"/>
                </a:solidFill>
                <a:latin typeface="a_AlbionicTitulInfl" pitchFamily="34" charset="-52"/>
              </a:rPr>
              <a:t>                  главный семейный праздник.</a:t>
            </a:r>
            <a:r>
              <a:rPr lang="ru-RU" sz="2800" dirty="0" smtClean="0">
                <a:latin typeface="a_AlbionicTitulInfl" pitchFamily="34" charset="-52"/>
              </a:rPr>
              <a:t> </a:t>
            </a:r>
          </a:p>
        </p:txBody>
      </p:sp>
      <p:pic>
        <p:nvPicPr>
          <p:cNvPr id="5" name="Рисунок 4" descr="scale_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676400"/>
            <a:ext cx="6477000" cy="431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&amp;SHcy;&amp;acy;&amp;bcy;&amp;lcy;&amp;ocy;&amp;ncy;&amp;ycy; &amp;dcy;&amp;rcy;&amp;iecy;&amp;vcy;&amp;ocy; &amp;scy;&amp;iecy;&amp;mcy;&amp;softcy;&amp;icy;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304800"/>
            <a:ext cx="8991600" cy="62484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sz="half" idx="1"/>
          </p:nvPr>
        </p:nvSpPr>
        <p:spPr>
          <a:xfrm>
            <a:off x="152400" y="304800"/>
            <a:ext cx="5761038" cy="37338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5504F8"/>
                </a:solidFill>
                <a:latin typeface="a_AlbionicTitulInfl" pitchFamily="34" charset="-52"/>
              </a:rPr>
              <a:t>В дни рождения, на праздники принято дарить детям подарки, они их любят и ждут.</a:t>
            </a:r>
            <a:r>
              <a:rPr lang="ru-RU" sz="3600" dirty="0" smtClean="0">
                <a:latin typeface="a_AlbionicTitulInfl" pitchFamily="34" charset="-52"/>
              </a:rPr>
              <a:t> </a:t>
            </a:r>
          </a:p>
          <a:p>
            <a:pPr>
              <a:buFont typeface="Arial" charset="0"/>
              <a:buNone/>
            </a:pPr>
            <a:endParaRPr lang="ru-RU" sz="1800" dirty="0" smtClean="0"/>
          </a:p>
        </p:txBody>
      </p:sp>
      <p:pic>
        <p:nvPicPr>
          <p:cNvPr id="23556" name="Picture 5" descr="ac4d8d8a85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19401"/>
            <a:ext cx="4191000" cy="338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Празднование дня рожд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33400"/>
            <a:ext cx="664877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олодые друзья,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6" id="{CDF1CE40-D12A-4BBA-8E29-FD301E3A737A}" vid="{E44D8D76-07A2-4151-9426-1A858C999D66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451</Words>
  <Application>Microsoft Office PowerPoint</Application>
  <PresentationFormat>Произвольный</PresentationFormat>
  <Paragraphs>49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Молодые друзья, 16 x 9</vt:lpstr>
      <vt:lpstr>            </vt:lpstr>
      <vt:lpstr>Слайд 2</vt:lpstr>
      <vt:lpstr>Семейные традиции - это духовная атмосфера дома, которую составляют: распорядок дня, уклад жизни, обычаи, а также привычки обитателей.</vt:lpstr>
      <vt:lpstr>   Зачем нужны семейные праздники                    и семейные традиции?               Оказывается, они помогают      малышу правильно развиваться.</vt:lpstr>
      <vt:lpstr>Слайд 5</vt:lpstr>
      <vt:lpstr>                      Традиция писать письмо Деду Морозу,        перед встречей Нового года приоткрывать форточку,           чтобы Дед Мороз смог положить подарки под ёлку. </vt:lpstr>
      <vt:lpstr>          Новый год, по мнению многих людей, —                    главный семейный праздник. </vt:lpstr>
      <vt:lpstr>Слайд 8</vt:lpstr>
      <vt:lpstr>Слайд 9</vt:lpstr>
      <vt:lpstr>                     Семейные обеды, ужины –           прекрасная традиция собираться всем             вместе за одним столом для общения </vt:lpstr>
      <vt:lpstr>           Празднование значительных событий дают         возможность поделиться счастьем и радостью со         своими близкими, стимулируют к новым успехам. </vt:lpstr>
      <vt:lpstr>   Что может помочь нам сохранить историю семейного рода?</vt:lpstr>
      <vt:lpstr>Традиции выезжать за город, на дачу вместе с детьми</vt:lpstr>
      <vt:lpstr>       Поездки на отдых всей семьей </vt:lpstr>
      <vt:lpstr>            Игры – развлечения с ребёнком</vt:lpstr>
      <vt:lpstr>    Важно, чтоб оба родителя принимали участие              в воспитании ребенка, играли с ним </vt:lpstr>
      <vt:lpstr>              Чтение в семейном кругу.  </vt:lpstr>
      <vt:lpstr>Домашнее чтение – одно из средств духовно-                    нравственного воспитания.</vt:lpstr>
      <vt:lpstr>  Полезными будут традиции семейного чтения перед сном,                 пения колыбельных, поцелуев при каждой встрече.</vt:lpstr>
      <vt:lpstr>    Посещение с детьми  музеев, театра? </vt:lpstr>
      <vt:lpstr>      Что можно коллекционировать в семье?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/>
  <cp:lastModifiedBy/>
  <cp:revision>68</cp:revision>
  <dcterms:created xsi:type="dcterms:W3CDTF">2013-07-31T14:55:39Z</dcterms:created>
  <dcterms:modified xsi:type="dcterms:W3CDTF">2022-04-25T04:11:04Z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