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23" r:id="rId4"/>
    <p:sldId id="311" r:id="rId5"/>
    <p:sldId id="312" r:id="rId6"/>
    <p:sldId id="313" r:id="rId7"/>
    <p:sldId id="314" r:id="rId8"/>
    <p:sldId id="333" r:id="rId9"/>
    <p:sldId id="315" r:id="rId10"/>
    <p:sldId id="317" r:id="rId11"/>
    <p:sldId id="275" r:id="rId12"/>
    <p:sldId id="276" r:id="rId13"/>
    <p:sldId id="307" r:id="rId14"/>
    <p:sldId id="324" r:id="rId15"/>
    <p:sldId id="348" r:id="rId16"/>
    <p:sldId id="347" r:id="rId17"/>
    <p:sldId id="320" r:id="rId18"/>
    <p:sldId id="297" r:id="rId19"/>
    <p:sldId id="325" r:id="rId20"/>
    <p:sldId id="345" r:id="rId21"/>
    <p:sldId id="344" r:id="rId22"/>
    <p:sldId id="326" r:id="rId23"/>
    <p:sldId id="327" r:id="rId24"/>
    <p:sldId id="328" r:id="rId25"/>
    <p:sldId id="330" r:id="rId26"/>
    <p:sldId id="303" r:id="rId27"/>
    <p:sldId id="331" r:id="rId28"/>
    <p:sldId id="318" r:id="rId29"/>
    <p:sldId id="321" r:id="rId30"/>
    <p:sldId id="332" r:id="rId31"/>
    <p:sldId id="319" r:id="rId32"/>
    <p:sldId id="346" r:id="rId33"/>
    <p:sldId id="329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22" r:id="rId44"/>
    <p:sldId id="34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594"/>
    <a:srgbClr val="DBA499"/>
    <a:srgbClr val="8CE895"/>
    <a:srgbClr val="EA9F8A"/>
    <a:srgbClr val="E3A391"/>
    <a:srgbClr val="FFFF75"/>
    <a:srgbClr val="DE96A5"/>
    <a:srgbClr val="E490C8"/>
    <a:srgbClr val="95DFD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0" autoAdjust="0"/>
    <p:restoredTop sz="90323" autoAdjust="0"/>
  </p:normalViewPr>
  <p:slideViewPr>
    <p:cSldViewPr>
      <p:cViewPr varScale="1">
        <p:scale>
          <a:sx n="66" d="100"/>
          <a:sy n="66" d="100"/>
        </p:scale>
        <p:origin x="13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6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50000">
              <a:srgbClr val="FFFF00"/>
            </a:gs>
            <a:gs pos="100000">
              <a:srgbClr val="FF0000"/>
            </a:gs>
            <a:gs pos="100000">
              <a:srgbClr val="C00000"/>
            </a:gs>
            <a:gs pos="100000">
              <a:srgbClr val="7030A0"/>
            </a:gs>
            <a:gs pos="100000">
              <a:srgbClr val="00B05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F3AA0-2769-4284-8828-30989054E3B1}" type="datetimeFigureOut">
              <a:rPr lang="ru-RU" smtClean="0"/>
              <a:pPr/>
              <a:t>пт 28.01.22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8482-DE7C-4C85-9E7C-87B166ECB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fif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4E3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«Театрализованная деятельность в детском саду»</a:t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59700" cy="49053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b="1" dirty="0" smtClean="0"/>
              <a:t>Развитие артистических способностей детей через театральную деятельность</a:t>
            </a:r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179512" y="5517232"/>
            <a:ext cx="8686800" cy="864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/>
              <a:t>Диагностика развития артистических способностей детей.</a:t>
            </a:r>
          </a:p>
        </p:txBody>
      </p:sp>
      <p:sp>
        <p:nvSpPr>
          <p:cNvPr id="12292" name="Line 10"/>
          <p:cNvSpPr>
            <a:spLocks noChangeShapeType="1"/>
          </p:cNvSpPr>
          <p:nvPr/>
        </p:nvSpPr>
        <p:spPr bwMode="auto">
          <a:xfrm>
            <a:off x="4343400" y="1524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3" name="Rectangle 11"/>
          <p:cNvSpPr>
            <a:spLocks noChangeArrowheads="1"/>
          </p:cNvSpPr>
          <p:nvPr/>
        </p:nvSpPr>
        <p:spPr bwMode="auto">
          <a:xfrm>
            <a:off x="152400" y="764704"/>
            <a:ext cx="8686800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600" b="1" dirty="0"/>
              <a:t>1.Последовательное знакомство детей с различными видами театра.</a:t>
            </a:r>
          </a:p>
          <a:p>
            <a:r>
              <a:rPr lang="ru-RU" sz="1600" b="1" dirty="0"/>
              <a:t>2.Поэтапное освоение детьми различных видов творчества.</a:t>
            </a:r>
          </a:p>
          <a:p>
            <a:r>
              <a:rPr lang="ru-RU" sz="1600" b="1" dirty="0"/>
              <a:t>3.Совершенствование артистических навыков детей посредством переживания и воплощения </a:t>
            </a:r>
          </a:p>
          <a:p>
            <a:r>
              <a:rPr lang="ru-RU" sz="1600" b="1" dirty="0"/>
              <a:t>   образа в сказках.</a:t>
            </a:r>
          </a:p>
          <a:p>
            <a:endParaRPr lang="ru-RU" sz="1400" b="1" dirty="0"/>
          </a:p>
        </p:txBody>
      </p:sp>
      <p:sp>
        <p:nvSpPr>
          <p:cNvPr id="12294" name="Rectangle 14"/>
          <p:cNvSpPr>
            <a:spLocks noChangeArrowheads="1"/>
          </p:cNvSpPr>
          <p:nvPr/>
        </p:nvSpPr>
        <p:spPr bwMode="auto">
          <a:xfrm>
            <a:off x="152400" y="1988840"/>
            <a:ext cx="8686800" cy="1287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600" b="1" dirty="0" smtClean="0"/>
          </a:p>
          <a:p>
            <a:r>
              <a:rPr lang="ru-RU" sz="1600" b="1" dirty="0" smtClean="0"/>
              <a:t>1.Инсценировка  </a:t>
            </a:r>
            <a:r>
              <a:rPr lang="ru-RU" sz="1600" b="1" dirty="0"/>
              <a:t>песен.</a:t>
            </a:r>
          </a:p>
          <a:p>
            <a:r>
              <a:rPr lang="ru-RU" sz="1600" b="1" dirty="0"/>
              <a:t>2.Театральные этюды.</a:t>
            </a:r>
          </a:p>
          <a:p>
            <a:r>
              <a:rPr lang="ru-RU" sz="1600" b="1" dirty="0"/>
              <a:t>3.Развлечения.</a:t>
            </a:r>
          </a:p>
          <a:p>
            <a:r>
              <a:rPr lang="ru-RU" sz="1600" b="1" dirty="0"/>
              <a:t>4.Фольклорные праздники.</a:t>
            </a:r>
          </a:p>
          <a:p>
            <a:r>
              <a:rPr lang="ru-RU" sz="1600" b="1" dirty="0"/>
              <a:t>5.Сказки, мюзиклы, водевили, театрализованные представления.</a:t>
            </a:r>
          </a:p>
          <a:p>
            <a:endParaRPr lang="ru-RU" sz="1400" b="1" dirty="0"/>
          </a:p>
        </p:txBody>
      </p:sp>
      <p:sp>
        <p:nvSpPr>
          <p:cNvPr id="12295" name="Rectangle 15"/>
          <p:cNvSpPr>
            <a:spLocks noChangeArrowheads="1"/>
          </p:cNvSpPr>
          <p:nvPr/>
        </p:nvSpPr>
        <p:spPr bwMode="auto">
          <a:xfrm>
            <a:off x="152400" y="3429000"/>
            <a:ext cx="86868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600" b="1" dirty="0"/>
              <a:t>1.Создание театрального коллектива.</a:t>
            </a:r>
          </a:p>
          <a:p>
            <a:r>
              <a:rPr lang="ru-RU" sz="1600" b="1" dirty="0"/>
              <a:t>2.Изготовление декораций, ширмы.</a:t>
            </a:r>
          </a:p>
          <a:p>
            <a:r>
              <a:rPr lang="ru-RU" sz="1600" b="1" dirty="0"/>
              <a:t>3.Приобретение кукол для театра.</a:t>
            </a:r>
          </a:p>
          <a:p>
            <a:endParaRPr lang="ru-RU" sz="1400" b="1" dirty="0"/>
          </a:p>
        </p:txBody>
      </p: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152400" y="4419600"/>
            <a:ext cx="8686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600" b="1" dirty="0"/>
              <a:t>1.Индивидуальные беседы с родителями.</a:t>
            </a:r>
          </a:p>
          <a:p>
            <a:r>
              <a:rPr lang="ru-RU" sz="1600" b="1" dirty="0"/>
              <a:t>2.Консультации для воспитателей.</a:t>
            </a:r>
          </a:p>
          <a:p>
            <a:r>
              <a:rPr lang="ru-RU" sz="1600" b="1" dirty="0"/>
              <a:t>3,Изучение русских народных игр.</a:t>
            </a:r>
          </a:p>
        </p:txBody>
      </p:sp>
      <p:sp>
        <p:nvSpPr>
          <p:cNvPr id="12297" name="Line 20"/>
          <p:cNvSpPr>
            <a:spLocks noChangeShapeType="1"/>
          </p:cNvSpPr>
          <p:nvPr/>
        </p:nvSpPr>
        <p:spPr bwMode="auto">
          <a:xfrm>
            <a:off x="4419600" y="1828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8" name="Line 21"/>
          <p:cNvSpPr>
            <a:spLocks noChangeShapeType="1"/>
          </p:cNvSpPr>
          <p:nvPr/>
        </p:nvSpPr>
        <p:spPr bwMode="auto">
          <a:xfrm>
            <a:off x="4419600" y="18288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9" name="Line 25"/>
          <p:cNvSpPr>
            <a:spLocks noChangeShapeType="1"/>
          </p:cNvSpPr>
          <p:nvPr/>
        </p:nvSpPr>
        <p:spPr bwMode="auto">
          <a:xfrm flipH="1">
            <a:off x="4419600" y="3276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00" name="Line 26"/>
          <p:cNvSpPr>
            <a:spLocks noChangeShapeType="1"/>
          </p:cNvSpPr>
          <p:nvPr/>
        </p:nvSpPr>
        <p:spPr bwMode="auto">
          <a:xfrm>
            <a:off x="4419600" y="4343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01" name="Line 27"/>
          <p:cNvSpPr>
            <a:spLocks noChangeShapeType="1"/>
          </p:cNvSpPr>
          <p:nvPr/>
        </p:nvSpPr>
        <p:spPr bwMode="auto">
          <a:xfrm flipH="1">
            <a:off x="4495800" y="5105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6477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Взаимодействие педагога с детьми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653088" y="3243263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5507038" y="3789363"/>
            <a:ext cx="7207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2857489" y="3892549"/>
            <a:ext cx="850912" cy="9652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4429124" y="4429132"/>
            <a:ext cx="4000528" cy="2160588"/>
          </a:xfrm>
          <a:prstGeom prst="ellipse">
            <a:avLst/>
          </a:prstGeom>
          <a:solidFill>
            <a:srgbClr val="FFFF7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Непосредственно  образовательная  деятельность по образовательной области «Чтение художественной литературы»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6156325" y="2636838"/>
            <a:ext cx="2879725" cy="1225550"/>
          </a:xfrm>
          <a:prstGeom prst="ellipse">
            <a:avLst/>
          </a:prstGeom>
          <a:solidFill>
            <a:srgbClr val="84E3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Использование этюдов по сказочной тематике</a:t>
            </a:r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285720" y="4857760"/>
            <a:ext cx="3889375" cy="15128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Использование элементов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сказкотерапии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4283968" y="1916832"/>
            <a:ext cx="432817" cy="360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2843213" y="321310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179388" y="2565400"/>
            <a:ext cx="2808287" cy="1298575"/>
          </a:xfrm>
          <a:prstGeom prst="ellipse">
            <a:avLst/>
          </a:prstGeom>
          <a:solidFill>
            <a:srgbClr val="DE96A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Игры-драматизации по сказкам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2" name="Oval 14"/>
          <p:cNvSpPr>
            <a:spLocks noChangeArrowheads="1"/>
          </p:cNvSpPr>
          <p:nvPr/>
        </p:nvSpPr>
        <p:spPr bwMode="auto">
          <a:xfrm>
            <a:off x="3635896" y="980728"/>
            <a:ext cx="2736850" cy="1008063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Изготовление атрибутов к сказкам</a:t>
            </a:r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3276600" y="2349500"/>
            <a:ext cx="2663825" cy="1800225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Формы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взаимодействия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3059113" y="2278063"/>
            <a:ext cx="503237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5653088" y="3243263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5507038" y="3789363"/>
            <a:ext cx="7207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V="1">
            <a:off x="3205163" y="3892550"/>
            <a:ext cx="503237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4932363" y="4357694"/>
            <a:ext cx="3743325" cy="2286016"/>
          </a:xfrm>
          <a:prstGeom prst="ellipse">
            <a:avLst/>
          </a:prstGeom>
          <a:solidFill>
            <a:srgbClr val="EF8594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Показ непосредственно образовательной деятельности на родительском часе «Сказка в дверь стучится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600" b="1" dirty="0" smtClean="0">
              <a:latin typeface="Tahoma" pitchFamily="34" charset="0"/>
            </a:endParaRPr>
          </a:p>
          <a:p>
            <a:pPr algn="ctr"/>
            <a:endParaRPr lang="ru-RU" sz="1600" b="1" dirty="0" smtClean="0">
              <a:latin typeface="Tahoma" pitchFamily="34" charset="0"/>
            </a:endParaRPr>
          </a:p>
          <a:p>
            <a:pPr algn="ctr"/>
            <a:endParaRPr lang="ru-RU" sz="1600" b="1" dirty="0" smtClean="0">
              <a:latin typeface="Tahoma" pitchFamily="34" charset="0"/>
            </a:endParaRPr>
          </a:p>
          <a:p>
            <a:pPr algn="ctr"/>
            <a:endParaRPr lang="ru-RU" sz="1600" b="1" dirty="0">
              <a:latin typeface="Tahoma" pitchFamily="34" charset="0"/>
            </a:endParaRPr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6156325" y="2708275"/>
            <a:ext cx="2879725" cy="1152525"/>
          </a:xfrm>
          <a:prstGeom prst="ellipse">
            <a:avLst/>
          </a:prstGeom>
          <a:solidFill>
            <a:srgbClr val="EA9F8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Информационный стенд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«В сказке сила»</a:t>
            </a:r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754063" y="1412874"/>
            <a:ext cx="3241675" cy="1087431"/>
          </a:xfrm>
          <a:prstGeom prst="ellipse">
            <a:avLst/>
          </a:prstGeom>
          <a:solidFill>
            <a:srgbClr val="8CE89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Развлечения        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«В мире сказок и приключений» </a:t>
            </a:r>
            <a:r>
              <a:rPr lang="ru-RU" sz="1600" b="1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611188" y="4076700"/>
            <a:ext cx="3743325" cy="1871663"/>
          </a:xfrm>
          <a:prstGeom prst="ellipse">
            <a:avLst/>
          </a:prstGeom>
          <a:solidFill>
            <a:srgbClr val="FFFF7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Письменные консультации «Сказка -  одно из эффективных средств развития ребенка»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V="1">
            <a:off x="5580063" y="2276475"/>
            <a:ext cx="504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2843213" y="321310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179388" y="2565400"/>
            <a:ext cx="2808287" cy="1298575"/>
          </a:xfrm>
          <a:prstGeom prst="ellipse">
            <a:avLst/>
          </a:prstGeom>
          <a:solidFill>
            <a:srgbClr val="84E3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Конкурсы, выставки «Шаги в сказочном мире»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5500694" y="1285860"/>
            <a:ext cx="2736850" cy="1285884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Мастер-классы «Приемы работы со сказкой»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Взаимодействие педагога с родителями</a:t>
            </a:r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3276600" y="2349500"/>
            <a:ext cx="2663825" cy="1800225"/>
          </a:xfrm>
          <a:prstGeom prst="octagon">
            <a:avLst>
              <a:gd name="adj" fmla="val 2928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Формы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взаимодействия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Театр – эта самая настоящая игра, которая никогда не надоедает, потому что изменяется, усложняется и развивается вместе с детьми.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26" y="1942601"/>
            <a:ext cx="5760640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«Как котенок маму искал»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1" y="1319629"/>
            <a:ext cx="6408712" cy="4806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742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«Как котенок маму искал»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1" y="1124744"/>
            <a:ext cx="6876256" cy="5157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563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Плоский бумажный театр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1" y="2212678"/>
            <a:ext cx="3803915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7855" y="2265403"/>
            <a:ext cx="4130732" cy="3098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758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5008.JPG"/>
          <p:cNvPicPr>
            <a:picLocks noChangeAspect="1"/>
          </p:cNvPicPr>
          <p:nvPr/>
        </p:nvPicPr>
        <p:blipFill>
          <a:blip r:embed="rId2" cstate="print"/>
          <a:srcRect t="6951" r="4326" b="4851"/>
          <a:stretch>
            <a:fillRect/>
          </a:stretch>
        </p:blipFill>
        <p:spPr>
          <a:xfrm rot="4697700">
            <a:off x="-130118" y="1940266"/>
            <a:ext cx="5155916" cy="3564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SAM_5004.JPG"/>
          <p:cNvPicPr>
            <a:picLocks noChangeAspect="1"/>
          </p:cNvPicPr>
          <p:nvPr/>
        </p:nvPicPr>
        <p:blipFill>
          <a:blip r:embed="rId3" cstate="print"/>
          <a:srcRect l="2751" r="5113" b="6951"/>
          <a:stretch>
            <a:fillRect/>
          </a:stretch>
        </p:blipFill>
        <p:spPr>
          <a:xfrm rot="766939">
            <a:off x="4497318" y="939336"/>
            <a:ext cx="4104063" cy="51125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3" y="409521"/>
            <a:ext cx="4416490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045" y="2657293"/>
            <a:ext cx="4849959" cy="42182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«Колобок»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57003"/>
            <a:ext cx="3651870" cy="4869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77" y="1203204"/>
            <a:ext cx="3709528" cy="4946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3362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endParaRPr lang="ru-RU" sz="3600" b="1" dirty="0" smtClean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276872"/>
            <a:ext cx="8363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ВОЛШЕБНЫЙ КРАЙ,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РЕБЕНОК РАДУЕТСЯ,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ИГРАЯ, А В ИГРЕ ОН ПОЗНАЕТ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ОКРУЖАЮЩЕЕ…»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О.П.Радынова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«Колобок»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4" y="1161849"/>
            <a:ext cx="6588224" cy="4941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752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Плоский деревянный театр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41" y="3346350"/>
            <a:ext cx="4330824" cy="3248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0" y="1391664"/>
            <a:ext cx="4283768" cy="3212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24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4" y="548680"/>
            <a:ext cx="4466879" cy="3059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3035059"/>
            <a:ext cx="5011346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68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Пальчиковый театр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8" y="1196752"/>
            <a:ext cx="3360373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8" y="3966248"/>
            <a:ext cx="3382291" cy="2536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49" y="1274615"/>
            <a:ext cx="3507697" cy="2630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73161"/>
            <a:ext cx="3291495" cy="2468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601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22" y="529842"/>
            <a:ext cx="3569182" cy="2676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62" y="494678"/>
            <a:ext cx="3616067" cy="2712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0" y="3753036"/>
            <a:ext cx="3696411" cy="27723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40" y="3601856"/>
            <a:ext cx="3814687" cy="2861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482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Театр бибабо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2" y="1196752"/>
            <a:ext cx="3754388" cy="2815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89" y="3122951"/>
            <a:ext cx="4070491" cy="3052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620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SAM_5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428604"/>
            <a:ext cx="5000660" cy="5214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7" y="428604"/>
            <a:ext cx="4209510" cy="2787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37" y="481257"/>
            <a:ext cx="3698891" cy="2772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7" y="3595483"/>
            <a:ext cx="4324086" cy="2774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093" y="3523102"/>
            <a:ext cx="3635171" cy="2725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Театр фартуков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1" y="1216982"/>
            <a:ext cx="6516216" cy="4887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125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6" y="836711"/>
            <a:ext cx="7852764" cy="5229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57200" y="4123577"/>
            <a:ext cx="8435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endParaRPr lang="ru-RU" sz="3600" b="1" dirty="0" smtClean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1628800"/>
            <a:ext cx="822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популярным и увлекательным направлением в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воспитании является театрализованная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 Это хорошая возможность раскрытия творческого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ребенка, воспитания творческой направленности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 Дети учатся замечать в окружающем мире интересные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идеи, воплощать их, создавать свой художественный образ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персонажа, у них развивается творческое воображение,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речь, умение видеть необычные моменты в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обыденном.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помогает ребенку преодолеть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робость, неуверенность в себе, застенчивость.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театр помогает ребенку развиваться всесторонне.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91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Театр масок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34" y="1322766"/>
            <a:ext cx="6404529" cy="4803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114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2656"/>
            <a:ext cx="4515966" cy="6021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5022.JPG"/>
          <p:cNvPicPr>
            <a:picLocks noChangeAspect="1"/>
          </p:cNvPicPr>
          <p:nvPr/>
        </p:nvPicPr>
        <p:blipFill>
          <a:blip r:embed="rId2" cstate="print"/>
          <a:srcRect r="12201" b="3801"/>
          <a:stretch>
            <a:fillRect/>
          </a:stretch>
        </p:blipFill>
        <p:spPr>
          <a:xfrm rot="5400000">
            <a:off x="-66954" y="867154"/>
            <a:ext cx="4381363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416490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18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Театр теней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8"/>
            <a:ext cx="4128458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81" y="2805853"/>
            <a:ext cx="4398292" cy="3298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5600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20283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Театр марионеток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0" y="1404499"/>
            <a:ext cx="4311970" cy="2875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50" y="2949959"/>
            <a:ext cx="4373129" cy="3166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741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20283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Театр ходунки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" y="1301887"/>
            <a:ext cx="3933056" cy="393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93" y="2132856"/>
            <a:ext cx="3733630" cy="3733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614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Конусный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еатр 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2" y="1417638"/>
            <a:ext cx="4351926" cy="2739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95" y="3356174"/>
            <a:ext cx="5190431" cy="2919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1028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107504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Театр банок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25" y="1311233"/>
            <a:ext cx="5650383" cy="4235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599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107504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Театр банок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40" y="1334099"/>
            <a:ext cx="6429375" cy="4819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348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107504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Театр банок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624012"/>
            <a:ext cx="6419850" cy="3609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8841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88617" y="1556792"/>
            <a:ext cx="8507288" cy="475252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1800" b="1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образования и воспитания дошкольников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 театрального искусства актуальна не только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самостоятельный раздел художественно-эстетического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детей, но и как мощное средство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социализации детей.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 время - время стрессов - все обрастает массой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проблем. Именно поэтому необходимо через театр помочь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ребёнку легче воспринимать окружающий мир и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действительность и конечно, прививать любовь к театру, к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русскому слову… Важно постоянно стимулировать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проявлять сочувствие к окружающим его людям,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терпеливо относиться даже к странным идеям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несвойственным в реальной жизни.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107504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Магнитный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еатр 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2" y="1214786"/>
            <a:ext cx="3900859" cy="3192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15" y="3262931"/>
            <a:ext cx="4820580" cy="3213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1163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107504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Магнитный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еатр 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166018"/>
            <a:ext cx="6613526" cy="4960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380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107504" y="0"/>
            <a:ext cx="9144000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260648"/>
            <a:ext cx="721523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Театр из спичечных коробков 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2" y="1196752"/>
            <a:ext cx="4216480" cy="3177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70" y="3100168"/>
            <a:ext cx="4631905" cy="3147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700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ДАРИТЕ ДЕТЯМ РАДОСТЬ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ПРИОБЩЕНИЯ К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ТЕАТРАЛЬНОМУ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ИСКУССТВУ!</a:t>
            </a:r>
          </a:p>
        </p:txBody>
      </p:sp>
      <p:pic>
        <p:nvPicPr>
          <p:cNvPr id="4" name="Рисунок 3" descr="74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805112"/>
            <a:ext cx="3168352" cy="27121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74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805112"/>
            <a:ext cx="3168352" cy="271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8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4676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8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   и    ЗАДАЧИ</a:t>
            </a:r>
            <a:r>
              <a:rPr lang="ru-RU" sz="3800" b="1" dirty="0" smtClean="0">
                <a:solidFill>
                  <a:schemeClr val="hlink"/>
                </a:solidFill>
              </a:rPr>
              <a:t/>
            </a:r>
            <a:br>
              <a:rPr lang="ru-RU" sz="3800" b="1" dirty="0" smtClean="0">
                <a:solidFill>
                  <a:schemeClr val="hlink"/>
                </a:solidFill>
              </a:rPr>
            </a:br>
            <a:endParaRPr lang="ru-RU" sz="3800" b="1" dirty="0" smtClean="0">
              <a:solidFill>
                <a:schemeClr val="hlink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формирование думающего, чувствующего, любящего и активного человека, готового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любой области деятельности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Задачи: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Приобщение детей дошкольного возраста к искусству.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Развитие: коммуникативных качеств личности, памяти, внимания, мышления, восприятия, творческого воображения.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культуры речевого общения, гуманных чувств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чувств сотрудничества и взаимопомощи</a:t>
            </a:r>
            <a:r>
              <a:rPr lang="ru-RU" sz="2400" dirty="0"/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7813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театрализованной деятельности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838256" cy="4353272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i="1" dirty="0" smtClean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600" dirty="0" smtClean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театрализованная деятельность взрослых и детей, театральное занятие, театрализованная игра на праздниках и развлечениях.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театрально-художественная деятельность, театрализованные игра в повседневной жизни.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Мини-игры на  занятиях, театрализованные игры-спектакли,  мини-сценки с куклами в ходе изучения регионального компонента с детьми, привлечение главной куклы - Петрушки в решение познавательных  задач.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28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38662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игры</a:t>
            </a:r>
          </a:p>
          <a:p>
            <a:pPr eaLnBrk="1" hangingPunct="1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игры</a:t>
            </a:r>
          </a:p>
          <a:p>
            <a:pPr eaLnBrk="1" hangingPunct="1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Ритмопластика</a:t>
            </a:r>
          </a:p>
          <a:p>
            <a:pPr eaLnBrk="1" hangingPunct="1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песен,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попевок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хороводов</a:t>
            </a:r>
          </a:p>
          <a:p>
            <a:pPr eaLnBrk="1" hangingPunct="1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различных видов театра</a:t>
            </a:r>
          </a:p>
          <a:p>
            <a:pPr eaLnBrk="1" hangingPunct="1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сказок</a:t>
            </a:r>
          </a:p>
          <a:p>
            <a:pPr eaLnBrk="1" hangingPunct="1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  <a:p>
            <a:pPr eaLnBrk="1" hangingPunct="1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театров</a:t>
            </a:r>
          </a:p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ru-RU" sz="28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 smtClean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3866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группа: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характерных движений сказочных героев, где ведущие роли исполняют взрослые, обыгрываются игрушки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инсценировках песен, игр и сказок, где происходит обучение элементам художественно-образных выразительных средств (интонации, мимике и пантомиме).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и подготовительная к школе группы: </a:t>
            </a:r>
            <a:r>
              <a:rPr lang="ru-RU" sz="2400" dirty="0"/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инсценировки по художественным произведениям, в которых дети исполняют роли; - спектакли на основе содержания, придуманного самими детьми; - инсценировки с использованием кукол и плоскостных фигурок.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2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848600" cy="1371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1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уголка театрализованной деятельности</a:t>
            </a:r>
            <a:r>
              <a:rPr lang="ru-RU" sz="32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Arial" charset="0"/>
              </a:rPr>
            </a:br>
            <a:endParaRPr lang="ru-RU" sz="32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3820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уголке располагаются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виды театров: бибабо, настольный, театр на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фланелеграфе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,теневой театр ,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марионеток и др.;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 для разыгрывания сценок и спектаклей: набор кукол, ширмы для кукольного театра, костюмы, элементы костюмов, маски;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различных игровых позиций: театральный реквизит,  декорации, сценарии, книги, образцы музыкальных произведений, афиши, касса, билеты, карандаши, краски, клей, виды бумаги, природный материал.</a:t>
            </a:r>
          </a:p>
          <a:p>
            <a:pPr eaLnBrk="1" hangingPunct="1">
              <a:lnSpc>
                <a:spcPct val="80000"/>
              </a:lnSpc>
            </a:pPr>
            <a:endParaRPr lang="ru-RU" sz="2400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1345</TotalTime>
  <Words>798</Words>
  <Application>Microsoft Office PowerPoint</Application>
  <PresentationFormat>Экран (4:3)</PresentationFormat>
  <Paragraphs>151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Tahoma</vt:lpstr>
      <vt:lpstr>Times New Roman</vt:lpstr>
      <vt:lpstr>Wingdings</vt:lpstr>
      <vt:lpstr>Тема Office</vt:lpstr>
      <vt:lpstr>              «Театрализованная деятельность в детском саду»                                       </vt:lpstr>
      <vt:lpstr>Презентация PowerPoint</vt:lpstr>
      <vt:lpstr>Презентация PowerPoint</vt:lpstr>
      <vt:lpstr>АКТУАЛЬНОСТЬ</vt:lpstr>
      <vt:lpstr>ЦЕЛЬ    и    ЗАДАЧИ </vt:lpstr>
      <vt:lpstr>Формы организации театрализованной деятельности</vt:lpstr>
      <vt:lpstr>Формы работы</vt:lpstr>
      <vt:lpstr> </vt:lpstr>
      <vt:lpstr>Организация уголка театрализованной деятельности </vt:lpstr>
      <vt:lpstr>Развитие артистических способностей детей через театральную деятельность</vt:lpstr>
      <vt:lpstr>Взаимодействие педагога с детьми </vt:lpstr>
      <vt:lpstr>Взаимодействие педагога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ДАРИТЕ ДЕТЯМ РАДОСТЬ ПРИОБЩЕНИЯ К ТЕАТРАЛЬНОМУ ИСКУССТВУ!</vt:lpstr>
      <vt:lpstr>Спасибо  за  внимание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сказкам</dc:title>
  <dc:creator>Admin</dc:creator>
  <cp:lastModifiedBy>Пользователь</cp:lastModifiedBy>
  <cp:revision>153</cp:revision>
  <dcterms:created xsi:type="dcterms:W3CDTF">2013-01-20T23:33:39Z</dcterms:created>
  <dcterms:modified xsi:type="dcterms:W3CDTF">2022-01-28T07:48:21Z</dcterms:modified>
</cp:coreProperties>
</file>