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0" r:id="rId3"/>
    <p:sldId id="323" r:id="rId4"/>
    <p:sldId id="311" r:id="rId5"/>
    <p:sldId id="312" r:id="rId6"/>
    <p:sldId id="313" r:id="rId7"/>
    <p:sldId id="314" r:id="rId8"/>
    <p:sldId id="333" r:id="rId9"/>
    <p:sldId id="315" r:id="rId10"/>
    <p:sldId id="317" r:id="rId11"/>
    <p:sldId id="275" r:id="rId12"/>
    <p:sldId id="276" r:id="rId13"/>
    <p:sldId id="307" r:id="rId14"/>
    <p:sldId id="324" r:id="rId15"/>
    <p:sldId id="348" r:id="rId16"/>
    <p:sldId id="347" r:id="rId17"/>
    <p:sldId id="320" r:id="rId18"/>
    <p:sldId id="297" r:id="rId19"/>
    <p:sldId id="325" r:id="rId20"/>
    <p:sldId id="345" r:id="rId21"/>
    <p:sldId id="344" r:id="rId22"/>
    <p:sldId id="326" r:id="rId23"/>
    <p:sldId id="327" r:id="rId24"/>
    <p:sldId id="328" r:id="rId25"/>
    <p:sldId id="330" r:id="rId26"/>
    <p:sldId id="303" r:id="rId27"/>
    <p:sldId id="331" r:id="rId28"/>
    <p:sldId id="318" r:id="rId29"/>
    <p:sldId id="321" r:id="rId30"/>
    <p:sldId id="332" r:id="rId31"/>
    <p:sldId id="319" r:id="rId32"/>
    <p:sldId id="346" r:id="rId33"/>
    <p:sldId id="329" r:id="rId34"/>
    <p:sldId id="334" r:id="rId35"/>
    <p:sldId id="335" r:id="rId36"/>
    <p:sldId id="336" r:id="rId37"/>
    <p:sldId id="337" r:id="rId38"/>
    <p:sldId id="338" r:id="rId39"/>
    <p:sldId id="339" r:id="rId40"/>
    <p:sldId id="340" r:id="rId41"/>
    <p:sldId id="341" r:id="rId42"/>
    <p:sldId id="342" r:id="rId43"/>
    <p:sldId id="322" r:id="rId44"/>
    <p:sldId id="343" r:id="rId4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8594"/>
    <a:srgbClr val="DBA499"/>
    <a:srgbClr val="8CE895"/>
    <a:srgbClr val="EA9F8A"/>
    <a:srgbClr val="E3A391"/>
    <a:srgbClr val="FFFF75"/>
    <a:srgbClr val="DE96A5"/>
    <a:srgbClr val="E490C8"/>
    <a:srgbClr val="95DFD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30" autoAdjust="0"/>
    <p:restoredTop sz="90323" autoAdjust="0"/>
  </p:normalViewPr>
  <p:slideViewPr>
    <p:cSldViewPr>
      <p:cViewPr varScale="1">
        <p:scale>
          <a:sx n="66" d="100"/>
          <a:sy n="66" d="100"/>
        </p:scale>
        <p:origin x="130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16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F3AA0-2769-4284-8828-30989054E3B1}" type="datetimeFigureOut">
              <a:rPr lang="ru-RU" smtClean="0"/>
              <a:pPr/>
              <a:t>пт 28.01.22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38482-DE7C-4C85-9E7C-87B166ECB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3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F3AA0-2769-4284-8828-30989054E3B1}" type="datetimeFigureOut">
              <a:rPr lang="ru-RU" smtClean="0"/>
              <a:pPr/>
              <a:t>пт 28.01.22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38482-DE7C-4C85-9E7C-87B166ECB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3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F3AA0-2769-4284-8828-30989054E3B1}" type="datetimeFigureOut">
              <a:rPr lang="ru-RU" smtClean="0"/>
              <a:pPr/>
              <a:t>пт 28.01.22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38482-DE7C-4C85-9E7C-87B166ECB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3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F3AA0-2769-4284-8828-30989054E3B1}" type="datetimeFigureOut">
              <a:rPr lang="ru-RU" smtClean="0"/>
              <a:pPr/>
              <a:t>пт 28.01.22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38482-DE7C-4C85-9E7C-87B166ECB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3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F3AA0-2769-4284-8828-30989054E3B1}" type="datetimeFigureOut">
              <a:rPr lang="ru-RU" smtClean="0"/>
              <a:pPr/>
              <a:t>пт 28.01.22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38482-DE7C-4C85-9E7C-87B166ECB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3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F3AA0-2769-4284-8828-30989054E3B1}" type="datetimeFigureOut">
              <a:rPr lang="ru-RU" smtClean="0"/>
              <a:pPr/>
              <a:t>пт 28.01.22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38482-DE7C-4C85-9E7C-87B166ECB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3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F3AA0-2769-4284-8828-30989054E3B1}" type="datetimeFigureOut">
              <a:rPr lang="ru-RU" smtClean="0"/>
              <a:pPr/>
              <a:t>пт 28.01.22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38482-DE7C-4C85-9E7C-87B166ECB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3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F3AA0-2769-4284-8828-30989054E3B1}" type="datetimeFigureOut">
              <a:rPr lang="ru-RU" smtClean="0"/>
              <a:pPr/>
              <a:t>пт 28.01.22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38482-DE7C-4C85-9E7C-87B166ECB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3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F3AA0-2769-4284-8828-30989054E3B1}" type="datetimeFigureOut">
              <a:rPr lang="ru-RU" smtClean="0"/>
              <a:pPr/>
              <a:t>пт 28.01.22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38482-DE7C-4C85-9E7C-87B166ECB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3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F3AA0-2769-4284-8828-30989054E3B1}" type="datetimeFigureOut">
              <a:rPr lang="ru-RU" smtClean="0"/>
              <a:pPr/>
              <a:t>пт 28.01.22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38482-DE7C-4C85-9E7C-87B166ECB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3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F3AA0-2769-4284-8828-30989054E3B1}" type="datetimeFigureOut">
              <a:rPr lang="ru-RU" smtClean="0"/>
              <a:pPr/>
              <a:t>пт 28.01.22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38482-DE7C-4C85-9E7C-87B166ECB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3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50000">
              <a:srgbClr val="FFFF00"/>
            </a:gs>
            <a:gs pos="100000">
              <a:srgbClr val="FF0000"/>
            </a:gs>
            <a:gs pos="100000">
              <a:srgbClr val="C00000"/>
            </a:gs>
            <a:gs pos="100000">
              <a:srgbClr val="7030A0"/>
            </a:gs>
            <a:gs pos="100000">
              <a:srgbClr val="00B05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AF3AA0-2769-4284-8828-30989054E3B1}" type="datetimeFigureOut">
              <a:rPr lang="ru-RU" smtClean="0"/>
              <a:pPr/>
              <a:t>пт 28.01.22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38482-DE7C-4C85-9E7C-87B166ECB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3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f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g"/><Relationship Id="rId5" Type="http://schemas.openxmlformats.org/officeDocument/2006/relationships/image" Target="../media/image31.jfif"/><Relationship Id="rId4" Type="http://schemas.openxmlformats.org/officeDocument/2006/relationships/image" Target="../media/image3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gi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4E3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400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«Театрализованная деятельность в детском саду»</a:t>
            </a:r>
            <a:br>
              <a:rPr lang="ru-RU" sz="6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                             </a:t>
            </a:r>
            <a:br>
              <a:rPr lang="ru-RU" sz="6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title"/>
          </p:nvPr>
        </p:nvSpPr>
        <p:spPr>
          <a:xfrm>
            <a:off x="1066800" y="152400"/>
            <a:ext cx="7759700" cy="490538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2400" b="1" dirty="0" smtClean="0"/>
              <a:t>Развитие артистических способностей детей через театральную деятельность</a:t>
            </a:r>
          </a:p>
        </p:txBody>
      </p:sp>
      <p:sp>
        <p:nvSpPr>
          <p:cNvPr id="12291" name="Rectangle 7"/>
          <p:cNvSpPr>
            <a:spLocks noChangeArrowheads="1"/>
          </p:cNvSpPr>
          <p:nvPr/>
        </p:nvSpPr>
        <p:spPr bwMode="auto">
          <a:xfrm>
            <a:off x="179512" y="5517232"/>
            <a:ext cx="8686800" cy="8640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b="1" dirty="0"/>
              <a:t>Диагностика развития артистических способностей детей.</a:t>
            </a:r>
          </a:p>
        </p:txBody>
      </p:sp>
      <p:sp>
        <p:nvSpPr>
          <p:cNvPr id="12292" name="Line 10"/>
          <p:cNvSpPr>
            <a:spLocks noChangeShapeType="1"/>
          </p:cNvSpPr>
          <p:nvPr/>
        </p:nvSpPr>
        <p:spPr bwMode="auto">
          <a:xfrm>
            <a:off x="4343400" y="15240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293" name="Rectangle 11"/>
          <p:cNvSpPr>
            <a:spLocks noChangeArrowheads="1"/>
          </p:cNvSpPr>
          <p:nvPr/>
        </p:nvSpPr>
        <p:spPr bwMode="auto">
          <a:xfrm>
            <a:off x="152400" y="764704"/>
            <a:ext cx="8686800" cy="11521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 sz="1600" b="1" dirty="0"/>
              <a:t>1.Последовательное знакомство детей с различными видами театра.</a:t>
            </a:r>
          </a:p>
          <a:p>
            <a:r>
              <a:rPr lang="ru-RU" sz="1600" b="1" dirty="0"/>
              <a:t>2.Поэтапное освоение детьми различных видов творчества.</a:t>
            </a:r>
          </a:p>
          <a:p>
            <a:r>
              <a:rPr lang="ru-RU" sz="1600" b="1" dirty="0"/>
              <a:t>3.Совершенствование артистических навыков детей посредством переживания и воплощения </a:t>
            </a:r>
          </a:p>
          <a:p>
            <a:r>
              <a:rPr lang="ru-RU" sz="1600" b="1" dirty="0"/>
              <a:t>   образа в сказках.</a:t>
            </a:r>
          </a:p>
          <a:p>
            <a:endParaRPr lang="ru-RU" sz="1400" b="1" dirty="0"/>
          </a:p>
        </p:txBody>
      </p:sp>
      <p:sp>
        <p:nvSpPr>
          <p:cNvPr id="12294" name="Rectangle 14"/>
          <p:cNvSpPr>
            <a:spLocks noChangeArrowheads="1"/>
          </p:cNvSpPr>
          <p:nvPr/>
        </p:nvSpPr>
        <p:spPr bwMode="auto">
          <a:xfrm>
            <a:off x="152400" y="1988840"/>
            <a:ext cx="8686800" cy="12877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1600" b="1" dirty="0" smtClean="0"/>
          </a:p>
          <a:p>
            <a:r>
              <a:rPr lang="ru-RU" sz="1600" b="1" dirty="0" smtClean="0"/>
              <a:t>1.Инсценировка  </a:t>
            </a:r>
            <a:r>
              <a:rPr lang="ru-RU" sz="1600" b="1" dirty="0"/>
              <a:t>песен.</a:t>
            </a:r>
          </a:p>
          <a:p>
            <a:r>
              <a:rPr lang="ru-RU" sz="1600" b="1" dirty="0"/>
              <a:t>2.Театральные этюды.</a:t>
            </a:r>
          </a:p>
          <a:p>
            <a:r>
              <a:rPr lang="ru-RU" sz="1600" b="1" dirty="0"/>
              <a:t>3.Развлечения.</a:t>
            </a:r>
          </a:p>
          <a:p>
            <a:r>
              <a:rPr lang="ru-RU" sz="1600" b="1" dirty="0"/>
              <a:t>4.Фольклорные праздники.</a:t>
            </a:r>
          </a:p>
          <a:p>
            <a:r>
              <a:rPr lang="ru-RU" sz="1600" b="1" dirty="0"/>
              <a:t>5.Сказки, мюзиклы, водевили, театрализованные представления.</a:t>
            </a:r>
          </a:p>
          <a:p>
            <a:endParaRPr lang="ru-RU" sz="1400" b="1" dirty="0"/>
          </a:p>
        </p:txBody>
      </p:sp>
      <p:sp>
        <p:nvSpPr>
          <p:cNvPr id="12295" name="Rectangle 15"/>
          <p:cNvSpPr>
            <a:spLocks noChangeArrowheads="1"/>
          </p:cNvSpPr>
          <p:nvPr/>
        </p:nvSpPr>
        <p:spPr bwMode="auto">
          <a:xfrm>
            <a:off x="152400" y="3429000"/>
            <a:ext cx="86868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 sz="1600" b="1" dirty="0"/>
              <a:t>1.Создание театрального коллектива.</a:t>
            </a:r>
          </a:p>
          <a:p>
            <a:r>
              <a:rPr lang="ru-RU" sz="1600" b="1" dirty="0"/>
              <a:t>2.Изготовление декораций, ширмы.</a:t>
            </a:r>
          </a:p>
          <a:p>
            <a:r>
              <a:rPr lang="ru-RU" sz="1600" b="1" dirty="0"/>
              <a:t>3.Приобретение кукол для театра.</a:t>
            </a:r>
          </a:p>
          <a:p>
            <a:endParaRPr lang="ru-RU" sz="1400" b="1" dirty="0"/>
          </a:p>
        </p:txBody>
      </p:sp>
      <p:sp>
        <p:nvSpPr>
          <p:cNvPr id="12296" name="Rectangle 16"/>
          <p:cNvSpPr>
            <a:spLocks noChangeArrowheads="1"/>
          </p:cNvSpPr>
          <p:nvPr/>
        </p:nvSpPr>
        <p:spPr bwMode="auto">
          <a:xfrm>
            <a:off x="152400" y="4419600"/>
            <a:ext cx="8686800" cy="68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 sz="1600" b="1" dirty="0"/>
              <a:t>1.Индивидуальные беседы с родителями.</a:t>
            </a:r>
          </a:p>
          <a:p>
            <a:r>
              <a:rPr lang="ru-RU" sz="1600" b="1" dirty="0"/>
              <a:t>2.Консультации для воспитателей.</a:t>
            </a:r>
          </a:p>
          <a:p>
            <a:r>
              <a:rPr lang="ru-RU" sz="1600" b="1" dirty="0"/>
              <a:t>3,Изучение русских народных игр.</a:t>
            </a:r>
          </a:p>
        </p:txBody>
      </p:sp>
      <p:sp>
        <p:nvSpPr>
          <p:cNvPr id="12297" name="Line 20"/>
          <p:cNvSpPr>
            <a:spLocks noChangeShapeType="1"/>
          </p:cNvSpPr>
          <p:nvPr/>
        </p:nvSpPr>
        <p:spPr bwMode="auto">
          <a:xfrm>
            <a:off x="4419600" y="182880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2298" name="Line 21"/>
          <p:cNvSpPr>
            <a:spLocks noChangeShapeType="1"/>
          </p:cNvSpPr>
          <p:nvPr/>
        </p:nvSpPr>
        <p:spPr bwMode="auto">
          <a:xfrm>
            <a:off x="4419600" y="182880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2299" name="Line 25"/>
          <p:cNvSpPr>
            <a:spLocks noChangeShapeType="1"/>
          </p:cNvSpPr>
          <p:nvPr/>
        </p:nvSpPr>
        <p:spPr bwMode="auto">
          <a:xfrm flipH="1">
            <a:off x="4419600" y="32766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2300" name="Line 26"/>
          <p:cNvSpPr>
            <a:spLocks noChangeShapeType="1"/>
          </p:cNvSpPr>
          <p:nvPr/>
        </p:nvSpPr>
        <p:spPr bwMode="auto">
          <a:xfrm>
            <a:off x="4419600" y="434340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2301" name="Line 27"/>
          <p:cNvSpPr>
            <a:spLocks noChangeShapeType="1"/>
          </p:cNvSpPr>
          <p:nvPr/>
        </p:nvSpPr>
        <p:spPr bwMode="auto">
          <a:xfrm flipH="1">
            <a:off x="4495800" y="5105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Заголовок 1"/>
          <p:cNvSpPr txBox="1">
            <a:spLocks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lnSpc>
                <a:spcPct val="150000"/>
              </a:lnSpc>
              <a:spcBef>
                <a:spcPct val="0"/>
              </a:spcBef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4813"/>
            <a:ext cx="8229600" cy="647700"/>
          </a:xfrm>
        </p:spPr>
        <p:txBody>
          <a:bodyPr/>
          <a:lstStyle/>
          <a:p>
            <a:pPr eaLnBrk="1" hangingPunct="1"/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Взаимодействие педагога с детьми </a:t>
            </a:r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>
            <a:off x="5653088" y="3243263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>
            <a:off x="5507038" y="3789363"/>
            <a:ext cx="720725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74" name="Line 6"/>
          <p:cNvSpPr>
            <a:spLocks noChangeShapeType="1"/>
          </p:cNvSpPr>
          <p:nvPr/>
        </p:nvSpPr>
        <p:spPr bwMode="auto">
          <a:xfrm flipV="1">
            <a:off x="2857489" y="3892549"/>
            <a:ext cx="850912" cy="96521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75" name="Oval 7"/>
          <p:cNvSpPr>
            <a:spLocks noChangeArrowheads="1"/>
          </p:cNvSpPr>
          <p:nvPr/>
        </p:nvSpPr>
        <p:spPr bwMode="auto">
          <a:xfrm>
            <a:off x="4429124" y="4429132"/>
            <a:ext cx="4000528" cy="2160588"/>
          </a:xfrm>
          <a:prstGeom prst="ellipse">
            <a:avLst/>
          </a:prstGeom>
          <a:solidFill>
            <a:srgbClr val="FFFF75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Непосредственно  образовательная  деятельность по образовательной области «Чтение художественной литературы»</a:t>
            </a:r>
          </a:p>
        </p:txBody>
      </p:sp>
      <p:sp>
        <p:nvSpPr>
          <p:cNvPr id="7176" name="Oval 8"/>
          <p:cNvSpPr>
            <a:spLocks noChangeArrowheads="1"/>
          </p:cNvSpPr>
          <p:nvPr/>
        </p:nvSpPr>
        <p:spPr bwMode="auto">
          <a:xfrm>
            <a:off x="6156325" y="2636838"/>
            <a:ext cx="2879725" cy="1225550"/>
          </a:xfrm>
          <a:prstGeom prst="ellipse">
            <a:avLst/>
          </a:prstGeom>
          <a:solidFill>
            <a:srgbClr val="84E3F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Использование этюдов по сказочной тематике</a:t>
            </a:r>
          </a:p>
        </p:txBody>
      </p:sp>
      <p:sp>
        <p:nvSpPr>
          <p:cNvPr id="7178" name="Oval 10"/>
          <p:cNvSpPr>
            <a:spLocks noChangeArrowheads="1"/>
          </p:cNvSpPr>
          <p:nvPr/>
        </p:nvSpPr>
        <p:spPr bwMode="auto">
          <a:xfrm>
            <a:off x="285720" y="4857760"/>
            <a:ext cx="3889375" cy="151288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Использование элементов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сказкотерапии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9" name="Line 11"/>
          <p:cNvSpPr>
            <a:spLocks noChangeShapeType="1"/>
          </p:cNvSpPr>
          <p:nvPr/>
        </p:nvSpPr>
        <p:spPr bwMode="auto">
          <a:xfrm flipV="1">
            <a:off x="4283968" y="1916832"/>
            <a:ext cx="432817" cy="36004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80" name="Line 12"/>
          <p:cNvSpPr>
            <a:spLocks noChangeShapeType="1"/>
          </p:cNvSpPr>
          <p:nvPr/>
        </p:nvSpPr>
        <p:spPr bwMode="auto">
          <a:xfrm>
            <a:off x="2843213" y="3213100"/>
            <a:ext cx="5032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81" name="Oval 13"/>
          <p:cNvSpPr>
            <a:spLocks noChangeArrowheads="1"/>
          </p:cNvSpPr>
          <p:nvPr/>
        </p:nvSpPr>
        <p:spPr bwMode="auto">
          <a:xfrm>
            <a:off x="179388" y="2565400"/>
            <a:ext cx="2808287" cy="1298575"/>
          </a:xfrm>
          <a:prstGeom prst="ellipse">
            <a:avLst/>
          </a:prstGeom>
          <a:solidFill>
            <a:srgbClr val="DE96A5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Игры-драматизации по сказкам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82" name="Oval 14"/>
          <p:cNvSpPr>
            <a:spLocks noChangeArrowheads="1"/>
          </p:cNvSpPr>
          <p:nvPr/>
        </p:nvSpPr>
        <p:spPr bwMode="auto">
          <a:xfrm>
            <a:off x="3635896" y="980728"/>
            <a:ext cx="2736850" cy="1008063"/>
          </a:xfrm>
          <a:prstGeom prst="ellipse">
            <a:avLst/>
          </a:prstGeom>
          <a:solidFill>
            <a:srgbClr val="92D05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Изготовление атрибутов к сказкам</a:t>
            </a:r>
          </a:p>
        </p:txBody>
      </p:sp>
      <p:sp>
        <p:nvSpPr>
          <p:cNvPr id="7183" name="AutoShape 15"/>
          <p:cNvSpPr>
            <a:spLocks noChangeArrowheads="1"/>
          </p:cNvSpPr>
          <p:nvPr/>
        </p:nvSpPr>
        <p:spPr bwMode="auto">
          <a:xfrm>
            <a:off x="3276600" y="2349500"/>
            <a:ext cx="2663825" cy="1800225"/>
          </a:xfrm>
          <a:prstGeom prst="octagon">
            <a:avLst>
              <a:gd name="adj" fmla="val 2928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Формы </a:t>
            </a:r>
          </a:p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взаимодействия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Заголовок 1"/>
          <p:cNvSpPr txBox="1">
            <a:spLocks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lnSpc>
                <a:spcPct val="150000"/>
              </a:lnSpc>
              <a:spcBef>
                <a:spcPct val="0"/>
              </a:spcBef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8194" name="Line 2"/>
          <p:cNvSpPr>
            <a:spLocks noChangeShapeType="1"/>
          </p:cNvSpPr>
          <p:nvPr/>
        </p:nvSpPr>
        <p:spPr bwMode="auto">
          <a:xfrm>
            <a:off x="3059113" y="2278063"/>
            <a:ext cx="503237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195" name="Line 3"/>
          <p:cNvSpPr>
            <a:spLocks noChangeShapeType="1"/>
          </p:cNvSpPr>
          <p:nvPr/>
        </p:nvSpPr>
        <p:spPr bwMode="auto">
          <a:xfrm>
            <a:off x="5653088" y="3243263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196" name="Line 4"/>
          <p:cNvSpPr>
            <a:spLocks noChangeShapeType="1"/>
          </p:cNvSpPr>
          <p:nvPr/>
        </p:nvSpPr>
        <p:spPr bwMode="auto">
          <a:xfrm>
            <a:off x="5507038" y="3789363"/>
            <a:ext cx="720725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197" name="Line 5"/>
          <p:cNvSpPr>
            <a:spLocks noChangeShapeType="1"/>
          </p:cNvSpPr>
          <p:nvPr/>
        </p:nvSpPr>
        <p:spPr bwMode="auto">
          <a:xfrm flipV="1">
            <a:off x="3205163" y="3892550"/>
            <a:ext cx="503237" cy="358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198" name="Oval 6"/>
          <p:cNvSpPr>
            <a:spLocks noChangeArrowheads="1"/>
          </p:cNvSpPr>
          <p:nvPr/>
        </p:nvSpPr>
        <p:spPr bwMode="auto">
          <a:xfrm>
            <a:off x="4932363" y="4357694"/>
            <a:ext cx="3743325" cy="2286016"/>
          </a:xfrm>
          <a:prstGeom prst="ellipse">
            <a:avLst/>
          </a:prstGeom>
          <a:solidFill>
            <a:srgbClr val="EF8594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Показ непосредственно образовательной деятельности на родительском часе «Сказка в дверь стучится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endParaRPr lang="ru-RU" sz="1600" b="1" dirty="0" smtClean="0">
              <a:latin typeface="Tahoma" pitchFamily="34" charset="0"/>
            </a:endParaRPr>
          </a:p>
          <a:p>
            <a:pPr algn="ctr"/>
            <a:endParaRPr lang="ru-RU" sz="1600" b="1" dirty="0" smtClean="0">
              <a:latin typeface="Tahoma" pitchFamily="34" charset="0"/>
            </a:endParaRPr>
          </a:p>
          <a:p>
            <a:pPr algn="ctr"/>
            <a:endParaRPr lang="ru-RU" sz="1600" b="1" dirty="0" smtClean="0">
              <a:latin typeface="Tahoma" pitchFamily="34" charset="0"/>
            </a:endParaRPr>
          </a:p>
          <a:p>
            <a:pPr algn="ctr"/>
            <a:endParaRPr lang="ru-RU" sz="1600" b="1" dirty="0">
              <a:latin typeface="Tahoma" pitchFamily="34" charset="0"/>
            </a:endParaRPr>
          </a:p>
        </p:txBody>
      </p:sp>
      <p:sp>
        <p:nvSpPr>
          <p:cNvPr id="8199" name="Oval 7"/>
          <p:cNvSpPr>
            <a:spLocks noChangeArrowheads="1"/>
          </p:cNvSpPr>
          <p:nvPr/>
        </p:nvSpPr>
        <p:spPr bwMode="auto">
          <a:xfrm>
            <a:off x="6156325" y="2708275"/>
            <a:ext cx="2879725" cy="1152525"/>
          </a:xfrm>
          <a:prstGeom prst="ellipse">
            <a:avLst/>
          </a:prstGeom>
          <a:solidFill>
            <a:srgbClr val="EA9F8A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Информационный стенд</a:t>
            </a:r>
          </a:p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«В сказке сила»</a:t>
            </a:r>
          </a:p>
        </p:txBody>
      </p:sp>
      <p:sp>
        <p:nvSpPr>
          <p:cNvPr id="8200" name="Oval 8"/>
          <p:cNvSpPr>
            <a:spLocks noChangeArrowheads="1"/>
          </p:cNvSpPr>
          <p:nvPr/>
        </p:nvSpPr>
        <p:spPr bwMode="auto">
          <a:xfrm>
            <a:off x="754063" y="1412874"/>
            <a:ext cx="3241675" cy="1087431"/>
          </a:xfrm>
          <a:prstGeom prst="ellipse">
            <a:avLst/>
          </a:prstGeom>
          <a:solidFill>
            <a:srgbClr val="8CE895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Развлечения         </a:t>
            </a:r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«В мире сказок и приключений» </a:t>
            </a:r>
            <a:r>
              <a:rPr lang="ru-RU" sz="1600" b="1" dirty="0">
                <a:solidFill>
                  <a:srgbClr val="0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01" name="Oval 9"/>
          <p:cNvSpPr>
            <a:spLocks noChangeArrowheads="1"/>
          </p:cNvSpPr>
          <p:nvPr/>
        </p:nvSpPr>
        <p:spPr bwMode="auto">
          <a:xfrm>
            <a:off x="611188" y="4076700"/>
            <a:ext cx="3743325" cy="1871663"/>
          </a:xfrm>
          <a:prstGeom prst="ellipse">
            <a:avLst/>
          </a:prstGeom>
          <a:solidFill>
            <a:srgbClr val="FFFF75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Письменные консультации «Сказка -  одно из эффективных средств развития ребенка»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02" name="Line 10"/>
          <p:cNvSpPr>
            <a:spLocks noChangeShapeType="1"/>
          </p:cNvSpPr>
          <p:nvPr/>
        </p:nvSpPr>
        <p:spPr bwMode="auto">
          <a:xfrm flipV="1">
            <a:off x="5580063" y="2276475"/>
            <a:ext cx="504825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03" name="Line 11"/>
          <p:cNvSpPr>
            <a:spLocks noChangeShapeType="1"/>
          </p:cNvSpPr>
          <p:nvPr/>
        </p:nvSpPr>
        <p:spPr bwMode="auto">
          <a:xfrm>
            <a:off x="2843213" y="3213100"/>
            <a:ext cx="5032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04" name="Oval 12"/>
          <p:cNvSpPr>
            <a:spLocks noChangeArrowheads="1"/>
          </p:cNvSpPr>
          <p:nvPr/>
        </p:nvSpPr>
        <p:spPr bwMode="auto">
          <a:xfrm>
            <a:off x="179388" y="2565400"/>
            <a:ext cx="2808287" cy="1298575"/>
          </a:xfrm>
          <a:prstGeom prst="ellipse">
            <a:avLst/>
          </a:prstGeom>
          <a:solidFill>
            <a:srgbClr val="84E3F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Конкурсы, выставки «Шаги в сказочном мире»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05" name="Oval 13"/>
          <p:cNvSpPr>
            <a:spLocks noChangeArrowheads="1"/>
          </p:cNvSpPr>
          <p:nvPr/>
        </p:nvSpPr>
        <p:spPr bwMode="auto">
          <a:xfrm>
            <a:off x="5500694" y="1285860"/>
            <a:ext cx="2736850" cy="1285884"/>
          </a:xfrm>
          <a:prstGeom prst="ellipse">
            <a:avLst/>
          </a:prstGeom>
          <a:solidFill>
            <a:srgbClr val="00B0F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Мастер-классы «Приемы работы со сказкой»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06" name="Rectangle 1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Взаимодействие педагога с родителями</a:t>
            </a:r>
          </a:p>
        </p:txBody>
      </p:sp>
      <p:sp>
        <p:nvSpPr>
          <p:cNvPr id="8207" name="AutoShape 15"/>
          <p:cNvSpPr>
            <a:spLocks noChangeArrowheads="1"/>
          </p:cNvSpPr>
          <p:nvPr/>
        </p:nvSpPr>
        <p:spPr bwMode="auto">
          <a:xfrm>
            <a:off x="3276600" y="2349500"/>
            <a:ext cx="2663825" cy="1800225"/>
          </a:xfrm>
          <a:prstGeom prst="octagon">
            <a:avLst>
              <a:gd name="adj" fmla="val 2928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Формы </a:t>
            </a:r>
          </a:p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взаимодействия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SAM_50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sp useBgFill="1"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400" b="1" i="0" u="none" strike="noStrike" kern="1200" cap="none" spc="0" normalizeH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260648"/>
            <a:ext cx="7215238" cy="12241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Театр – эта самая настоящая игра, которая никогда не надоедает, потому что изменяется, усложняется и развивается вместе с детьми.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126" y="1942601"/>
            <a:ext cx="5760640" cy="43204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SAM_50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sp useBgFill="1"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400" b="1" i="0" u="none" strike="noStrike" kern="1200" cap="none" spc="0" normalizeH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260648"/>
            <a:ext cx="7215238" cy="12241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«Как котенок маму искал»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91" y="1319629"/>
            <a:ext cx="6408712" cy="48065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447421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SAM_50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sp useBgFill="1"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400" b="1" i="0" u="none" strike="noStrike" kern="1200" cap="none" spc="0" normalizeH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260648"/>
            <a:ext cx="7215238" cy="12241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«Как котенок маму искал»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71" y="1124744"/>
            <a:ext cx="6876256" cy="51571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035638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SAM_50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sp useBgFill="1"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400" b="1" i="0" u="none" strike="noStrike" kern="1200" cap="none" spc="0" normalizeH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260648"/>
            <a:ext cx="7215238" cy="12241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Плоский бумажный театр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181" y="2212678"/>
            <a:ext cx="3803915" cy="28529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57855" y="2265403"/>
            <a:ext cx="4130732" cy="309804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237582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AM_5008.JPG"/>
          <p:cNvPicPr>
            <a:picLocks noChangeAspect="1"/>
          </p:cNvPicPr>
          <p:nvPr/>
        </p:nvPicPr>
        <p:blipFill>
          <a:blip r:embed="rId2" cstate="print"/>
          <a:srcRect t="6951" r="4326" b="4851"/>
          <a:stretch>
            <a:fillRect/>
          </a:stretch>
        </p:blipFill>
        <p:spPr>
          <a:xfrm rot="4697700">
            <a:off x="-130118" y="1940266"/>
            <a:ext cx="5155916" cy="35647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SAM_5004.JPG"/>
          <p:cNvPicPr>
            <a:picLocks noChangeAspect="1"/>
          </p:cNvPicPr>
          <p:nvPr/>
        </p:nvPicPr>
        <p:blipFill>
          <a:blip r:embed="rId3" cstate="print"/>
          <a:srcRect l="2751" r="5113" b="6951"/>
          <a:stretch>
            <a:fillRect/>
          </a:stretch>
        </p:blipFill>
        <p:spPr>
          <a:xfrm rot="766939">
            <a:off x="4497318" y="939336"/>
            <a:ext cx="4104063" cy="511256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523" y="409521"/>
            <a:ext cx="4416490" cy="33123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4045" y="2657293"/>
            <a:ext cx="4849959" cy="4218286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SAM_50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sp useBgFill="1"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400" b="1" i="0" u="none" strike="noStrike" kern="1200" cap="none" spc="0" normalizeH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260648"/>
            <a:ext cx="7215238" cy="12241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«Колобок»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257003"/>
            <a:ext cx="3651870" cy="48691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7377" y="1203204"/>
            <a:ext cx="3709528" cy="49460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433621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hangingPunct="1"/>
            <a:endParaRPr lang="ru-RU" sz="3600" b="1" dirty="0" smtClean="0">
              <a:solidFill>
                <a:schemeClr val="hlin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2276872"/>
            <a:ext cx="83632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ВОЛШЕБНЫЙ КРАЙ,</a:t>
            </a:r>
          </a:p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КОТОРОМ РЕБЕНОК РАДУЕТСЯ,</a:t>
            </a:r>
          </a:p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ИГРАЯ, А В ИГРЕ ОН ПОЗНАЕТ</a:t>
            </a:r>
          </a:p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ОКРУЖАЮЩЕЕ…»</a:t>
            </a:r>
          </a:p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О.П.Радынова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SAM_50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sp useBgFill="1"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400" b="1" i="0" u="none" strike="noStrike" kern="1200" cap="none" spc="0" normalizeH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260648"/>
            <a:ext cx="7215238" cy="12241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«Колобок»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84" y="1161849"/>
            <a:ext cx="6588224" cy="49411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827523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SAM_50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sp useBgFill="1"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400" b="1" i="0" u="none" strike="noStrike" kern="1200" cap="none" spc="0" normalizeH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260648"/>
            <a:ext cx="7215238" cy="12241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Плоский деревянный театр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9441" y="3346350"/>
            <a:ext cx="4330824" cy="32481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60" y="1391664"/>
            <a:ext cx="4283768" cy="32128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8243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SAM_50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sp useBgFill="1"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400" b="1" i="0" u="none" strike="noStrike" kern="1200" cap="none" spc="0" normalizeH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260648"/>
            <a:ext cx="7215238" cy="12241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464" y="548680"/>
            <a:ext cx="4466879" cy="30598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3968" y="3035059"/>
            <a:ext cx="5011346" cy="3938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7682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SAM_50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sp useBgFill="1"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400" b="1" i="0" u="none" strike="noStrike" kern="1200" cap="none" spc="0" normalizeH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260648"/>
            <a:ext cx="7215238" cy="12241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Пальчиковый театр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88" y="1196752"/>
            <a:ext cx="3360373" cy="25202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708" y="3966248"/>
            <a:ext cx="3382291" cy="25367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349" y="1274615"/>
            <a:ext cx="3507697" cy="26307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4073161"/>
            <a:ext cx="3291495" cy="24686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136017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SAM_50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sp useBgFill="1"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400" b="1" i="0" u="none" strike="noStrike" kern="1200" cap="none" spc="0" normalizeH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260648"/>
            <a:ext cx="7215238" cy="12241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922" y="529842"/>
            <a:ext cx="3569182" cy="26768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662" y="494678"/>
            <a:ext cx="3616067" cy="27120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40" y="3753036"/>
            <a:ext cx="3696411" cy="27723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840" y="3601856"/>
            <a:ext cx="3814687" cy="286101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884823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SAM_50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sp useBgFill="1"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400" b="1" i="0" u="none" strike="noStrike" kern="1200" cap="none" spc="0" normalizeH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260648"/>
            <a:ext cx="7215238" cy="12241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Театр бибабо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02" y="1196752"/>
            <a:ext cx="3754388" cy="28157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689" y="3122951"/>
            <a:ext cx="4070491" cy="30528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996205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SAM_50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sp useBgFill="1"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1868" y="428604"/>
            <a:ext cx="5000660" cy="52149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27" y="428604"/>
            <a:ext cx="4209510" cy="278786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637" y="481257"/>
            <a:ext cx="3698891" cy="27722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237" y="3595483"/>
            <a:ext cx="4324086" cy="27746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093" y="3523102"/>
            <a:ext cx="3635171" cy="27250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SAM_50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sp useBgFill="1"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400" b="1" i="0" u="none" strike="noStrike" kern="1200" cap="none" spc="0" normalizeH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260648"/>
            <a:ext cx="7215238" cy="12241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Театр фартуков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891" y="1216982"/>
            <a:ext cx="6516216" cy="48871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061254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381000"/>
            <a:ext cx="8128000" cy="6096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76" y="836711"/>
            <a:ext cx="7852764" cy="52299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ChangeArrowheads="1"/>
          </p:cNvSpPr>
          <p:nvPr/>
        </p:nvSpPr>
        <p:spPr bwMode="auto">
          <a:xfrm>
            <a:off x="457200" y="4123577"/>
            <a:ext cx="84352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9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hangingPunct="1"/>
            <a:endParaRPr lang="ru-RU" sz="3600" b="1" dirty="0" smtClean="0">
              <a:solidFill>
                <a:schemeClr val="hlin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7200" y="1628800"/>
            <a:ext cx="8229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Самым популярным и увлекательным направлением в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дошкольном воспитании является театрализованная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деятельность. Это хорошая возможность раскрытия творческого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потенциала ребенка, воспитания творческой направленности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личности. Дети учатся замечать в окружающем мире интересные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идеи, воплощать их, создавать свой художественный образ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персонажа, у них развивается творческое воображение,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мышление, речь, умение видеть необычные моменты в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обыденном.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Театрализованная деятельность помогает ребенку преодолеть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робость, неуверенность в себе, застенчивость.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театр помогает ребенку развиваться всесторонне.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4912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SAM_50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sp useBgFill="1"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400" b="1" i="0" u="none" strike="noStrike" kern="1200" cap="none" spc="0" normalizeH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260648"/>
            <a:ext cx="7215238" cy="12241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Театр масок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734" y="1322766"/>
            <a:ext cx="6404529" cy="48033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421144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332656"/>
            <a:ext cx="4515966" cy="60212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AM_5022.JPG"/>
          <p:cNvPicPr>
            <a:picLocks noChangeAspect="1"/>
          </p:cNvPicPr>
          <p:nvPr/>
        </p:nvPicPr>
        <p:blipFill>
          <a:blip r:embed="rId2" cstate="print"/>
          <a:srcRect r="12201" b="3801"/>
          <a:stretch>
            <a:fillRect/>
          </a:stretch>
        </p:blipFill>
        <p:spPr>
          <a:xfrm rot="5400000">
            <a:off x="-66954" y="867154"/>
            <a:ext cx="4381363" cy="36004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060848"/>
            <a:ext cx="4416490" cy="33123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65189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SAM_50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sp useBgFill="1"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400" b="1" i="0" u="none" strike="noStrike" kern="1200" cap="none" spc="0" normalizeH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260648"/>
            <a:ext cx="7215238" cy="12241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Театр теней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17638"/>
            <a:ext cx="4128458" cy="30963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1581" y="2805853"/>
            <a:ext cx="4398292" cy="32987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856006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SAM_50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sp useBgFill="1">
        <p:nvSpPr>
          <p:cNvPr id="4" name="Заголовок 1"/>
          <p:cNvSpPr txBox="1">
            <a:spLocks/>
          </p:cNvSpPr>
          <p:nvPr/>
        </p:nvSpPr>
        <p:spPr>
          <a:xfrm>
            <a:off x="20283" y="0"/>
            <a:ext cx="9144000" cy="6858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400" b="1" i="0" u="none" strike="noStrike" kern="1200" cap="none" spc="0" normalizeH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260648"/>
            <a:ext cx="7215238" cy="12241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Театр марионеток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380" y="1404499"/>
            <a:ext cx="4311970" cy="28754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9350" y="2949959"/>
            <a:ext cx="4373129" cy="31668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57418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SAM_50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sp useBgFill="1">
        <p:nvSpPr>
          <p:cNvPr id="4" name="Заголовок 1"/>
          <p:cNvSpPr txBox="1">
            <a:spLocks/>
          </p:cNvSpPr>
          <p:nvPr/>
        </p:nvSpPr>
        <p:spPr>
          <a:xfrm>
            <a:off x="20283" y="0"/>
            <a:ext cx="9144000" cy="6858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400" b="1" i="0" u="none" strike="noStrike" kern="1200" cap="none" spc="0" normalizeH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260648"/>
            <a:ext cx="7215238" cy="12241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Театр ходунки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62" y="1301887"/>
            <a:ext cx="3933056" cy="39330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993" y="2132856"/>
            <a:ext cx="3733630" cy="37336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936145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SAM_50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sp useBgFill="1"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400" b="1" i="0" u="none" strike="noStrike" kern="1200" cap="none" spc="0" normalizeH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260648"/>
            <a:ext cx="7215238" cy="12241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Конусный 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еатр 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2" y="1417638"/>
            <a:ext cx="4351926" cy="27397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895" y="3356174"/>
            <a:ext cx="5190431" cy="29196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610282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SAM_50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sp useBgFill="1">
        <p:nvSpPr>
          <p:cNvPr id="4" name="Заголовок 1"/>
          <p:cNvSpPr txBox="1">
            <a:spLocks/>
          </p:cNvSpPr>
          <p:nvPr/>
        </p:nvSpPr>
        <p:spPr>
          <a:xfrm>
            <a:off x="107504" y="0"/>
            <a:ext cx="9144000" cy="6858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400" b="1" i="0" u="none" strike="noStrike" kern="1200" cap="none" spc="0" normalizeH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260648"/>
            <a:ext cx="7215238" cy="12241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Театр банок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925" y="1311233"/>
            <a:ext cx="5650383" cy="42355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215999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SAM_50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sp useBgFill="1">
        <p:nvSpPr>
          <p:cNvPr id="4" name="Заголовок 1"/>
          <p:cNvSpPr txBox="1">
            <a:spLocks/>
          </p:cNvSpPr>
          <p:nvPr/>
        </p:nvSpPr>
        <p:spPr>
          <a:xfrm>
            <a:off x="107504" y="0"/>
            <a:ext cx="9144000" cy="6858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400" b="1" i="0" u="none" strike="noStrike" kern="1200" cap="none" spc="0" normalizeH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260648"/>
            <a:ext cx="7215238" cy="12241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Театр банок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740" y="1334099"/>
            <a:ext cx="6429375" cy="48196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883482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SAM_50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sp useBgFill="1">
        <p:nvSpPr>
          <p:cNvPr id="4" name="Заголовок 1"/>
          <p:cNvSpPr txBox="1">
            <a:spLocks/>
          </p:cNvSpPr>
          <p:nvPr/>
        </p:nvSpPr>
        <p:spPr>
          <a:xfrm>
            <a:off x="107504" y="0"/>
            <a:ext cx="9144000" cy="6858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400" b="1" i="0" u="none" strike="noStrike" kern="1200" cap="none" spc="0" normalizeH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260648"/>
            <a:ext cx="7215238" cy="12241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Театр банок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075" y="1624012"/>
            <a:ext cx="6419850" cy="36099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988417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3200" b="1" dirty="0" smtClean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</a:p>
        </p:txBody>
      </p:sp>
      <p:sp>
        <p:nvSpPr>
          <p:cNvPr id="512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88617" y="1556792"/>
            <a:ext cx="8507288" cy="4752528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80000"/>
              </a:lnSpc>
              <a:buNone/>
            </a:pPr>
            <a:r>
              <a:rPr lang="ru-RU" sz="1800" b="1" dirty="0"/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образования и воспитания дошкольников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средствами театрального искусства актуальна не только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самостоятельный раздел художественно-эстетического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 детей, но и как мощное средство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социализации детей.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наше время - время стрессов - все обрастает массой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проблем. Именно поэтому необходимо через театр помочь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ребёнку легче воспринимать окружающий мир и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действительность и конечно, прививать любовь к театру, к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русскому слову… Важно постоянно стимулировать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ребёнка проявлять сочувствие к окружающим его людям,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терпеливо относиться даже к странным идеям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несвойственным в реальной жизни.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ru-RU" sz="1800" dirty="0" smtClean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SAM_50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sp useBgFill="1">
        <p:nvSpPr>
          <p:cNvPr id="4" name="Заголовок 1"/>
          <p:cNvSpPr txBox="1">
            <a:spLocks/>
          </p:cNvSpPr>
          <p:nvPr/>
        </p:nvSpPr>
        <p:spPr>
          <a:xfrm>
            <a:off x="107504" y="0"/>
            <a:ext cx="9144000" cy="6858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400" b="1" i="0" u="none" strike="noStrike" kern="1200" cap="none" spc="0" normalizeH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260648"/>
            <a:ext cx="7215238" cy="12241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Магнитный 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еатр 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402" y="1214786"/>
            <a:ext cx="3900859" cy="31921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5915" y="3262931"/>
            <a:ext cx="4820580" cy="32137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11639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SAM_50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sp useBgFill="1">
        <p:nvSpPr>
          <p:cNvPr id="4" name="Заголовок 1"/>
          <p:cNvSpPr txBox="1">
            <a:spLocks/>
          </p:cNvSpPr>
          <p:nvPr/>
        </p:nvSpPr>
        <p:spPr>
          <a:xfrm>
            <a:off x="107504" y="0"/>
            <a:ext cx="9144000" cy="6858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400" b="1" i="0" u="none" strike="noStrike" kern="1200" cap="none" spc="0" normalizeH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260648"/>
            <a:ext cx="7215238" cy="12241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Магнитный 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еатр 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166018"/>
            <a:ext cx="6613526" cy="49601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783809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SAM_50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sp useBgFill="1">
        <p:nvSpPr>
          <p:cNvPr id="4" name="Заголовок 1"/>
          <p:cNvSpPr txBox="1">
            <a:spLocks/>
          </p:cNvSpPr>
          <p:nvPr/>
        </p:nvSpPr>
        <p:spPr>
          <a:xfrm>
            <a:off x="107504" y="0"/>
            <a:ext cx="9144000" cy="6858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400" b="1" i="0" u="none" strike="noStrike" kern="1200" cap="none" spc="0" normalizeH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260648"/>
            <a:ext cx="7215238" cy="12241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Театр из спичечных коробков 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522" y="1196752"/>
            <a:ext cx="4216480" cy="31772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270" y="3100168"/>
            <a:ext cx="4631905" cy="31471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597002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22314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ДАРИТЕ ДЕТЯМ РАДОСТЬ</a:t>
            </a:r>
            <a:b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ПРИОБЩЕНИЯ К</a:t>
            </a:r>
            <a:b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ТЕАТРАЛЬНОМУ</a:t>
            </a:r>
            <a:b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ИСКУССТВУ!</a:t>
            </a:r>
          </a:p>
        </p:txBody>
      </p:sp>
      <p:pic>
        <p:nvPicPr>
          <p:cNvPr id="4" name="Рисунок 3" descr="745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31840" y="2805112"/>
            <a:ext cx="3168352" cy="271212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22314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 за  внимание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745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31840" y="2805112"/>
            <a:ext cx="3168352" cy="2712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2882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7467600" cy="838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3800" b="1" dirty="0" smtClean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   и    ЗАДАЧИ</a:t>
            </a:r>
            <a:r>
              <a:rPr lang="ru-RU" sz="3800" b="1" dirty="0" smtClean="0">
                <a:solidFill>
                  <a:schemeClr val="hlink"/>
                </a:solidFill>
              </a:rPr>
              <a:t/>
            </a:r>
            <a:br>
              <a:rPr lang="ru-RU" sz="3800" b="1" dirty="0" smtClean="0">
                <a:solidFill>
                  <a:schemeClr val="hlink"/>
                </a:solidFill>
              </a:rPr>
            </a:br>
            <a:endParaRPr lang="ru-RU" sz="3800" b="1" dirty="0" smtClean="0">
              <a:solidFill>
                <a:schemeClr val="hlink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формирование думающего, чувствующего, любящего и активного человека, готового к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творчеству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любой области деятельности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Задачи: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Приобщение детей дошкольного возраста к искусству.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Развитие: коммуникативных качеств личности, памяти, внимания, мышления, восприятия, творческого воображения.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культуры речевого общения, гуманных чувств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чувств сотрудничества и взаимопомощи</a:t>
            </a:r>
            <a:r>
              <a:rPr lang="ru-RU" sz="2400" dirty="0"/>
              <a:t>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77813"/>
            <a:ext cx="8229600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2800" b="1" dirty="0" smtClean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организации театрализованной деятельности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524000"/>
            <a:ext cx="7838256" cy="4353272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b="1" i="1" dirty="0" smtClean="0">
                <a:solidFill>
                  <a:srgbClr val="3760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1600" dirty="0" smtClean="0">
              <a:solidFill>
                <a:schemeClr val="hlin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600" dirty="0" smtClean="0">
              <a:solidFill>
                <a:schemeClr val="hlin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театрализованная деятельность взрослых и детей, театральное занятие, театрализованная игра на праздниках и развлечениях.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Самостоятельная театрально-художественная деятельность, театрализованные игра в повседневной жизни.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Мини-игры на  занятиях, театрализованные игры-спектакли,  мини-сценки с куклами в ходе изучения регионального компонента с детьми, привлечение главной куклы - Петрушки в решение познавательных  задач.</a:t>
            </a:r>
          </a:p>
          <a:p>
            <a:pPr eaLnBrk="1" hangingPunct="1">
              <a:lnSpc>
                <a:spcPct val="80000"/>
              </a:lnSpc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ru-RU" sz="2800" b="1" dirty="0" smtClean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57338"/>
            <a:ext cx="8229600" cy="4538662"/>
          </a:xfrm>
        </p:spPr>
        <p:txBody>
          <a:bodyPr/>
          <a:lstStyle/>
          <a:p>
            <a:pPr eaLnBrk="1" hangingPunct="1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Театральные игры</a:t>
            </a:r>
          </a:p>
          <a:p>
            <a:pPr eaLnBrk="1" hangingPunct="1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Речевые игры</a:t>
            </a:r>
          </a:p>
          <a:p>
            <a:pPr eaLnBrk="1" hangingPunct="1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Ритмопластика</a:t>
            </a:r>
          </a:p>
          <a:p>
            <a:pPr eaLnBrk="1" hangingPunct="1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Инсценировка песен,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попевок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хороводов</a:t>
            </a:r>
          </a:p>
          <a:p>
            <a:pPr eaLnBrk="1" hangingPunct="1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различных видов театра</a:t>
            </a:r>
          </a:p>
          <a:p>
            <a:pPr eaLnBrk="1" hangingPunct="1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Драматизация сказок</a:t>
            </a:r>
          </a:p>
          <a:p>
            <a:pPr eaLnBrk="1" hangingPunct="1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родителями</a:t>
            </a:r>
          </a:p>
          <a:p>
            <a:pPr eaLnBrk="1" hangingPunct="1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 театров</a:t>
            </a:r>
          </a:p>
          <a:p>
            <a:pPr eaLnBrk="1" hangingPunct="1"/>
            <a:endParaRPr lang="ru-RU" sz="2400" dirty="0" smtClean="0"/>
          </a:p>
          <a:p>
            <a:pPr eaLnBrk="1" hangingPunct="1"/>
            <a:endParaRPr lang="ru-RU" sz="2400" dirty="0" smtClean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eaLnBrk="1" hangingPunct="1"/>
            <a:r>
              <a:rPr lang="ru-RU" sz="2800" b="1" dirty="0" smtClean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 smtClean="0">
              <a:solidFill>
                <a:schemeClr val="hlin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57338"/>
            <a:ext cx="8229600" cy="453866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Младшая группа: 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митация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характерных движений сказочных героев, где ведущие роли исполняют взрослые, обыгрываются игрушки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группа: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в инсценировках песен, игр и сказок, где происходит обучение элементам художественно-образных выразительных средств (интонации, мимике и пантомиме).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Старшая и подготовительная к школе группы: </a:t>
            </a:r>
            <a:r>
              <a:rPr lang="ru-RU" sz="2400" dirty="0"/>
              <a:t>–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инсценировки по художественным произведениям, в которых дети исполняют роли; - спектакли на основе содержания, придуманного самими детьми; - инсценировки с использованием кукол и плоскостных фигурок.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284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04800"/>
            <a:ext cx="7848600" cy="13716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100" b="1" dirty="0" smtClean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уголка театрализованной деятельности</a:t>
            </a:r>
            <a:r>
              <a:rPr lang="ru-RU" sz="3200" b="1" dirty="0" smtClean="0">
                <a:solidFill>
                  <a:srgbClr val="FF0000"/>
                </a:solidFill>
                <a:latin typeface="Arial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Arial" charset="0"/>
              </a:rPr>
            </a:br>
            <a:endParaRPr lang="ru-RU" sz="3200" b="1" dirty="0" smtClean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8382000" cy="45307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dirty="0" smtClean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уголке располагаются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различные виды театров: бибабо, настольный, театр на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фланелеграфе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,теневой театр ,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марионеток и др.;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реквизит для разыгрывания сценок и спектаклей: набор кукол, ширмы для кукольного театра, костюмы, элементы костюмов, маски;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атрибуты для различных игровых позиций: театральный реквизит,  декорации, сценарии, книги, образцы музыкальных произведений, афиши, касса, билеты, карандаши, краски, клей, виды бумаги, природный материал.</a:t>
            </a:r>
          </a:p>
          <a:p>
            <a:pPr eaLnBrk="1" hangingPunct="1">
              <a:lnSpc>
                <a:spcPct val="80000"/>
              </a:lnSpc>
            </a:pPr>
            <a:endParaRPr lang="ru-RU" sz="2400" dirty="0" smtClean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1345</TotalTime>
  <Words>798</Words>
  <Application>Microsoft Office PowerPoint</Application>
  <PresentationFormat>Экран (4:3)</PresentationFormat>
  <Paragraphs>151</Paragraphs>
  <Slides>44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50" baseType="lpstr">
      <vt:lpstr>Arial</vt:lpstr>
      <vt:lpstr>Calibri</vt:lpstr>
      <vt:lpstr>Tahoma</vt:lpstr>
      <vt:lpstr>Times New Roman</vt:lpstr>
      <vt:lpstr>Wingdings</vt:lpstr>
      <vt:lpstr>Тема Office</vt:lpstr>
      <vt:lpstr>              «Театрализованная деятельность в детском саду»                                       </vt:lpstr>
      <vt:lpstr>Презентация PowerPoint</vt:lpstr>
      <vt:lpstr>Презентация PowerPoint</vt:lpstr>
      <vt:lpstr>АКТУАЛЬНОСТЬ</vt:lpstr>
      <vt:lpstr>ЦЕЛЬ    и    ЗАДАЧИ </vt:lpstr>
      <vt:lpstr>Формы организации театрализованной деятельности</vt:lpstr>
      <vt:lpstr>Формы работы</vt:lpstr>
      <vt:lpstr> </vt:lpstr>
      <vt:lpstr>Организация уголка театрализованной деятельности </vt:lpstr>
      <vt:lpstr>Развитие артистических способностей детей через театральную деятельность</vt:lpstr>
      <vt:lpstr>Взаимодействие педагога с детьми </vt:lpstr>
      <vt:lpstr>Взаимодействие педагога с родителями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ДАРИТЕ ДЕТЯМ РАДОСТЬ ПРИОБЩЕНИЯ К ТЕАТРАЛЬНОМУ ИСКУССТВУ!</vt:lpstr>
      <vt:lpstr>Спасибо  за  внимание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по сказкам</dc:title>
  <dc:creator>Admin</dc:creator>
  <cp:lastModifiedBy>Пользователь</cp:lastModifiedBy>
  <cp:revision>153</cp:revision>
  <dcterms:created xsi:type="dcterms:W3CDTF">2013-01-20T23:33:39Z</dcterms:created>
  <dcterms:modified xsi:type="dcterms:W3CDTF">2022-01-28T07:48:21Z</dcterms:modified>
</cp:coreProperties>
</file>